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9"/>
  </p:notesMasterIdLst>
  <p:handoutMasterIdLst>
    <p:handoutMasterId r:id="rId40"/>
  </p:handoutMasterIdLst>
  <p:sldIdLst>
    <p:sldId id="1081" r:id="rId5"/>
    <p:sldId id="1078" r:id="rId6"/>
    <p:sldId id="256" r:id="rId7"/>
    <p:sldId id="515" r:id="rId8"/>
    <p:sldId id="319" r:id="rId9"/>
    <p:sldId id="305" r:id="rId10"/>
    <p:sldId id="541" r:id="rId11"/>
    <p:sldId id="936" r:id="rId12"/>
    <p:sldId id="320" r:id="rId13"/>
    <p:sldId id="327" r:id="rId14"/>
    <p:sldId id="321" r:id="rId15"/>
    <p:sldId id="326" r:id="rId16"/>
    <p:sldId id="328" r:id="rId17"/>
    <p:sldId id="322" r:id="rId18"/>
    <p:sldId id="323" r:id="rId19"/>
    <p:sldId id="325" r:id="rId20"/>
    <p:sldId id="324" r:id="rId21"/>
    <p:sldId id="934" r:id="rId22"/>
    <p:sldId id="1077" r:id="rId23"/>
    <p:sldId id="330" r:id="rId24"/>
    <p:sldId id="334" r:id="rId25"/>
    <p:sldId id="332" r:id="rId26"/>
    <p:sldId id="333" r:id="rId27"/>
    <p:sldId id="935" r:id="rId28"/>
    <p:sldId id="316" r:id="rId29"/>
    <p:sldId id="1073" r:id="rId30"/>
    <p:sldId id="1075" r:id="rId31"/>
    <p:sldId id="1070" r:id="rId32"/>
    <p:sldId id="1079" r:id="rId33"/>
    <p:sldId id="1080" r:id="rId34"/>
    <p:sldId id="331" r:id="rId35"/>
    <p:sldId id="1056" r:id="rId36"/>
    <p:sldId id="1083" r:id="rId37"/>
    <p:sldId id="1066" r:id="rId38"/>
  </p:sldIdLst>
  <p:sldSz cx="12192000" cy="6858000"/>
  <p:notesSz cx="7010400" cy="9296400"/>
  <p:embeddedFontLst>
    <p:embeddedFont>
      <p:font typeface="Calibri" panose="020F0502020204030204" pitchFamily="34" charset="0"/>
      <p:regular r:id="rId41"/>
      <p:bold r:id="rId42"/>
      <p:italic r:id="rId43"/>
      <p:boldItalic r:id="rId44"/>
    </p:embeddedFont>
    <p:embeddedFont>
      <p:font typeface="Merriweather Light" panose="00000400000000000000" pitchFamily="2" charset="0"/>
      <p:regular r:id="rId45"/>
      <p:bold r:id="rId46"/>
      <p:italic r:id="rId47"/>
      <p:boldItalic r:id="rId48"/>
    </p:embeddedFont>
    <p:embeddedFont>
      <p:font typeface="Source Sans Pro" panose="020B0503030403020204" pitchFamily="3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380232-086C-1A4D-CDA5-7118786AE1C8}" name="Guest User" initials="GU" userId="S::urn:spo:anon#a61093e9a4be94e55f79c532d7942c00632cea4dfd91df7c062b46c2ffc4d72e::" providerId="AD"/>
  <p188:author id="{559F154B-A610-AB2B-E383-4F0169BE241D}" name="Pat Castillo" initials="PC" userId="S::pcastillo@cadca.org::66e791fc-ee54-4c00-8516-ed12ec5791b3" providerId="AD"/>
  <p188:author id="{616989ED-49B1-803F-23BF-929E6EB78C92}" name="Joy Sweeney" initials="JS" userId="S::jsweeney@cadca.org::dff5c160-c046-4f71-a61e-95bd564a59e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lbert Terrillion" initials="AT" lastIdx="1" clrIdx="6">
    <p:extLst>
      <p:ext uri="{19B8F6BF-5375-455C-9EA6-DF929625EA0E}">
        <p15:presenceInfo xmlns:p15="http://schemas.microsoft.com/office/powerpoint/2012/main" userId="S::aterrillion@cadca.org::a1f104df-1fb5-4406-9e27-5a1dd5de7e45" providerId="AD"/>
      </p:ext>
    </p:extLst>
  </p:cmAuthor>
  <p:cmAuthor id="1" name="Relja Ugrinic" initials="RU" lastIdx="1" clrIdx="0">
    <p:extLst>
      <p:ext uri="{19B8F6BF-5375-455C-9EA6-DF929625EA0E}">
        <p15:presenceInfo xmlns:p15="http://schemas.microsoft.com/office/powerpoint/2012/main" userId="S::rugrinic@cadca.org::de63dadf-ab78-4342-8067-e109c75a1f18" providerId="AD"/>
      </p:ext>
    </p:extLst>
  </p:cmAuthor>
  <p:cmAuthor id="8" name="Robert Alvarez" initials="RA" lastIdx="1" clrIdx="7">
    <p:extLst>
      <p:ext uri="{19B8F6BF-5375-455C-9EA6-DF929625EA0E}">
        <p15:presenceInfo xmlns:p15="http://schemas.microsoft.com/office/powerpoint/2012/main" userId="S::ralvarez@cadca.org::6912ead7-1b7e-41dd-9651-3ffa44cd161c" providerId="AD"/>
      </p:ext>
    </p:extLst>
  </p:cmAuthor>
  <p:cmAuthor id="2" name="Brittany Huffman" initials="BH" lastIdx="28" clrIdx="1">
    <p:extLst>
      <p:ext uri="{19B8F6BF-5375-455C-9EA6-DF929625EA0E}">
        <p15:presenceInfo xmlns:p15="http://schemas.microsoft.com/office/powerpoint/2012/main" userId="S::bhuffman@cadca.org::78bd8262-c3b3-47ab-88fe-7608d992c137" providerId="AD"/>
      </p:ext>
    </p:extLst>
  </p:cmAuthor>
  <p:cmAuthor id="9" name="Christopher Doarn" initials="CD" lastIdx="4" clrIdx="8">
    <p:extLst>
      <p:ext uri="{19B8F6BF-5375-455C-9EA6-DF929625EA0E}">
        <p15:presenceInfo xmlns:p15="http://schemas.microsoft.com/office/powerpoint/2012/main" userId="S::cdoarn@cadca.org::12b6bc4d-5286-459c-ae1b-3feb1bfecfea" providerId="AD"/>
      </p:ext>
    </p:extLst>
  </p:cmAuthor>
  <p:cmAuthor id="3" name="Joy Sweeney" initials="JS" lastIdx="29" clrIdx="2">
    <p:extLst>
      <p:ext uri="{19B8F6BF-5375-455C-9EA6-DF929625EA0E}">
        <p15:presenceInfo xmlns:p15="http://schemas.microsoft.com/office/powerpoint/2012/main" userId="S::jsweeney@cadca.org::dff5c160-c046-4f71-a61e-95bd564a59eb" providerId="AD"/>
      </p:ext>
    </p:extLst>
  </p:cmAuthor>
  <p:cmAuthor id="4" name="Alissa Wendelken" initials="AW" lastIdx="1" clrIdx="3">
    <p:extLst>
      <p:ext uri="{19B8F6BF-5375-455C-9EA6-DF929625EA0E}">
        <p15:presenceInfo xmlns:p15="http://schemas.microsoft.com/office/powerpoint/2012/main" userId="S::awendelken@cadca.org::9496a104-caaf-408f-b8f9-56b9f6059622" providerId="AD"/>
      </p:ext>
    </p:extLst>
  </p:cmAuthor>
  <p:cmAuthor id="5" name="Pat Castillo" initials="PC" lastIdx="33" clrIdx="4">
    <p:extLst>
      <p:ext uri="{19B8F6BF-5375-455C-9EA6-DF929625EA0E}">
        <p15:presenceInfo xmlns:p15="http://schemas.microsoft.com/office/powerpoint/2012/main" userId="S::pcastillo@cadca.org::66e791fc-ee54-4c00-8516-ed12ec5791b3" providerId="AD"/>
      </p:ext>
    </p:extLst>
  </p:cmAuthor>
  <p:cmAuthor id="6" name="Salma Hassan" initials="SH" lastIdx="1" clrIdx="5">
    <p:extLst>
      <p:ext uri="{19B8F6BF-5375-455C-9EA6-DF929625EA0E}">
        <p15:presenceInfo xmlns:p15="http://schemas.microsoft.com/office/powerpoint/2012/main" userId="S::shassan@cadca.org::c546f09b-7340-4c2b-8df7-75fc4c0ca6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C96"/>
    <a:srgbClr val="263BB5"/>
    <a:srgbClr val="263B88"/>
    <a:srgbClr val="6D2C91"/>
    <a:srgbClr val="8CC53F"/>
    <a:srgbClr val="ED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31B503-F4E0-4000-8EDF-B33F06313A4F}" v="66" dt="2023-12-03T16:37:50.1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27" autoAdjust="0"/>
  </p:normalViewPr>
  <p:slideViewPr>
    <p:cSldViewPr snapToGrid="0">
      <p:cViewPr varScale="1">
        <p:scale>
          <a:sx n="105" d="100"/>
          <a:sy n="105" d="100"/>
        </p:scale>
        <p:origin x="798" y="108"/>
      </p:cViewPr>
      <p:guideLst>
        <p:guide orient="horz" pos="2160"/>
        <p:guide pos="3840"/>
      </p:guideLst>
    </p:cSldViewPr>
  </p:slideViewPr>
  <p:notesTextViewPr>
    <p:cViewPr>
      <p:scale>
        <a:sx n="3" d="2"/>
        <a:sy n="3" d="2"/>
      </p:scale>
      <p:origin x="0" y="0"/>
    </p:cViewPr>
  </p:notesTextViewPr>
  <p:sorterViewPr>
    <p:cViewPr>
      <p:scale>
        <a:sx n="60" d="100"/>
        <a:sy n="60" d="100"/>
      </p:scale>
      <p:origin x="0" y="-2260"/>
    </p:cViewPr>
  </p:sorterViewPr>
  <p:notesViewPr>
    <p:cSldViewPr snapToGrid="0">
      <p:cViewPr varScale="1">
        <p:scale>
          <a:sx n="64" d="100"/>
          <a:sy n="64" d="100"/>
        </p:scale>
        <p:origin x="2956"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FE7802A-3569-7D07-4702-147B39592763}"/>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983A424-C33E-4F5B-BE5F-D740EA00D3A5}" type="datetimeFigureOut">
              <a:rPr lang="en-US" smtClean="0"/>
              <a:t>12/6/2023</a:t>
            </a:fld>
            <a:endParaRPr lang="en-US"/>
          </a:p>
        </p:txBody>
      </p:sp>
      <p:sp>
        <p:nvSpPr>
          <p:cNvPr id="5" name="Slide Number Placeholder 4">
            <a:extLst>
              <a:ext uri="{FF2B5EF4-FFF2-40B4-BE49-F238E27FC236}">
                <a16:creationId xmlns:a16="http://schemas.microsoft.com/office/drawing/2014/main" id="{F7F45B8A-FFB2-D8E9-688B-ECC78EDCE12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D9D3704-4693-4E10-811E-5BF59ED16F75}" type="slidenum">
              <a:rPr lang="en-US" smtClean="0"/>
              <a:t>‹#›</a:t>
            </a:fld>
            <a:endParaRPr lang="en-US"/>
          </a:p>
        </p:txBody>
      </p:sp>
    </p:spTree>
    <p:extLst>
      <p:ext uri="{BB962C8B-B14F-4D97-AF65-F5344CB8AC3E}">
        <p14:creationId xmlns:p14="http://schemas.microsoft.com/office/powerpoint/2010/main" val="230876957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626" cy="471131"/>
          </a:xfrm>
          <a:prstGeom prst="rect">
            <a:avLst/>
          </a:prstGeom>
        </p:spPr>
        <p:txBody>
          <a:bodyPr vert="horz" lIns="94249" tIns="47125" rIns="94249" bIns="47125" rtlCol="0"/>
          <a:lstStyle>
            <a:lvl1pPr algn="l">
              <a:defRPr sz="1200"/>
            </a:lvl1pPr>
          </a:lstStyle>
          <a:p>
            <a:endParaRPr lang="en-US"/>
          </a:p>
        </p:txBody>
      </p:sp>
      <p:sp>
        <p:nvSpPr>
          <p:cNvPr id="3" name="Date Placeholder 2"/>
          <p:cNvSpPr>
            <a:spLocks noGrp="1"/>
          </p:cNvSpPr>
          <p:nvPr>
            <p:ph type="dt" idx="1"/>
          </p:nvPr>
        </p:nvSpPr>
        <p:spPr>
          <a:xfrm>
            <a:off x="4024252" y="0"/>
            <a:ext cx="3078626" cy="471131"/>
          </a:xfrm>
          <a:prstGeom prst="rect">
            <a:avLst/>
          </a:prstGeom>
        </p:spPr>
        <p:txBody>
          <a:bodyPr vert="horz" lIns="94249" tIns="47125" rIns="94249" bIns="47125" rtlCol="0"/>
          <a:lstStyle>
            <a:lvl1pPr algn="r">
              <a:defRPr sz="1200"/>
            </a:lvl1pPr>
          </a:lstStyle>
          <a:p>
            <a:fld id="{54D1550A-0D43-CA44-89B3-0CAFB47152C7}" type="datetimeFigureOut">
              <a:rPr lang="en-US" smtClean="0"/>
              <a:pPr/>
              <a:t>12/6/2023</a:t>
            </a:fld>
            <a:endParaRPr lang="en-US"/>
          </a:p>
        </p:txBody>
      </p:sp>
      <p:sp>
        <p:nvSpPr>
          <p:cNvPr id="4" name="Slide Image Placeholder 3"/>
          <p:cNvSpPr>
            <a:spLocks noGrp="1" noRot="1" noChangeAspect="1"/>
          </p:cNvSpPr>
          <p:nvPr>
            <p:ph type="sldImg" idx="2"/>
          </p:nvPr>
        </p:nvSpPr>
        <p:spPr>
          <a:xfrm>
            <a:off x="733425" y="1173163"/>
            <a:ext cx="5637213" cy="3170237"/>
          </a:xfrm>
          <a:prstGeom prst="rect">
            <a:avLst/>
          </a:prstGeom>
          <a:noFill/>
          <a:ln w="12700">
            <a:solidFill>
              <a:prstClr val="black"/>
            </a:solidFill>
          </a:ln>
        </p:spPr>
        <p:txBody>
          <a:bodyPr vert="horz" lIns="94249" tIns="47125" rIns="94249" bIns="47125" rtlCol="0" anchor="ctr"/>
          <a:lstStyle/>
          <a:p>
            <a:endParaRPr lang="en-US"/>
          </a:p>
        </p:txBody>
      </p:sp>
      <p:sp>
        <p:nvSpPr>
          <p:cNvPr id="5" name="Notes Placeholder 4"/>
          <p:cNvSpPr>
            <a:spLocks noGrp="1"/>
          </p:cNvSpPr>
          <p:nvPr>
            <p:ph type="body" sz="quarter" idx="3"/>
          </p:nvPr>
        </p:nvSpPr>
        <p:spPr>
          <a:xfrm>
            <a:off x="710453" y="4518942"/>
            <a:ext cx="5683617" cy="3697317"/>
          </a:xfrm>
          <a:prstGeom prst="rect">
            <a:avLst/>
          </a:prstGeom>
        </p:spPr>
        <p:txBody>
          <a:bodyPr vert="horz" lIns="94249" tIns="47125" rIns="94249" bIns="471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881"/>
            <a:ext cx="3078626" cy="471130"/>
          </a:xfrm>
          <a:prstGeom prst="rect">
            <a:avLst/>
          </a:prstGeom>
        </p:spPr>
        <p:txBody>
          <a:bodyPr vert="horz" lIns="94249" tIns="47125" rIns="94249" bIns="47125" rtlCol="0" anchor="b"/>
          <a:lstStyle>
            <a:lvl1pPr algn="l">
              <a:defRPr sz="1200"/>
            </a:lvl1pPr>
          </a:lstStyle>
          <a:p>
            <a:endParaRPr lang="en-US"/>
          </a:p>
        </p:txBody>
      </p:sp>
      <p:sp>
        <p:nvSpPr>
          <p:cNvPr id="7" name="Slide Number Placeholder 6"/>
          <p:cNvSpPr>
            <a:spLocks noGrp="1"/>
          </p:cNvSpPr>
          <p:nvPr>
            <p:ph type="sldNum" sz="quarter" idx="5"/>
          </p:nvPr>
        </p:nvSpPr>
        <p:spPr>
          <a:xfrm>
            <a:off x="4024252" y="8918881"/>
            <a:ext cx="3078626" cy="471130"/>
          </a:xfrm>
          <a:prstGeom prst="rect">
            <a:avLst/>
          </a:prstGeom>
        </p:spPr>
        <p:txBody>
          <a:bodyPr vert="horz" lIns="94249" tIns="47125" rIns="94249" bIns="47125" rtlCol="0" anchor="b"/>
          <a:lstStyle>
            <a:lvl1pPr algn="r">
              <a:defRPr sz="1200"/>
            </a:lvl1pPr>
          </a:lstStyle>
          <a:p>
            <a:fld id="{9A00A504-20F5-7B4E-A06F-61822741C307}" type="slidenum">
              <a:rPr lang="en-US" smtClean="0"/>
              <a:pPr/>
              <a:t>‹#›</a:t>
            </a:fld>
            <a:endParaRPr lang="en-US"/>
          </a:p>
        </p:txBody>
      </p:sp>
    </p:spTree>
    <p:extLst>
      <p:ext uri="{BB962C8B-B14F-4D97-AF65-F5344CB8AC3E}">
        <p14:creationId xmlns:p14="http://schemas.microsoft.com/office/powerpoint/2010/main" val="206561443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2367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8689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6477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29783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2971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551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77703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52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0418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27626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863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6178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7036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364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73725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3437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28657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8677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6569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9805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645070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191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28566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6101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54331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3576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754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8839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35478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9671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3348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5363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5875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0ACFEF-7930-2D43-AA79-3F34EF2EE2FA}"/>
              </a:ext>
            </a:extLst>
          </p:cNvPr>
          <p:cNvPicPr>
            <a:picLocks noChangeAspect="1"/>
          </p:cNvPicPr>
          <p:nvPr userDrawn="1"/>
        </p:nvPicPr>
        <p:blipFill>
          <a:blip r:embed="rId2"/>
          <a:stretch>
            <a:fillRect/>
          </a:stretch>
        </p:blipFill>
        <p:spPr>
          <a:xfrm>
            <a:off x="0" y="1772030"/>
            <a:ext cx="12192000" cy="3486155"/>
          </a:xfrm>
          <a:prstGeom prst="rect">
            <a:avLst/>
          </a:prstGeom>
        </p:spPr>
      </p:pic>
      <p:sp>
        <p:nvSpPr>
          <p:cNvPr id="2" name="Title 1">
            <a:extLst>
              <a:ext uri="{FF2B5EF4-FFF2-40B4-BE49-F238E27FC236}">
                <a16:creationId xmlns:a16="http://schemas.microsoft.com/office/drawing/2014/main" id="{9FD486C6-F4E7-6B45-92D4-3F3CC9C6864D}"/>
              </a:ext>
            </a:extLst>
          </p:cNvPr>
          <p:cNvSpPr>
            <a:spLocks noGrp="1"/>
          </p:cNvSpPr>
          <p:nvPr>
            <p:ph type="ctrTitle"/>
          </p:nvPr>
        </p:nvSpPr>
        <p:spPr>
          <a:xfrm>
            <a:off x="5933660" y="878549"/>
            <a:ext cx="5489714" cy="2387600"/>
          </a:xfrm>
        </p:spPr>
        <p:txBody>
          <a:bodyPr anchor="b">
            <a:normAutofit/>
          </a:bodyPr>
          <a:lstStyle>
            <a:lvl1pPr algn="r">
              <a:defRPr sz="5400" b="1">
                <a:solidFill>
                  <a:schemeClr val="bg1"/>
                </a:solidFill>
                <a:latin typeface="Source Sans Pro" panose="020B050303040302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62E6EC7A-3DD9-C442-9999-7ABB017DDB3D}"/>
              </a:ext>
            </a:extLst>
          </p:cNvPr>
          <p:cNvSpPr>
            <a:spLocks noGrp="1"/>
          </p:cNvSpPr>
          <p:nvPr>
            <p:ph type="subTitle" idx="1"/>
          </p:nvPr>
        </p:nvSpPr>
        <p:spPr>
          <a:xfrm>
            <a:off x="5933660" y="3358224"/>
            <a:ext cx="5489714" cy="1655762"/>
          </a:xfrm>
        </p:spPr>
        <p:txBody>
          <a:bodyPr/>
          <a:lstStyle>
            <a:lvl1pPr marL="0" indent="0" algn="r">
              <a:buNone/>
              <a:defRPr sz="2400">
                <a:solidFill>
                  <a:srgbClr val="00B0F0"/>
                </a:solidFill>
                <a:latin typeface="Source Sans Pro" panose="020B05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Freeform 3982"/>
          <p:cNvSpPr>
            <a:spLocks noEditPoints="1"/>
          </p:cNvSpPr>
          <p:nvPr userDrawn="1"/>
        </p:nvSpPr>
        <p:spPr bwMode="auto">
          <a:xfrm>
            <a:off x="10824576" y="6515418"/>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ED2E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D6334440-442B-2845-9851-473F49B51472}"/>
              </a:ext>
            </a:extLst>
          </p:cNvPr>
          <p:cNvPicPr>
            <a:picLocks noChangeAspect="1"/>
          </p:cNvPicPr>
          <p:nvPr userDrawn="1"/>
        </p:nvPicPr>
        <p:blipFill>
          <a:blip r:embed="rId3"/>
          <a:stretch>
            <a:fillRect/>
          </a:stretch>
        </p:blipFill>
        <p:spPr>
          <a:xfrm>
            <a:off x="1333499" y="299379"/>
            <a:ext cx="1954625" cy="1677720"/>
          </a:xfrm>
          <a:prstGeom prst="rect">
            <a:avLst/>
          </a:prstGeom>
        </p:spPr>
      </p:pic>
      <p:pic>
        <p:nvPicPr>
          <p:cNvPr id="5" name="Picture 4">
            <a:extLst>
              <a:ext uri="{FF2B5EF4-FFF2-40B4-BE49-F238E27FC236}">
                <a16:creationId xmlns:a16="http://schemas.microsoft.com/office/drawing/2014/main" id="{93B1522D-65DF-EE0A-0141-64815DF57B0A}"/>
              </a:ext>
            </a:extLst>
          </p:cNvPr>
          <p:cNvPicPr>
            <a:picLocks noChangeAspect="1"/>
          </p:cNvPicPr>
          <p:nvPr userDrawn="1"/>
        </p:nvPicPr>
        <p:blipFill>
          <a:blip r:embed="rId4"/>
          <a:stretch>
            <a:fillRect/>
          </a:stretch>
        </p:blipFill>
        <p:spPr>
          <a:xfrm>
            <a:off x="10359846" y="6047258"/>
            <a:ext cx="1446295" cy="333760"/>
          </a:xfrm>
          <a:prstGeom prst="rect">
            <a:avLst/>
          </a:prstGeom>
        </p:spPr>
      </p:pic>
      <p:sp>
        <p:nvSpPr>
          <p:cNvPr id="6" name="TextBox 5">
            <a:extLst>
              <a:ext uri="{FF2B5EF4-FFF2-40B4-BE49-F238E27FC236}">
                <a16:creationId xmlns:a16="http://schemas.microsoft.com/office/drawing/2014/main" id="{E195EABF-44BD-4C6F-EA22-3BD7E78C562C}"/>
              </a:ext>
            </a:extLst>
          </p:cNvPr>
          <p:cNvSpPr txBox="1"/>
          <p:nvPr userDrawn="1"/>
        </p:nvSpPr>
        <p:spPr>
          <a:xfrm>
            <a:off x="5652727" y="1090811"/>
            <a:ext cx="6304157" cy="646331"/>
          </a:xfrm>
          <a:prstGeom prst="rect">
            <a:avLst/>
          </a:prstGeom>
          <a:noFill/>
        </p:spPr>
        <p:txBody>
          <a:bodyPr wrap="square" rtlCol="0">
            <a:spAutoFit/>
          </a:bodyPr>
          <a:lstStyle/>
          <a:p>
            <a:pPr algn="r"/>
            <a:r>
              <a:rPr lang="en-US" sz="3600" b="1" dirty="0">
                <a:solidFill>
                  <a:schemeClr val="accent1">
                    <a:lumMod val="75000"/>
                  </a:schemeClr>
                </a:solidFill>
              </a:rPr>
              <a:t>National Coalition Institute</a:t>
            </a:r>
            <a:endParaRPr lang="en-US" sz="3600" b="1" dirty="0"/>
          </a:p>
        </p:txBody>
      </p:sp>
      <p:sp>
        <p:nvSpPr>
          <p:cNvPr id="7" name="TextBox 6">
            <a:extLst>
              <a:ext uri="{FF2B5EF4-FFF2-40B4-BE49-F238E27FC236}">
                <a16:creationId xmlns:a16="http://schemas.microsoft.com/office/drawing/2014/main" id="{1E09DB11-9B85-6406-9A90-F23FF97EFC25}"/>
              </a:ext>
            </a:extLst>
          </p:cNvPr>
          <p:cNvSpPr txBox="1"/>
          <p:nvPr userDrawn="1"/>
        </p:nvSpPr>
        <p:spPr>
          <a:xfrm>
            <a:off x="184558" y="5688403"/>
            <a:ext cx="77130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rPr>
              <a:t>This material is based upon work supported by the Office of National Drug Control Policy</a:t>
            </a:r>
            <a:r>
              <a:rPr kumimoji="0" lang="en-US" sz="1200" b="0" i="1" u="none" strike="noStrike" kern="0" cap="none" spc="-15"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under</a:t>
            </a:r>
            <a:r>
              <a:rPr kumimoji="0" lang="en-US" sz="1200" b="0" i="1" u="none" strike="noStrike" kern="0" cap="none" spc="-10"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Grant</a:t>
            </a:r>
            <a:r>
              <a:rPr kumimoji="0" lang="en-US" sz="1200" b="0" i="1" u="none" strike="noStrike" kern="0" cap="none" spc="-10"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No.</a:t>
            </a:r>
            <a:r>
              <a:rPr kumimoji="0" lang="en-US" sz="1200" b="0" i="1" u="none" strike="noStrike" kern="0" cap="none" spc="-10"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[G2399ONDCP08A].</a:t>
            </a:r>
            <a:r>
              <a:rPr kumimoji="0" lang="en-US" sz="1200" b="0" i="1" u="none" strike="noStrike" kern="0" cap="none" spc="200"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Opinions</a:t>
            </a:r>
            <a:r>
              <a:rPr kumimoji="0" lang="en-US" sz="1200" b="0" i="1" u="none" strike="noStrike" kern="0" cap="none" spc="-15"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and</a:t>
            </a:r>
            <a:r>
              <a:rPr kumimoji="0" lang="en-US" sz="1200" b="0" i="1" u="none" strike="noStrike" kern="0" cap="none" spc="-10"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points</a:t>
            </a:r>
            <a:r>
              <a:rPr kumimoji="0" lang="en-US" sz="1200" b="0" i="1" u="none" strike="noStrike" kern="0" cap="none" spc="-25"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of</a:t>
            </a:r>
            <a:r>
              <a:rPr kumimoji="0" lang="en-US" sz="1200" b="0" i="1" u="none" strike="noStrike" kern="0" cap="none" spc="-10"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view</a:t>
            </a:r>
            <a:r>
              <a:rPr kumimoji="0" lang="en-US" sz="1200" b="0" i="1" u="none" strike="noStrike" kern="0" cap="none" spc="-10"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expressed</a:t>
            </a:r>
            <a:r>
              <a:rPr kumimoji="0" lang="en-US" sz="1200" b="0" i="1" u="none" strike="noStrike" kern="0" cap="none" spc="-10"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in this</a:t>
            </a:r>
            <a:r>
              <a:rPr kumimoji="0" lang="en-US" sz="1200" b="0" i="1" u="none" strike="noStrike" kern="0" cap="none" spc="-5"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document</a:t>
            </a:r>
            <a:r>
              <a:rPr kumimoji="0" lang="en-US" sz="1200" b="0" i="1" u="none" strike="noStrike" kern="0" cap="none" spc="-10"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are</a:t>
            </a:r>
            <a:r>
              <a:rPr kumimoji="0" lang="en-US" sz="1200" b="0" i="1" u="none" strike="noStrike" kern="0" cap="none" spc="-20"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those</a:t>
            </a:r>
            <a:r>
              <a:rPr kumimoji="0" lang="en-US" sz="1200" b="0" i="1" u="none" strike="noStrike" kern="0" cap="none" spc="-20"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of</a:t>
            </a:r>
            <a:r>
              <a:rPr kumimoji="0" lang="en-US" sz="1200" b="0" i="1" u="none" strike="noStrike" kern="0" cap="none" spc="-10"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the</a:t>
            </a:r>
            <a:r>
              <a:rPr kumimoji="0" lang="en-US" sz="1200" b="0" i="1" u="none" strike="noStrike" kern="0" cap="none" spc="-20"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authors</a:t>
            </a:r>
            <a:r>
              <a:rPr kumimoji="0" lang="en-US" sz="1200" b="0" i="1" u="none" strike="noStrike" kern="0" cap="none" spc="-10"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and</a:t>
            </a:r>
            <a:r>
              <a:rPr kumimoji="0" lang="en-US" sz="1200" b="0" i="1" u="none" strike="noStrike" kern="0" cap="none" spc="-10"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do</a:t>
            </a:r>
            <a:r>
              <a:rPr kumimoji="0" lang="en-US" sz="1200" b="0" i="1" u="none" strike="noStrike" kern="0" cap="none" spc="-10"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not</a:t>
            </a:r>
            <a:r>
              <a:rPr kumimoji="0" lang="en-US" sz="1200" b="0" i="1" u="none" strike="noStrike" kern="0" cap="none" spc="-10"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necessarily</a:t>
            </a:r>
            <a:r>
              <a:rPr kumimoji="0" lang="en-US" sz="1200" b="0" i="1" u="none" strike="noStrike" kern="0" cap="none" spc="-20"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reflect</a:t>
            </a:r>
            <a:r>
              <a:rPr kumimoji="0" lang="en-US" sz="1200" b="0" i="1" u="none" strike="noStrike" kern="0" cap="none" spc="-5"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the</a:t>
            </a:r>
            <a:r>
              <a:rPr kumimoji="0" lang="en-US" sz="1200" b="0" i="1" u="none" strike="noStrike" kern="0" cap="none" spc="-20"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official</a:t>
            </a:r>
            <a:r>
              <a:rPr kumimoji="0" lang="en-US" sz="1200" b="0" i="1" u="none" strike="noStrike" kern="0" cap="none" spc="-10" normalizeH="0" baseline="0" noProof="0" dirty="0">
                <a:ln>
                  <a:noFill/>
                </a:ln>
                <a:solidFill>
                  <a:prstClr val="black"/>
                </a:solidFill>
                <a:effectLst/>
                <a:uLnTx/>
                <a:uFillTx/>
              </a:rPr>
              <a:t> </a:t>
            </a:r>
            <a:r>
              <a:rPr kumimoji="0" lang="en-US" sz="1200" b="0" i="1" u="none" strike="noStrike" kern="0" cap="none" spc="0" normalizeH="0" baseline="0" noProof="0" dirty="0">
                <a:ln>
                  <a:noFill/>
                </a:ln>
                <a:solidFill>
                  <a:prstClr val="black"/>
                </a:solidFill>
                <a:effectLst/>
                <a:uLnTx/>
                <a:uFillTx/>
              </a:rPr>
              <a:t>position of, or a position endorsed is endorsed by, the Office of National Drug Control Policy</a:t>
            </a:r>
            <a:endParaRPr kumimoji="0" lang="en-US" sz="1200" b="0" i="0" u="none" strike="noStrike" kern="0" cap="none" spc="0" normalizeH="0" baseline="0" noProof="0" dirty="0">
              <a:ln>
                <a:noFill/>
              </a:ln>
              <a:solidFill>
                <a:prstClr val="black"/>
              </a:solidFill>
              <a:effectLst/>
              <a:uLnTx/>
              <a:uFillTx/>
            </a:endParaRPr>
          </a:p>
        </p:txBody>
      </p:sp>
      <p:sp>
        <p:nvSpPr>
          <p:cNvPr id="8" name="TextBox 7">
            <a:extLst>
              <a:ext uri="{FF2B5EF4-FFF2-40B4-BE49-F238E27FC236}">
                <a16:creationId xmlns:a16="http://schemas.microsoft.com/office/drawing/2014/main" id="{E1E0225E-CBEC-BCEA-701C-3EEAF48E4A16}"/>
              </a:ext>
            </a:extLst>
          </p:cNvPr>
          <p:cNvSpPr txBox="1"/>
          <p:nvPr userDrawn="1"/>
        </p:nvSpPr>
        <p:spPr>
          <a:xfrm>
            <a:off x="184558" y="6391329"/>
            <a:ext cx="9227889" cy="430887"/>
          </a:xfrm>
          <a:prstGeom prst="rect">
            <a:avLst/>
          </a:prstGeom>
          <a:noFill/>
        </p:spPr>
        <p:txBody>
          <a:bodyPr wrap="square" rtlCol="0">
            <a:spAutoFit/>
          </a:bodyPr>
          <a:lstStyle/>
          <a:p>
            <a:r>
              <a:rPr lang="en-US" sz="2200" b="1" dirty="0">
                <a:solidFill>
                  <a:srgbClr val="394C96"/>
                </a:solidFill>
                <a:latin typeface="Source Sans Pro" panose="020B0503030403020204" pitchFamily="34" charset="0"/>
              </a:rPr>
              <a:t>GLOBAL   |   COLLABORATIVE   |   INNOVATIVE   |   PASSIONATE   |   LEADER</a:t>
            </a:r>
          </a:p>
        </p:txBody>
      </p:sp>
    </p:spTree>
    <p:extLst>
      <p:ext uri="{BB962C8B-B14F-4D97-AF65-F5344CB8AC3E}">
        <p14:creationId xmlns:p14="http://schemas.microsoft.com/office/powerpoint/2010/main" val="9865092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ONAL IMAGE-left">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B770096-4069-A34B-87D5-651D6477CD09}"/>
              </a:ext>
            </a:extLst>
          </p:cNvPr>
          <p:cNvSpPr>
            <a:spLocks noGrp="1"/>
          </p:cNvSpPr>
          <p:nvPr>
            <p:ph type="pic" sz="quarter" idx="13"/>
          </p:nvPr>
        </p:nvSpPr>
        <p:spPr>
          <a:xfrm>
            <a:off x="1" y="0"/>
            <a:ext cx="8753474" cy="6858000"/>
          </a:xfrm>
          <a:custGeom>
            <a:avLst/>
            <a:gdLst>
              <a:gd name="connsiteX0" fmla="*/ 0 w 4429755"/>
              <a:gd name="connsiteY0" fmla="*/ 0 h 6858000"/>
              <a:gd name="connsiteX1" fmla="*/ 4429755 w 4429755"/>
              <a:gd name="connsiteY1" fmla="*/ 0 h 6858000"/>
              <a:gd name="connsiteX2" fmla="*/ 2100312 w 4429755"/>
              <a:gd name="connsiteY2" fmla="*/ 6858000 h 6858000"/>
              <a:gd name="connsiteX3" fmla="*/ 0 w 442975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29755" h="6858000">
                <a:moveTo>
                  <a:pt x="0" y="0"/>
                </a:moveTo>
                <a:lnTo>
                  <a:pt x="4429755" y="0"/>
                </a:lnTo>
                <a:lnTo>
                  <a:pt x="2100312" y="6858000"/>
                </a:lnTo>
                <a:lnTo>
                  <a:pt x="0" y="6858000"/>
                </a:lnTo>
                <a:close/>
              </a:path>
            </a:pathLst>
          </a:custGeom>
          <a:pattFill prst="pct5">
            <a:fgClr>
              <a:schemeClr val="accent1"/>
            </a:fgClr>
            <a:bgClr>
              <a:schemeClr val="bg1"/>
            </a:bgClr>
          </a:pattFill>
        </p:spPr>
        <p:txBody>
          <a:bodyPr wrap="square">
            <a:noAutofit/>
          </a:bodyPr>
          <a:lstStyle/>
          <a:p>
            <a:endParaRPr lang="en-US"/>
          </a:p>
        </p:txBody>
      </p:sp>
      <p:sp>
        <p:nvSpPr>
          <p:cNvPr id="24" name="Rectangle 5">
            <a:extLst>
              <a:ext uri="{FF2B5EF4-FFF2-40B4-BE49-F238E27FC236}">
                <a16:creationId xmlns:a16="http://schemas.microsoft.com/office/drawing/2014/main" id="{E505F9A8-E772-E946-994F-A97BB469ABC5}"/>
              </a:ext>
            </a:extLst>
          </p:cNvPr>
          <p:cNvSpPr/>
          <p:nvPr userDrawn="1"/>
        </p:nvSpPr>
        <p:spPr>
          <a:xfrm>
            <a:off x="3749995" y="-3302"/>
            <a:ext cx="1011829" cy="2002300"/>
          </a:xfrm>
          <a:custGeom>
            <a:avLst/>
            <a:gdLst>
              <a:gd name="connsiteX0" fmla="*/ 0 w 319679"/>
              <a:gd name="connsiteY0" fmla="*/ 0 h 2011825"/>
              <a:gd name="connsiteX1" fmla="*/ 319679 w 319679"/>
              <a:gd name="connsiteY1" fmla="*/ 0 h 2011825"/>
              <a:gd name="connsiteX2" fmla="*/ 319679 w 319679"/>
              <a:gd name="connsiteY2" fmla="*/ 2011825 h 2011825"/>
              <a:gd name="connsiteX3" fmla="*/ 0 w 319679"/>
              <a:gd name="connsiteY3" fmla="*/ 2011825 h 2011825"/>
              <a:gd name="connsiteX4" fmla="*/ 0 w 319679"/>
              <a:gd name="connsiteY4" fmla="*/ 0 h 2011825"/>
              <a:gd name="connsiteX0" fmla="*/ 0 w 995954"/>
              <a:gd name="connsiteY0" fmla="*/ 0 h 2011825"/>
              <a:gd name="connsiteX1" fmla="*/ 995954 w 995954"/>
              <a:gd name="connsiteY1" fmla="*/ 9525 h 2011825"/>
              <a:gd name="connsiteX2" fmla="*/ 319679 w 995954"/>
              <a:gd name="connsiteY2" fmla="*/ 2011825 h 2011825"/>
              <a:gd name="connsiteX3" fmla="*/ 0 w 995954"/>
              <a:gd name="connsiteY3" fmla="*/ 2011825 h 2011825"/>
              <a:gd name="connsiteX4" fmla="*/ 0 w 995954"/>
              <a:gd name="connsiteY4" fmla="*/ 0 h 2011825"/>
              <a:gd name="connsiteX0" fmla="*/ 676275 w 995954"/>
              <a:gd name="connsiteY0" fmla="*/ 3175 h 2002300"/>
              <a:gd name="connsiteX1" fmla="*/ 995954 w 995954"/>
              <a:gd name="connsiteY1" fmla="*/ 0 h 2002300"/>
              <a:gd name="connsiteX2" fmla="*/ 319679 w 995954"/>
              <a:gd name="connsiteY2" fmla="*/ 2002300 h 2002300"/>
              <a:gd name="connsiteX3" fmla="*/ 0 w 995954"/>
              <a:gd name="connsiteY3" fmla="*/ 2002300 h 2002300"/>
              <a:gd name="connsiteX4" fmla="*/ 676275 w 995954"/>
              <a:gd name="connsiteY4" fmla="*/ 3175 h 2002300"/>
              <a:gd name="connsiteX0" fmla="*/ 755650 w 995954"/>
              <a:gd name="connsiteY0" fmla="*/ 0 h 2002300"/>
              <a:gd name="connsiteX1" fmla="*/ 995954 w 995954"/>
              <a:gd name="connsiteY1" fmla="*/ 0 h 2002300"/>
              <a:gd name="connsiteX2" fmla="*/ 319679 w 995954"/>
              <a:gd name="connsiteY2" fmla="*/ 2002300 h 2002300"/>
              <a:gd name="connsiteX3" fmla="*/ 0 w 995954"/>
              <a:gd name="connsiteY3" fmla="*/ 2002300 h 2002300"/>
              <a:gd name="connsiteX4" fmla="*/ 755650 w 995954"/>
              <a:gd name="connsiteY4" fmla="*/ 0 h 2002300"/>
              <a:gd name="connsiteX0" fmla="*/ 679450 w 995954"/>
              <a:gd name="connsiteY0" fmla="*/ 0 h 2008650"/>
              <a:gd name="connsiteX1" fmla="*/ 995954 w 995954"/>
              <a:gd name="connsiteY1" fmla="*/ 6350 h 2008650"/>
              <a:gd name="connsiteX2" fmla="*/ 319679 w 995954"/>
              <a:gd name="connsiteY2" fmla="*/ 2008650 h 2008650"/>
              <a:gd name="connsiteX3" fmla="*/ 0 w 995954"/>
              <a:gd name="connsiteY3" fmla="*/ 2008650 h 2008650"/>
              <a:gd name="connsiteX4" fmla="*/ 679450 w 995954"/>
              <a:gd name="connsiteY4" fmla="*/ 0 h 2008650"/>
              <a:gd name="connsiteX0" fmla="*/ 685800 w 995954"/>
              <a:gd name="connsiteY0" fmla="*/ 0 h 2002300"/>
              <a:gd name="connsiteX1" fmla="*/ 995954 w 995954"/>
              <a:gd name="connsiteY1" fmla="*/ 0 h 2002300"/>
              <a:gd name="connsiteX2" fmla="*/ 319679 w 995954"/>
              <a:gd name="connsiteY2" fmla="*/ 2002300 h 2002300"/>
              <a:gd name="connsiteX3" fmla="*/ 0 w 995954"/>
              <a:gd name="connsiteY3" fmla="*/ 2002300 h 2002300"/>
              <a:gd name="connsiteX4" fmla="*/ 685800 w 995954"/>
              <a:gd name="connsiteY4" fmla="*/ 0 h 2002300"/>
              <a:gd name="connsiteX0" fmla="*/ 685800 w 1011829"/>
              <a:gd name="connsiteY0" fmla="*/ 0 h 2002300"/>
              <a:gd name="connsiteX1" fmla="*/ 1011829 w 1011829"/>
              <a:gd name="connsiteY1" fmla="*/ 0 h 2002300"/>
              <a:gd name="connsiteX2" fmla="*/ 319679 w 1011829"/>
              <a:gd name="connsiteY2" fmla="*/ 2002300 h 2002300"/>
              <a:gd name="connsiteX3" fmla="*/ 0 w 1011829"/>
              <a:gd name="connsiteY3" fmla="*/ 2002300 h 2002300"/>
              <a:gd name="connsiteX4" fmla="*/ 685800 w 1011829"/>
              <a:gd name="connsiteY4" fmla="*/ 0 h 2002300"/>
              <a:gd name="connsiteX0" fmla="*/ 685800 w 1011829"/>
              <a:gd name="connsiteY0" fmla="*/ 0 h 2002300"/>
              <a:gd name="connsiteX1" fmla="*/ 1011829 w 1011829"/>
              <a:gd name="connsiteY1" fmla="*/ 0 h 2002300"/>
              <a:gd name="connsiteX2" fmla="*/ 332379 w 1011829"/>
              <a:gd name="connsiteY2" fmla="*/ 2002300 h 2002300"/>
              <a:gd name="connsiteX3" fmla="*/ 0 w 1011829"/>
              <a:gd name="connsiteY3" fmla="*/ 2002300 h 2002300"/>
              <a:gd name="connsiteX4" fmla="*/ 685800 w 1011829"/>
              <a:gd name="connsiteY4" fmla="*/ 0 h 200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829" h="2002300">
                <a:moveTo>
                  <a:pt x="685800" y="0"/>
                </a:moveTo>
                <a:lnTo>
                  <a:pt x="1011829" y="0"/>
                </a:lnTo>
                <a:lnTo>
                  <a:pt x="332379" y="2002300"/>
                </a:lnTo>
                <a:lnTo>
                  <a:pt x="0" y="2002300"/>
                </a:lnTo>
                <a:lnTo>
                  <a:pt x="68580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06BBE815-7C8E-D844-A944-719D6ED821EB}"/>
              </a:ext>
            </a:extLst>
          </p:cNvPr>
          <p:cNvSpPr>
            <a:spLocks noGrp="1"/>
          </p:cNvSpPr>
          <p:nvPr userDrawn="1">
            <p:ph type="title"/>
          </p:nvPr>
        </p:nvSpPr>
        <p:spPr>
          <a:xfrm>
            <a:off x="4844372" y="365125"/>
            <a:ext cx="6509427" cy="1325563"/>
          </a:xfrm>
        </p:spPr>
        <p:txBody>
          <a:bodyPr/>
          <a:lstStyle>
            <a:lvl1pPr>
              <a:defRPr>
                <a:solidFill>
                  <a:srgbClr val="263B88"/>
                </a:solidFill>
              </a:defRPr>
            </a:lvl1pPr>
          </a:lstStyle>
          <a:p>
            <a:r>
              <a:rPr lang="en-US"/>
              <a:t>Click to edit Master title style</a:t>
            </a:r>
          </a:p>
        </p:txBody>
      </p:sp>
      <p:sp>
        <p:nvSpPr>
          <p:cNvPr id="10" name="TextBox 9">
            <a:extLst>
              <a:ext uri="{FF2B5EF4-FFF2-40B4-BE49-F238E27FC236}">
                <a16:creationId xmlns:a16="http://schemas.microsoft.com/office/drawing/2014/main" id="{EDAFB3EF-6E74-CF4E-9827-D91AE6D9AFC4}"/>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462823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BLOCK PHOTOS">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05A09D8-930A-714A-9417-7D0C8199714A}"/>
              </a:ext>
            </a:extLst>
          </p:cNvPr>
          <p:cNvSpPr>
            <a:spLocks noGrp="1"/>
          </p:cNvSpPr>
          <p:nvPr>
            <p:ph type="pic" sz="quarter" idx="10"/>
          </p:nvPr>
        </p:nvSpPr>
        <p:spPr>
          <a:xfrm>
            <a:off x="5411217" y="0"/>
            <a:ext cx="5299644" cy="6858000"/>
          </a:xfrm>
          <a:custGeom>
            <a:avLst/>
            <a:gdLst>
              <a:gd name="connsiteX0" fmla="*/ 2177955 w 4954597"/>
              <a:gd name="connsiteY0" fmla="*/ 0 h 6386486"/>
              <a:gd name="connsiteX1" fmla="*/ 4954597 w 4954597"/>
              <a:gd name="connsiteY1" fmla="*/ 0 h 6386486"/>
              <a:gd name="connsiteX2" fmla="*/ 2776642 w 4954597"/>
              <a:gd name="connsiteY2" fmla="*/ 6386486 h 6386486"/>
              <a:gd name="connsiteX3" fmla="*/ 0 w 4954597"/>
              <a:gd name="connsiteY3" fmla="*/ 6386486 h 6386486"/>
            </a:gdLst>
            <a:ahLst/>
            <a:cxnLst>
              <a:cxn ang="0">
                <a:pos x="connsiteX0" y="connsiteY0"/>
              </a:cxn>
              <a:cxn ang="0">
                <a:pos x="connsiteX1" y="connsiteY1"/>
              </a:cxn>
              <a:cxn ang="0">
                <a:pos x="connsiteX2" y="connsiteY2"/>
              </a:cxn>
              <a:cxn ang="0">
                <a:pos x="connsiteX3" y="connsiteY3"/>
              </a:cxn>
            </a:cxnLst>
            <a:rect l="l" t="t" r="r" b="b"/>
            <a:pathLst>
              <a:path w="4954597" h="6386486">
                <a:moveTo>
                  <a:pt x="2177955" y="0"/>
                </a:moveTo>
                <a:lnTo>
                  <a:pt x="4954597" y="0"/>
                </a:lnTo>
                <a:lnTo>
                  <a:pt x="2776642" y="6386486"/>
                </a:lnTo>
                <a:lnTo>
                  <a:pt x="0" y="6386486"/>
                </a:lnTo>
                <a:close/>
              </a:path>
            </a:pathLst>
          </a:custGeom>
          <a:pattFill prst="dkHorz">
            <a:fgClr>
              <a:schemeClr val="bg1">
                <a:lumMod val="75000"/>
              </a:schemeClr>
            </a:fgClr>
            <a:bgClr>
              <a:schemeClr val="bg1"/>
            </a:bgClr>
          </a:pattFill>
        </p:spPr>
      </p:sp>
      <p:sp>
        <p:nvSpPr>
          <p:cNvPr id="6" name="TextBox 5">
            <a:extLst>
              <a:ext uri="{FF2B5EF4-FFF2-40B4-BE49-F238E27FC236}">
                <a16:creationId xmlns:a16="http://schemas.microsoft.com/office/drawing/2014/main" id="{FFBDEB7E-8A75-8E40-AA85-C34E00840BAC}"/>
              </a:ext>
            </a:extLst>
          </p:cNvPr>
          <p:cNvSpPr txBox="1"/>
          <p:nvPr userDrawn="1"/>
        </p:nvSpPr>
        <p:spPr>
          <a:xfrm>
            <a:off x="1979530" y="3440740"/>
            <a:ext cx="2783962" cy="430887"/>
          </a:xfrm>
          <a:prstGeom prst="rect">
            <a:avLst/>
          </a:prstGeom>
          <a:noFill/>
        </p:spPr>
        <p:txBody>
          <a:bodyPr wrap="square" rtlCol="0">
            <a:spAutoFit/>
          </a:bodyPr>
          <a:lstStyle/>
          <a:p>
            <a:r>
              <a:rPr lang="en-US" sz="2200">
                <a:solidFill>
                  <a:schemeClr val="bg1"/>
                </a:solidFill>
                <a:latin typeface="Merriweather Light" panose="02060503050406030704" pitchFamily="18" charset="-52"/>
                <a:ea typeface="Merriweather Bold" panose="02060503050406030704" pitchFamily="18" charset="-52"/>
                <a:cs typeface="Open Sans" panose="020B0606030504020204" pitchFamily="34" charset="0"/>
              </a:rPr>
              <a:t>Description Here</a:t>
            </a:r>
            <a:endParaRPr lang="ru-RU" sz="2200">
              <a:solidFill>
                <a:schemeClr val="bg1"/>
              </a:solidFill>
              <a:latin typeface="Merriweather Light" panose="02060503050406030704" pitchFamily="18" charset="-52"/>
              <a:ea typeface="Merriweather Bold" panose="02060503050406030704" pitchFamily="18" charset="-52"/>
              <a:cs typeface="Open Sans" panose="020B0606030504020204" pitchFamily="34" charset="0"/>
            </a:endParaRPr>
          </a:p>
        </p:txBody>
      </p:sp>
      <p:sp>
        <p:nvSpPr>
          <p:cNvPr id="19" name="Picture Placeholder 18">
            <a:extLst>
              <a:ext uri="{FF2B5EF4-FFF2-40B4-BE49-F238E27FC236}">
                <a16:creationId xmlns:a16="http://schemas.microsoft.com/office/drawing/2014/main" id="{28100699-6A09-6846-9BA5-B393D52E3789}"/>
              </a:ext>
            </a:extLst>
          </p:cNvPr>
          <p:cNvSpPr>
            <a:spLocks noGrp="1"/>
          </p:cNvSpPr>
          <p:nvPr>
            <p:ph type="pic" sz="quarter" idx="11"/>
          </p:nvPr>
        </p:nvSpPr>
        <p:spPr>
          <a:xfrm>
            <a:off x="9679223" y="-961"/>
            <a:ext cx="2512777" cy="3543083"/>
          </a:xfrm>
          <a:custGeom>
            <a:avLst/>
            <a:gdLst>
              <a:gd name="connsiteX0" fmla="*/ 0 w 3367839"/>
              <a:gd name="connsiteY0" fmla="*/ 0 h 3543083"/>
              <a:gd name="connsiteX1" fmla="*/ 3367839 w 3367839"/>
              <a:gd name="connsiteY1" fmla="*/ 0 h 3543083"/>
              <a:gd name="connsiteX2" fmla="*/ 3367839 w 3367839"/>
              <a:gd name="connsiteY2" fmla="*/ 3543083 h 3543083"/>
              <a:gd name="connsiteX3" fmla="*/ 855062 w 3367839"/>
              <a:gd name="connsiteY3" fmla="*/ 3543083 h 3543083"/>
              <a:gd name="connsiteX4" fmla="*/ 2060767 w 3367839"/>
              <a:gd name="connsiteY4" fmla="*/ 7556 h 3543083"/>
              <a:gd name="connsiteX5" fmla="*/ 0 w 3367839"/>
              <a:gd name="connsiteY5" fmla="*/ 7556 h 3543083"/>
              <a:gd name="connsiteX0" fmla="*/ 2282825 w 3367839"/>
              <a:gd name="connsiteY0" fmla="*/ 0 h 3603408"/>
              <a:gd name="connsiteX1" fmla="*/ 3367839 w 3367839"/>
              <a:gd name="connsiteY1" fmla="*/ 60325 h 3603408"/>
              <a:gd name="connsiteX2" fmla="*/ 3367839 w 3367839"/>
              <a:gd name="connsiteY2" fmla="*/ 3603408 h 3603408"/>
              <a:gd name="connsiteX3" fmla="*/ 855062 w 3367839"/>
              <a:gd name="connsiteY3" fmla="*/ 3603408 h 3603408"/>
              <a:gd name="connsiteX4" fmla="*/ 2060767 w 3367839"/>
              <a:gd name="connsiteY4" fmla="*/ 67881 h 3603408"/>
              <a:gd name="connsiteX5" fmla="*/ 0 w 3367839"/>
              <a:gd name="connsiteY5" fmla="*/ 67881 h 3603408"/>
              <a:gd name="connsiteX6" fmla="*/ 2282825 w 3367839"/>
              <a:gd name="connsiteY6" fmla="*/ 0 h 3603408"/>
              <a:gd name="connsiteX0" fmla="*/ 0 w 3367839"/>
              <a:gd name="connsiteY0" fmla="*/ 267778 h 3803305"/>
              <a:gd name="connsiteX1" fmla="*/ 3367839 w 3367839"/>
              <a:gd name="connsiteY1" fmla="*/ 260222 h 3803305"/>
              <a:gd name="connsiteX2" fmla="*/ 3367839 w 3367839"/>
              <a:gd name="connsiteY2" fmla="*/ 3803305 h 3803305"/>
              <a:gd name="connsiteX3" fmla="*/ 855062 w 3367839"/>
              <a:gd name="connsiteY3" fmla="*/ 3803305 h 3803305"/>
              <a:gd name="connsiteX4" fmla="*/ 2060767 w 3367839"/>
              <a:gd name="connsiteY4" fmla="*/ 267778 h 3803305"/>
              <a:gd name="connsiteX5" fmla="*/ 0 w 3367839"/>
              <a:gd name="connsiteY5" fmla="*/ 267778 h 3803305"/>
              <a:gd name="connsiteX0" fmla="*/ 1205705 w 2512777"/>
              <a:gd name="connsiteY0" fmla="*/ 7556 h 3543083"/>
              <a:gd name="connsiteX1" fmla="*/ 2512777 w 2512777"/>
              <a:gd name="connsiteY1" fmla="*/ 0 h 3543083"/>
              <a:gd name="connsiteX2" fmla="*/ 2512777 w 2512777"/>
              <a:gd name="connsiteY2" fmla="*/ 3543083 h 3543083"/>
              <a:gd name="connsiteX3" fmla="*/ 0 w 2512777"/>
              <a:gd name="connsiteY3" fmla="*/ 3543083 h 3543083"/>
              <a:gd name="connsiteX4" fmla="*/ 1205705 w 2512777"/>
              <a:gd name="connsiteY4" fmla="*/ 7556 h 3543083"/>
              <a:gd name="connsiteX0" fmla="*/ 1208880 w 2512777"/>
              <a:gd name="connsiteY0" fmla="*/ 1206 h 3543083"/>
              <a:gd name="connsiteX1" fmla="*/ 2512777 w 2512777"/>
              <a:gd name="connsiteY1" fmla="*/ 0 h 3543083"/>
              <a:gd name="connsiteX2" fmla="*/ 2512777 w 2512777"/>
              <a:gd name="connsiteY2" fmla="*/ 3543083 h 3543083"/>
              <a:gd name="connsiteX3" fmla="*/ 0 w 2512777"/>
              <a:gd name="connsiteY3" fmla="*/ 3543083 h 3543083"/>
              <a:gd name="connsiteX4" fmla="*/ 1208880 w 2512777"/>
              <a:gd name="connsiteY4" fmla="*/ 1206 h 3543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777" h="3543083">
                <a:moveTo>
                  <a:pt x="1208880" y="1206"/>
                </a:moveTo>
                <a:lnTo>
                  <a:pt x="2512777" y="0"/>
                </a:lnTo>
                <a:lnTo>
                  <a:pt x="2512777" y="3543083"/>
                </a:lnTo>
                <a:lnTo>
                  <a:pt x="0" y="3543083"/>
                </a:lnTo>
                <a:lnTo>
                  <a:pt x="1208880" y="1206"/>
                </a:lnTo>
                <a:close/>
              </a:path>
            </a:pathLst>
          </a:custGeom>
          <a:pattFill prst="dkHorz">
            <a:fgClr>
              <a:schemeClr val="bg1">
                <a:lumMod val="75000"/>
              </a:schemeClr>
            </a:fgClr>
            <a:bgClr>
              <a:schemeClr val="bg1"/>
            </a:bgClr>
          </a:pattFill>
        </p:spPr>
      </p:sp>
      <p:sp>
        <p:nvSpPr>
          <p:cNvPr id="16" name="Title 15">
            <a:extLst>
              <a:ext uri="{FF2B5EF4-FFF2-40B4-BE49-F238E27FC236}">
                <a16:creationId xmlns:a16="http://schemas.microsoft.com/office/drawing/2014/main" id="{7E87D412-1CF1-1242-B30F-FC1F595D4188}"/>
              </a:ext>
            </a:extLst>
          </p:cNvPr>
          <p:cNvSpPr>
            <a:spLocks noGrp="1"/>
          </p:cNvSpPr>
          <p:nvPr>
            <p:ph type="title"/>
          </p:nvPr>
        </p:nvSpPr>
        <p:spPr>
          <a:xfrm>
            <a:off x="838200" y="365125"/>
            <a:ext cx="5490411" cy="1325563"/>
          </a:xfrm>
        </p:spPr>
        <p:txBody>
          <a:bodyPr/>
          <a:lstStyle>
            <a:lvl1pPr>
              <a:defRPr>
                <a:solidFill>
                  <a:srgbClr val="263B88"/>
                </a:solidFill>
              </a:defRPr>
            </a:lvl1pPr>
          </a:lstStyle>
          <a:p>
            <a:r>
              <a:rPr lang="en-US"/>
              <a:t>Click to edit Master title style</a:t>
            </a:r>
          </a:p>
        </p:txBody>
      </p:sp>
      <p:sp>
        <p:nvSpPr>
          <p:cNvPr id="22" name="Picture Placeholder 21">
            <a:extLst>
              <a:ext uri="{FF2B5EF4-FFF2-40B4-BE49-F238E27FC236}">
                <a16:creationId xmlns:a16="http://schemas.microsoft.com/office/drawing/2014/main" id="{4CD3DD15-B7A2-AC4B-81C5-4A9952A09BBE}"/>
              </a:ext>
            </a:extLst>
          </p:cNvPr>
          <p:cNvSpPr>
            <a:spLocks noGrp="1"/>
          </p:cNvSpPr>
          <p:nvPr>
            <p:ph type="pic" sz="quarter" idx="12"/>
          </p:nvPr>
        </p:nvSpPr>
        <p:spPr>
          <a:xfrm>
            <a:off x="8545847" y="3663951"/>
            <a:ext cx="3646155" cy="3194050"/>
          </a:xfrm>
          <a:custGeom>
            <a:avLst/>
            <a:gdLst>
              <a:gd name="connsiteX0" fmla="*/ 1089253 w 3646155"/>
              <a:gd name="connsiteY0" fmla="*/ 0 h 3194050"/>
              <a:gd name="connsiteX1" fmla="*/ 3646155 w 3646155"/>
              <a:gd name="connsiteY1" fmla="*/ 0 h 3194050"/>
              <a:gd name="connsiteX2" fmla="*/ 3646155 w 3646155"/>
              <a:gd name="connsiteY2" fmla="*/ 3194050 h 3194050"/>
              <a:gd name="connsiteX3" fmla="*/ 0 w 3646155"/>
              <a:gd name="connsiteY3" fmla="*/ 3194050 h 3194050"/>
            </a:gdLst>
            <a:ahLst/>
            <a:cxnLst>
              <a:cxn ang="0">
                <a:pos x="connsiteX0" y="connsiteY0"/>
              </a:cxn>
              <a:cxn ang="0">
                <a:pos x="connsiteX1" y="connsiteY1"/>
              </a:cxn>
              <a:cxn ang="0">
                <a:pos x="connsiteX2" y="connsiteY2"/>
              </a:cxn>
              <a:cxn ang="0">
                <a:pos x="connsiteX3" y="connsiteY3"/>
              </a:cxn>
            </a:cxnLst>
            <a:rect l="l" t="t" r="r" b="b"/>
            <a:pathLst>
              <a:path w="3646155" h="3194050">
                <a:moveTo>
                  <a:pt x="1089253" y="0"/>
                </a:moveTo>
                <a:lnTo>
                  <a:pt x="3646155" y="0"/>
                </a:lnTo>
                <a:lnTo>
                  <a:pt x="3646155" y="3194050"/>
                </a:lnTo>
                <a:lnTo>
                  <a:pt x="0" y="3194050"/>
                </a:lnTo>
                <a:close/>
              </a:path>
            </a:pathLst>
          </a:custGeom>
          <a:pattFill prst="dkHorz">
            <a:fgClr>
              <a:schemeClr val="bg1">
                <a:lumMod val="75000"/>
              </a:schemeClr>
            </a:fgClr>
            <a:bgClr>
              <a:schemeClr val="bg1"/>
            </a:bgClr>
          </a:pattFill>
        </p:spPr>
      </p:sp>
    </p:spTree>
    <p:extLst>
      <p:ext uri="{BB962C8B-B14F-4D97-AF65-F5344CB8AC3E}">
        <p14:creationId xmlns:p14="http://schemas.microsoft.com/office/powerpoint/2010/main" val="39571408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 PHOTO RIGH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BDEB7E-8A75-8E40-AA85-C34E00840BAC}"/>
              </a:ext>
            </a:extLst>
          </p:cNvPr>
          <p:cNvSpPr txBox="1"/>
          <p:nvPr userDrawn="1"/>
        </p:nvSpPr>
        <p:spPr>
          <a:xfrm>
            <a:off x="1979530" y="3440740"/>
            <a:ext cx="2783962" cy="430887"/>
          </a:xfrm>
          <a:prstGeom prst="rect">
            <a:avLst/>
          </a:prstGeom>
          <a:noFill/>
        </p:spPr>
        <p:txBody>
          <a:bodyPr wrap="square" rtlCol="0">
            <a:spAutoFit/>
          </a:bodyPr>
          <a:lstStyle/>
          <a:p>
            <a:r>
              <a:rPr lang="en-US" sz="2200">
                <a:solidFill>
                  <a:schemeClr val="bg1"/>
                </a:solidFill>
                <a:latin typeface="Merriweather Light" panose="02060503050406030704" pitchFamily="18" charset="-52"/>
                <a:ea typeface="Merriweather Bold" panose="02060503050406030704" pitchFamily="18" charset="-52"/>
                <a:cs typeface="Open Sans" panose="020B0606030504020204" pitchFamily="34" charset="0"/>
              </a:rPr>
              <a:t>Description Here</a:t>
            </a:r>
            <a:endParaRPr lang="ru-RU" sz="2200">
              <a:solidFill>
                <a:schemeClr val="bg1"/>
              </a:solidFill>
              <a:latin typeface="Merriweather Light" panose="02060503050406030704" pitchFamily="18" charset="-52"/>
              <a:ea typeface="Merriweather Bold" panose="02060503050406030704" pitchFamily="18" charset="-52"/>
              <a:cs typeface="Open Sans" panose="020B0606030504020204" pitchFamily="34" charset="0"/>
            </a:endParaRPr>
          </a:p>
        </p:txBody>
      </p:sp>
      <p:sp>
        <p:nvSpPr>
          <p:cNvPr id="19" name="Picture Placeholder 18">
            <a:extLst>
              <a:ext uri="{FF2B5EF4-FFF2-40B4-BE49-F238E27FC236}">
                <a16:creationId xmlns:a16="http://schemas.microsoft.com/office/drawing/2014/main" id="{28100699-6A09-6846-9BA5-B393D52E3789}"/>
              </a:ext>
            </a:extLst>
          </p:cNvPr>
          <p:cNvSpPr>
            <a:spLocks noGrp="1"/>
          </p:cNvSpPr>
          <p:nvPr>
            <p:ph type="pic" sz="quarter" idx="11"/>
          </p:nvPr>
        </p:nvSpPr>
        <p:spPr>
          <a:xfrm>
            <a:off x="7327583" y="-960"/>
            <a:ext cx="4864418" cy="6858960"/>
          </a:xfrm>
          <a:custGeom>
            <a:avLst/>
            <a:gdLst>
              <a:gd name="connsiteX0" fmla="*/ 0 w 3367839"/>
              <a:gd name="connsiteY0" fmla="*/ 0 h 3543083"/>
              <a:gd name="connsiteX1" fmla="*/ 3367839 w 3367839"/>
              <a:gd name="connsiteY1" fmla="*/ 0 h 3543083"/>
              <a:gd name="connsiteX2" fmla="*/ 3367839 w 3367839"/>
              <a:gd name="connsiteY2" fmla="*/ 3543083 h 3543083"/>
              <a:gd name="connsiteX3" fmla="*/ 855062 w 3367839"/>
              <a:gd name="connsiteY3" fmla="*/ 3543083 h 3543083"/>
              <a:gd name="connsiteX4" fmla="*/ 2060767 w 3367839"/>
              <a:gd name="connsiteY4" fmla="*/ 7556 h 3543083"/>
              <a:gd name="connsiteX5" fmla="*/ 0 w 3367839"/>
              <a:gd name="connsiteY5" fmla="*/ 7556 h 3543083"/>
              <a:gd name="connsiteX0" fmla="*/ 91845 w 3367839"/>
              <a:gd name="connsiteY0" fmla="*/ 0 h 3562764"/>
              <a:gd name="connsiteX1" fmla="*/ 3367839 w 3367839"/>
              <a:gd name="connsiteY1" fmla="*/ 19681 h 3562764"/>
              <a:gd name="connsiteX2" fmla="*/ 3367839 w 3367839"/>
              <a:gd name="connsiteY2" fmla="*/ 3562764 h 3562764"/>
              <a:gd name="connsiteX3" fmla="*/ 855062 w 3367839"/>
              <a:gd name="connsiteY3" fmla="*/ 3562764 h 3562764"/>
              <a:gd name="connsiteX4" fmla="*/ 2060767 w 3367839"/>
              <a:gd name="connsiteY4" fmla="*/ 27237 h 3562764"/>
              <a:gd name="connsiteX5" fmla="*/ 0 w 3367839"/>
              <a:gd name="connsiteY5" fmla="*/ 27237 h 3562764"/>
              <a:gd name="connsiteX6" fmla="*/ 91845 w 3367839"/>
              <a:gd name="connsiteY6" fmla="*/ 0 h 3562764"/>
              <a:gd name="connsiteX0" fmla="*/ 0 w 3367839"/>
              <a:gd name="connsiteY0" fmla="*/ 267778 h 3803305"/>
              <a:gd name="connsiteX1" fmla="*/ 3367839 w 3367839"/>
              <a:gd name="connsiteY1" fmla="*/ 260222 h 3803305"/>
              <a:gd name="connsiteX2" fmla="*/ 3367839 w 3367839"/>
              <a:gd name="connsiteY2" fmla="*/ 3803305 h 3803305"/>
              <a:gd name="connsiteX3" fmla="*/ 855062 w 3367839"/>
              <a:gd name="connsiteY3" fmla="*/ 3803305 h 3803305"/>
              <a:gd name="connsiteX4" fmla="*/ 2060767 w 3367839"/>
              <a:gd name="connsiteY4" fmla="*/ 267778 h 3803305"/>
              <a:gd name="connsiteX5" fmla="*/ 0 w 3367839"/>
              <a:gd name="connsiteY5" fmla="*/ 267778 h 3803305"/>
              <a:gd name="connsiteX0" fmla="*/ 1205705 w 2512777"/>
              <a:gd name="connsiteY0" fmla="*/ 7556 h 3543083"/>
              <a:gd name="connsiteX1" fmla="*/ 2512777 w 2512777"/>
              <a:gd name="connsiteY1" fmla="*/ 0 h 3543083"/>
              <a:gd name="connsiteX2" fmla="*/ 2512777 w 2512777"/>
              <a:gd name="connsiteY2" fmla="*/ 3543083 h 3543083"/>
              <a:gd name="connsiteX3" fmla="*/ 0 w 2512777"/>
              <a:gd name="connsiteY3" fmla="*/ 3543083 h 3543083"/>
              <a:gd name="connsiteX4" fmla="*/ 1205705 w 2512777"/>
              <a:gd name="connsiteY4" fmla="*/ 7556 h 3543083"/>
              <a:gd name="connsiteX0" fmla="*/ 1208985 w 2512777"/>
              <a:gd name="connsiteY0" fmla="*/ 0 h 3548648"/>
              <a:gd name="connsiteX1" fmla="*/ 2512777 w 2512777"/>
              <a:gd name="connsiteY1" fmla="*/ 5565 h 3548648"/>
              <a:gd name="connsiteX2" fmla="*/ 2512777 w 2512777"/>
              <a:gd name="connsiteY2" fmla="*/ 3548648 h 3548648"/>
              <a:gd name="connsiteX3" fmla="*/ 0 w 2512777"/>
              <a:gd name="connsiteY3" fmla="*/ 3548648 h 3548648"/>
              <a:gd name="connsiteX4" fmla="*/ 1208985 w 2512777"/>
              <a:gd name="connsiteY4" fmla="*/ 0 h 3548648"/>
              <a:gd name="connsiteX0" fmla="*/ 1208985 w 2512777"/>
              <a:gd name="connsiteY0" fmla="*/ 995 h 3543083"/>
              <a:gd name="connsiteX1" fmla="*/ 2512777 w 2512777"/>
              <a:gd name="connsiteY1" fmla="*/ 0 h 3543083"/>
              <a:gd name="connsiteX2" fmla="*/ 2512777 w 2512777"/>
              <a:gd name="connsiteY2" fmla="*/ 3543083 h 3543083"/>
              <a:gd name="connsiteX3" fmla="*/ 0 w 2512777"/>
              <a:gd name="connsiteY3" fmla="*/ 3543083 h 3543083"/>
              <a:gd name="connsiteX4" fmla="*/ 1208985 w 2512777"/>
              <a:gd name="connsiteY4" fmla="*/ 995 h 3543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777" h="3543083">
                <a:moveTo>
                  <a:pt x="1208985" y="995"/>
                </a:moveTo>
                <a:lnTo>
                  <a:pt x="2512777" y="0"/>
                </a:lnTo>
                <a:lnTo>
                  <a:pt x="2512777" y="3543083"/>
                </a:lnTo>
                <a:lnTo>
                  <a:pt x="0" y="3543083"/>
                </a:lnTo>
                <a:lnTo>
                  <a:pt x="1208985" y="995"/>
                </a:lnTo>
                <a:close/>
              </a:path>
            </a:pathLst>
          </a:custGeom>
          <a:pattFill prst="dkHorz">
            <a:fgClr>
              <a:schemeClr val="bg1">
                <a:lumMod val="75000"/>
              </a:schemeClr>
            </a:fgClr>
            <a:bgClr>
              <a:schemeClr val="bg1"/>
            </a:bgClr>
          </a:pattFill>
        </p:spPr>
      </p:sp>
      <p:sp>
        <p:nvSpPr>
          <p:cNvPr id="16" name="Title 15">
            <a:extLst>
              <a:ext uri="{FF2B5EF4-FFF2-40B4-BE49-F238E27FC236}">
                <a16:creationId xmlns:a16="http://schemas.microsoft.com/office/drawing/2014/main" id="{7E87D412-1CF1-1242-B30F-FC1F595D4188}"/>
              </a:ext>
            </a:extLst>
          </p:cNvPr>
          <p:cNvSpPr>
            <a:spLocks noGrp="1"/>
          </p:cNvSpPr>
          <p:nvPr>
            <p:ph type="title"/>
          </p:nvPr>
        </p:nvSpPr>
        <p:spPr>
          <a:xfrm>
            <a:off x="838200" y="365125"/>
            <a:ext cx="7550150" cy="1325563"/>
          </a:xfrm>
        </p:spPr>
        <p:txBody>
          <a:bodyPr/>
          <a:lstStyle>
            <a:lvl1pPr>
              <a:defRPr>
                <a:solidFill>
                  <a:srgbClr val="263B88"/>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C42BF28D-FA6A-BC43-86C5-6D92E7BE7074}"/>
              </a:ext>
            </a:extLst>
          </p:cNvPr>
          <p:cNvSpPr>
            <a:spLocks noGrp="1"/>
          </p:cNvSpPr>
          <p:nvPr>
            <p:ph idx="1"/>
          </p:nvPr>
        </p:nvSpPr>
        <p:spPr>
          <a:xfrm>
            <a:off x="838200" y="1961812"/>
            <a:ext cx="7499465"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987962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STAR">
    <p:bg>
      <p:bgPr>
        <a:solidFill>
          <a:schemeClr val="bg1"/>
        </a:solidFill>
        <a:effectLst/>
      </p:bgPr>
    </p:bg>
    <p:spTree>
      <p:nvGrpSpPr>
        <p:cNvPr id="1" name=""/>
        <p:cNvGrpSpPr/>
        <p:nvPr/>
      </p:nvGrpSpPr>
      <p:grpSpPr>
        <a:xfrm>
          <a:off x="0" y="0"/>
          <a:ext cx="0" cy="0"/>
          <a:chOff x="0" y="0"/>
          <a:chExt cx="0" cy="0"/>
        </a:xfrm>
      </p:grpSpPr>
      <p:sp>
        <p:nvSpPr>
          <p:cNvPr id="18" name="5-Point Star 17">
            <a:extLst>
              <a:ext uri="{FF2B5EF4-FFF2-40B4-BE49-F238E27FC236}">
                <a16:creationId xmlns:a16="http://schemas.microsoft.com/office/drawing/2014/main" id="{3586396C-86D9-CD49-9D71-8272CB0325C9}"/>
              </a:ext>
            </a:extLst>
          </p:cNvPr>
          <p:cNvSpPr>
            <a:spLocks noChangeAspect="1"/>
          </p:cNvSpPr>
          <p:nvPr userDrawn="1"/>
        </p:nvSpPr>
        <p:spPr>
          <a:xfrm rot="10800000">
            <a:off x="5631" y="22242"/>
            <a:ext cx="10457187" cy="6857983"/>
          </a:xfrm>
          <a:custGeom>
            <a:avLst/>
            <a:gdLst>
              <a:gd name="connsiteX0" fmla="*/ 7 w 6856230"/>
              <a:gd name="connsiteY0" fmla="*/ 2619516 h 6858000"/>
              <a:gd name="connsiteX1" fmla="*/ 2618861 w 6856230"/>
              <a:gd name="connsiteY1" fmla="*/ 2619535 h 6858000"/>
              <a:gd name="connsiteX2" fmla="*/ 3428115 w 6856230"/>
              <a:gd name="connsiteY2" fmla="*/ 0 h 6858000"/>
              <a:gd name="connsiteX3" fmla="*/ 4237369 w 6856230"/>
              <a:gd name="connsiteY3" fmla="*/ 2619535 h 6858000"/>
              <a:gd name="connsiteX4" fmla="*/ 6856223 w 6856230"/>
              <a:gd name="connsiteY4" fmla="*/ 2619516 h 6858000"/>
              <a:gd name="connsiteX5" fmla="*/ 4737515 w 6856230"/>
              <a:gd name="connsiteY5" fmla="*/ 4238459 h 6858000"/>
              <a:gd name="connsiteX6" fmla="*/ 5546802 w 6856230"/>
              <a:gd name="connsiteY6" fmla="*/ 6857983 h 6858000"/>
              <a:gd name="connsiteX7" fmla="*/ 3428115 w 6856230"/>
              <a:gd name="connsiteY7" fmla="*/ 5239010 h 6858000"/>
              <a:gd name="connsiteX8" fmla="*/ 1309428 w 6856230"/>
              <a:gd name="connsiteY8" fmla="*/ 6857983 h 6858000"/>
              <a:gd name="connsiteX9" fmla="*/ 2118715 w 6856230"/>
              <a:gd name="connsiteY9" fmla="*/ 4238459 h 6858000"/>
              <a:gd name="connsiteX10" fmla="*/ 7 w 6856230"/>
              <a:gd name="connsiteY10" fmla="*/ 2619516 h 6858000"/>
              <a:gd name="connsiteX0" fmla="*/ 0 w 6856216"/>
              <a:gd name="connsiteY0" fmla="*/ 2619516 h 6857983"/>
              <a:gd name="connsiteX1" fmla="*/ 2618854 w 6856216"/>
              <a:gd name="connsiteY1" fmla="*/ 2619535 h 6857983"/>
              <a:gd name="connsiteX2" fmla="*/ 3428108 w 6856216"/>
              <a:gd name="connsiteY2" fmla="*/ 0 h 6857983"/>
              <a:gd name="connsiteX3" fmla="*/ 4237362 w 6856216"/>
              <a:gd name="connsiteY3" fmla="*/ 2619535 h 6857983"/>
              <a:gd name="connsiteX4" fmla="*/ 6856216 w 6856216"/>
              <a:gd name="connsiteY4" fmla="*/ 2619516 h 6857983"/>
              <a:gd name="connsiteX5" fmla="*/ 4737508 w 6856216"/>
              <a:gd name="connsiteY5" fmla="*/ 4238459 h 6857983"/>
              <a:gd name="connsiteX6" fmla="*/ 5546795 w 6856216"/>
              <a:gd name="connsiteY6" fmla="*/ 6857983 h 6857983"/>
              <a:gd name="connsiteX7" fmla="*/ 1309421 w 6856216"/>
              <a:gd name="connsiteY7" fmla="*/ 6857983 h 6857983"/>
              <a:gd name="connsiteX8" fmla="*/ 2118708 w 6856216"/>
              <a:gd name="connsiteY8" fmla="*/ 4238459 h 6857983"/>
              <a:gd name="connsiteX9" fmla="*/ 0 w 6856216"/>
              <a:gd name="connsiteY9"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22385 h 6857983"/>
              <a:gd name="connsiteX4" fmla="*/ 6856216 w 10460362"/>
              <a:gd name="connsiteY4" fmla="*/ 2619516 h 6857983"/>
              <a:gd name="connsiteX5" fmla="*/ 4737508 w 10460362"/>
              <a:gd name="connsiteY5" fmla="*/ 4238459 h 6857983"/>
              <a:gd name="connsiteX6" fmla="*/ 5546795 w 10460362"/>
              <a:gd name="connsiteY6" fmla="*/ 6857983 h 6857983"/>
              <a:gd name="connsiteX7" fmla="*/ 1309421 w 10460362"/>
              <a:gd name="connsiteY7" fmla="*/ 6857983 h 6857983"/>
              <a:gd name="connsiteX8" fmla="*/ 2118708 w 10460362"/>
              <a:gd name="connsiteY8" fmla="*/ 4238459 h 6857983"/>
              <a:gd name="connsiteX9" fmla="*/ 0 w 10460362"/>
              <a:gd name="connsiteY9"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22385 h 6857983"/>
              <a:gd name="connsiteX4" fmla="*/ 6856216 w 10460362"/>
              <a:gd name="connsiteY4" fmla="*/ 2619516 h 6857983"/>
              <a:gd name="connsiteX5" fmla="*/ 4737508 w 10460362"/>
              <a:gd name="connsiteY5" fmla="*/ 4238459 h 6857983"/>
              <a:gd name="connsiteX6" fmla="*/ 5546795 w 10460362"/>
              <a:gd name="connsiteY6" fmla="*/ 6857983 h 6857983"/>
              <a:gd name="connsiteX7" fmla="*/ 1309421 w 10460362"/>
              <a:gd name="connsiteY7" fmla="*/ 6857983 h 6857983"/>
              <a:gd name="connsiteX8" fmla="*/ 2118708 w 10460362"/>
              <a:gd name="connsiteY8" fmla="*/ 4238459 h 6857983"/>
              <a:gd name="connsiteX9" fmla="*/ 0 w 10460362"/>
              <a:gd name="connsiteY9"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6856216 w 10460362"/>
              <a:gd name="connsiteY4" fmla="*/ 2619516 h 6857983"/>
              <a:gd name="connsiteX5" fmla="*/ 4737508 w 10460362"/>
              <a:gd name="connsiteY5" fmla="*/ 4238459 h 6857983"/>
              <a:gd name="connsiteX6" fmla="*/ 5546795 w 10460362"/>
              <a:gd name="connsiteY6" fmla="*/ 6857983 h 6857983"/>
              <a:gd name="connsiteX7" fmla="*/ 1309421 w 10460362"/>
              <a:gd name="connsiteY7" fmla="*/ 6857983 h 6857983"/>
              <a:gd name="connsiteX8" fmla="*/ 2118708 w 10460362"/>
              <a:gd name="connsiteY8" fmla="*/ 4238459 h 6857983"/>
              <a:gd name="connsiteX9" fmla="*/ 0 w 10460362"/>
              <a:gd name="connsiteY9"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6856216 w 10460362"/>
              <a:gd name="connsiteY4" fmla="*/ 2619516 h 6857983"/>
              <a:gd name="connsiteX5" fmla="*/ 5546795 w 10460362"/>
              <a:gd name="connsiteY5" fmla="*/ 6857983 h 6857983"/>
              <a:gd name="connsiteX6" fmla="*/ 1309421 w 10460362"/>
              <a:gd name="connsiteY6" fmla="*/ 6857983 h 6857983"/>
              <a:gd name="connsiteX7" fmla="*/ 2118708 w 10460362"/>
              <a:gd name="connsiteY7" fmla="*/ 4238459 h 6857983"/>
              <a:gd name="connsiteX8" fmla="*/ 0 w 10460362"/>
              <a:gd name="connsiteY8"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5546795 w 10460362"/>
              <a:gd name="connsiteY4" fmla="*/ 6857983 h 6857983"/>
              <a:gd name="connsiteX5" fmla="*/ 1309421 w 10460362"/>
              <a:gd name="connsiteY5" fmla="*/ 6857983 h 6857983"/>
              <a:gd name="connsiteX6" fmla="*/ 2118708 w 10460362"/>
              <a:gd name="connsiteY6" fmla="*/ 4238459 h 6857983"/>
              <a:gd name="connsiteX7" fmla="*/ 0 w 10460362"/>
              <a:gd name="connsiteY7"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10448995 w 10460362"/>
              <a:gd name="connsiteY4" fmla="*/ 6845283 h 6857983"/>
              <a:gd name="connsiteX5" fmla="*/ 1309421 w 10460362"/>
              <a:gd name="connsiteY5" fmla="*/ 6857983 h 6857983"/>
              <a:gd name="connsiteX6" fmla="*/ 2118708 w 10460362"/>
              <a:gd name="connsiteY6" fmla="*/ 4238459 h 6857983"/>
              <a:gd name="connsiteX7" fmla="*/ 0 w 10460362"/>
              <a:gd name="connsiteY7" fmla="*/ 2619516 h 6857983"/>
              <a:gd name="connsiteX0" fmla="*/ 0 w 10468045"/>
              <a:gd name="connsiteY0" fmla="*/ 2619516 h 6870683"/>
              <a:gd name="connsiteX1" fmla="*/ 2618854 w 10468045"/>
              <a:gd name="connsiteY1" fmla="*/ 2619535 h 6870683"/>
              <a:gd name="connsiteX2" fmla="*/ 3428108 w 10468045"/>
              <a:gd name="connsiteY2" fmla="*/ 0 h 6870683"/>
              <a:gd name="connsiteX3" fmla="*/ 10460362 w 10468045"/>
              <a:gd name="connsiteY3" fmla="*/ 16035 h 6870683"/>
              <a:gd name="connsiteX4" fmla="*/ 10468045 w 10468045"/>
              <a:gd name="connsiteY4" fmla="*/ 6870683 h 6870683"/>
              <a:gd name="connsiteX5" fmla="*/ 1309421 w 10468045"/>
              <a:gd name="connsiteY5" fmla="*/ 6857983 h 6870683"/>
              <a:gd name="connsiteX6" fmla="*/ 2118708 w 10468045"/>
              <a:gd name="connsiteY6" fmla="*/ 4238459 h 6870683"/>
              <a:gd name="connsiteX7" fmla="*/ 0 w 10468045"/>
              <a:gd name="connsiteY7" fmla="*/ 2619516 h 68706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10347395 w 10460362"/>
              <a:gd name="connsiteY4" fmla="*/ 6734158 h 6857983"/>
              <a:gd name="connsiteX5" fmla="*/ 1309421 w 10460362"/>
              <a:gd name="connsiteY5" fmla="*/ 6857983 h 6857983"/>
              <a:gd name="connsiteX6" fmla="*/ 2118708 w 10460362"/>
              <a:gd name="connsiteY6" fmla="*/ 4238459 h 6857983"/>
              <a:gd name="connsiteX7" fmla="*/ 0 w 10460362"/>
              <a:gd name="connsiteY7"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10452170 w 10460362"/>
              <a:gd name="connsiteY4" fmla="*/ 6854808 h 6857983"/>
              <a:gd name="connsiteX5" fmla="*/ 1309421 w 10460362"/>
              <a:gd name="connsiteY5" fmla="*/ 6857983 h 6857983"/>
              <a:gd name="connsiteX6" fmla="*/ 2118708 w 10460362"/>
              <a:gd name="connsiteY6" fmla="*/ 4238459 h 6857983"/>
              <a:gd name="connsiteX7" fmla="*/ 0 w 10460362"/>
              <a:gd name="connsiteY7" fmla="*/ 2619516 h 6857983"/>
              <a:gd name="connsiteX0" fmla="*/ 0 w 10457187"/>
              <a:gd name="connsiteY0" fmla="*/ 2619516 h 6857983"/>
              <a:gd name="connsiteX1" fmla="*/ 2618854 w 10457187"/>
              <a:gd name="connsiteY1" fmla="*/ 2619535 h 6857983"/>
              <a:gd name="connsiteX2" fmla="*/ 3428108 w 10457187"/>
              <a:gd name="connsiteY2" fmla="*/ 0 h 6857983"/>
              <a:gd name="connsiteX3" fmla="*/ 10457187 w 10457187"/>
              <a:gd name="connsiteY3" fmla="*/ 6510 h 6857983"/>
              <a:gd name="connsiteX4" fmla="*/ 10452170 w 10457187"/>
              <a:gd name="connsiteY4" fmla="*/ 6854808 h 6857983"/>
              <a:gd name="connsiteX5" fmla="*/ 1309421 w 10457187"/>
              <a:gd name="connsiteY5" fmla="*/ 6857983 h 6857983"/>
              <a:gd name="connsiteX6" fmla="*/ 2118708 w 10457187"/>
              <a:gd name="connsiteY6" fmla="*/ 4238459 h 6857983"/>
              <a:gd name="connsiteX7" fmla="*/ 0 w 10457187"/>
              <a:gd name="connsiteY7" fmla="*/ 2619516 h 68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57187" h="6857983">
                <a:moveTo>
                  <a:pt x="0" y="2619516"/>
                </a:moveTo>
                <a:lnTo>
                  <a:pt x="2618854" y="2619535"/>
                </a:lnTo>
                <a:lnTo>
                  <a:pt x="3428108" y="0"/>
                </a:lnTo>
                <a:lnTo>
                  <a:pt x="10457187" y="6510"/>
                </a:lnTo>
                <a:cubicBezTo>
                  <a:pt x="10454456" y="2286101"/>
                  <a:pt x="10454901" y="4575217"/>
                  <a:pt x="10452170" y="6854808"/>
                </a:cubicBezTo>
                <a:lnTo>
                  <a:pt x="1309421" y="6857983"/>
                </a:lnTo>
                <a:lnTo>
                  <a:pt x="2118708" y="4238459"/>
                </a:lnTo>
                <a:lnTo>
                  <a:pt x="0" y="2619516"/>
                </a:lnTo>
                <a:close/>
              </a:path>
            </a:pathLst>
          </a:cu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a:extLst>
              <a:ext uri="{FF2B5EF4-FFF2-40B4-BE49-F238E27FC236}">
                <a16:creationId xmlns:a16="http://schemas.microsoft.com/office/drawing/2014/main" id="{60E225F0-01E3-6F4A-BF1A-1F700C310C63}"/>
              </a:ext>
            </a:extLst>
          </p:cNvPr>
          <p:cNvSpPr>
            <a:spLocks noChangeAspect="1"/>
          </p:cNvSpPr>
          <p:nvPr userDrawn="1"/>
        </p:nvSpPr>
        <p:spPr>
          <a:xfrm rot="10800000">
            <a:off x="3625188" y="0"/>
            <a:ext cx="6856230" cy="6858000"/>
          </a:xfrm>
          <a:prstGeom prst="star5">
            <a:avLst/>
          </a:prstGeom>
          <a:solidFill>
            <a:srgbClr val="394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DFF59878-53E2-E14B-B711-49DABE8A9E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17598" y="6373127"/>
            <a:ext cx="837436" cy="176302"/>
          </a:xfrm>
          <a:prstGeom prst="rect">
            <a:avLst/>
          </a:prstGeom>
        </p:spPr>
      </p:pic>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593503" y="359234"/>
            <a:ext cx="7473043" cy="1325563"/>
          </a:xfrm>
        </p:spPr>
        <p:txBody>
          <a:bodyPr/>
          <a:lstStyle>
            <a:lvl1pPr>
              <a:defRPr b="1">
                <a:solidFill>
                  <a:schemeClr val="bg1"/>
                </a:solidFill>
                <a:latin typeface="Source Sans Pro" panose="020B0503030403020204" pitchFamily="34" charset="77"/>
              </a:defRPr>
            </a:lvl1pPr>
          </a:lstStyle>
          <a:p>
            <a:r>
              <a:rPr lang="en-US" dirty="0"/>
              <a:t>Click to edit Master title style</a:t>
            </a:r>
          </a:p>
        </p:txBody>
      </p:sp>
      <p:pic>
        <p:nvPicPr>
          <p:cNvPr id="14" name="Graphic 13">
            <a:extLst>
              <a:ext uri="{FF2B5EF4-FFF2-40B4-BE49-F238E27FC236}">
                <a16:creationId xmlns:a16="http://schemas.microsoft.com/office/drawing/2014/main" id="{D35AC591-F68E-E849-96D7-42D7A4EDA9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17598" y="6373127"/>
            <a:ext cx="837436" cy="176302"/>
          </a:xfrm>
          <a:prstGeom prst="rect">
            <a:avLst/>
          </a:prstGeom>
        </p:spPr>
      </p:pic>
      <p:sp>
        <p:nvSpPr>
          <p:cNvPr id="15" name="TextBox 14">
            <a:extLst>
              <a:ext uri="{FF2B5EF4-FFF2-40B4-BE49-F238E27FC236}">
                <a16:creationId xmlns:a16="http://schemas.microsoft.com/office/drawing/2014/main" id="{1AC876A5-CE71-3941-90FA-A793B7349838}"/>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pic>
        <p:nvPicPr>
          <p:cNvPr id="2" name="Picture 1">
            <a:extLst>
              <a:ext uri="{FF2B5EF4-FFF2-40B4-BE49-F238E27FC236}">
                <a16:creationId xmlns:a16="http://schemas.microsoft.com/office/drawing/2014/main" id="{339240D0-915D-0898-5866-76DBBC7127A2}"/>
              </a:ext>
            </a:extLst>
          </p:cNvPr>
          <p:cNvPicPr>
            <a:picLocks noChangeAspect="1"/>
          </p:cNvPicPr>
          <p:nvPr userDrawn="1"/>
        </p:nvPicPr>
        <p:blipFill>
          <a:blip r:embed="rId6"/>
          <a:stretch>
            <a:fillRect/>
          </a:stretch>
        </p:blipFill>
        <p:spPr>
          <a:xfrm>
            <a:off x="10335481" y="146155"/>
            <a:ext cx="1707738" cy="1538642"/>
          </a:xfrm>
          <a:prstGeom prst="rect">
            <a:avLst/>
          </a:prstGeom>
        </p:spPr>
      </p:pic>
      <p:sp>
        <p:nvSpPr>
          <p:cNvPr id="12" name="Content Placeholder 2">
            <a:extLst>
              <a:ext uri="{FF2B5EF4-FFF2-40B4-BE49-F238E27FC236}">
                <a16:creationId xmlns:a16="http://schemas.microsoft.com/office/drawing/2014/main" id="{6E177014-C584-874E-AB2C-DE6EF2FDA2FA}"/>
              </a:ext>
            </a:extLst>
          </p:cNvPr>
          <p:cNvSpPr>
            <a:spLocks noGrp="1"/>
          </p:cNvSpPr>
          <p:nvPr>
            <p:ph idx="1"/>
          </p:nvPr>
        </p:nvSpPr>
        <p:spPr>
          <a:xfrm>
            <a:off x="580291" y="2198091"/>
            <a:ext cx="7499465" cy="4351338"/>
          </a:xfrm>
        </p:spPr>
        <p:txBody>
          <a:bodyPr lIns="90000"/>
          <a:lstStyle>
            <a:lvl1pPr marL="0" indent="0">
              <a:buNone/>
              <a:defRPr>
                <a:solidFill>
                  <a:schemeClr val="bg1"/>
                </a:solidFill>
                <a:latin typeface="Source Sans Pro" panose="020B0503030403020204" pitchFamily="34" charset="77"/>
              </a:defRPr>
            </a:lvl1pPr>
            <a:lvl2pPr marL="360000" indent="0">
              <a:buNone/>
              <a:defRPr>
                <a:solidFill>
                  <a:schemeClr val="bg1"/>
                </a:solidFill>
                <a:latin typeface="Source Sans Pro" panose="020B0503030403020204" pitchFamily="34" charset="77"/>
              </a:defRPr>
            </a:lvl2pPr>
            <a:lvl3pPr marL="720000" indent="0">
              <a:buNone/>
              <a:defRPr>
                <a:solidFill>
                  <a:schemeClr val="bg1"/>
                </a:solidFill>
                <a:latin typeface="Source Sans Pro" panose="020B0503030403020204" pitchFamily="34" charset="77"/>
              </a:defRPr>
            </a:lvl3pPr>
            <a:lvl4pPr marL="1080000" indent="0">
              <a:buNone/>
              <a:defRPr>
                <a:solidFill>
                  <a:schemeClr val="bg1"/>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208135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ONAL IMAGE OVERLAP-left">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DBFAB3F-6B3E-AA43-B172-BDE4790BD97E}"/>
              </a:ext>
            </a:extLst>
          </p:cNvPr>
          <p:cNvSpPr>
            <a:spLocks noGrp="1"/>
          </p:cNvSpPr>
          <p:nvPr>
            <p:ph type="pic" sz="quarter" idx="13"/>
          </p:nvPr>
        </p:nvSpPr>
        <p:spPr>
          <a:xfrm>
            <a:off x="-1" y="0"/>
            <a:ext cx="12193200" cy="6858000"/>
          </a:xfrm>
          <a:noFill/>
        </p:spPr>
        <p:txBody>
          <a:bodyPr/>
          <a:lstStyle/>
          <a:p>
            <a:endParaRPr lang="en-US"/>
          </a:p>
        </p:txBody>
      </p:sp>
      <p:pic>
        <p:nvPicPr>
          <p:cNvPr id="12" name="Graphic 11">
            <a:extLst>
              <a:ext uri="{FF2B5EF4-FFF2-40B4-BE49-F238E27FC236}">
                <a16:creationId xmlns:a16="http://schemas.microsoft.com/office/drawing/2014/main" id="{0D89A2B2-FB6D-604B-A920-B76B2B286B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17598" y="6373127"/>
            <a:ext cx="837436" cy="176302"/>
          </a:xfrm>
          <a:prstGeom prst="rect">
            <a:avLst/>
          </a:prstGeom>
        </p:spPr>
      </p:pic>
      <p:sp>
        <p:nvSpPr>
          <p:cNvPr id="8" name="Rectangle 33">
            <a:extLst>
              <a:ext uri="{FF2B5EF4-FFF2-40B4-BE49-F238E27FC236}">
                <a16:creationId xmlns:a16="http://schemas.microsoft.com/office/drawing/2014/main" id="{D6174223-45FF-4E45-9FBC-292A813D5101}"/>
              </a:ext>
            </a:extLst>
          </p:cNvPr>
          <p:cNvSpPr/>
          <p:nvPr userDrawn="1"/>
        </p:nvSpPr>
        <p:spPr>
          <a:xfrm>
            <a:off x="-150" y="0"/>
            <a:ext cx="8650800" cy="6858000"/>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8636236"/>
              <a:gd name="connsiteY0" fmla="*/ 0 h 6861908"/>
              <a:gd name="connsiteX1" fmla="*/ 8636236 w 8636236"/>
              <a:gd name="connsiteY1" fmla="*/ 0 h 6861908"/>
              <a:gd name="connsiteX2" fmla="*/ 6297482 w 8636236"/>
              <a:gd name="connsiteY2" fmla="*/ 6858000 h 6861908"/>
              <a:gd name="connsiteX3" fmla="*/ 3870072 w 8636236"/>
              <a:gd name="connsiteY3" fmla="*/ 6861908 h 6861908"/>
              <a:gd name="connsiteX4" fmla="*/ 0 w 8636236"/>
              <a:gd name="connsiteY4" fmla="*/ 0 h 6861908"/>
              <a:gd name="connsiteX0" fmla="*/ 747 w 8636983"/>
              <a:gd name="connsiteY0" fmla="*/ 0 h 6897097"/>
              <a:gd name="connsiteX1" fmla="*/ 8636983 w 8636983"/>
              <a:gd name="connsiteY1" fmla="*/ 0 h 6897097"/>
              <a:gd name="connsiteX2" fmla="*/ 6298229 w 8636983"/>
              <a:gd name="connsiteY2" fmla="*/ 6858000 h 6897097"/>
              <a:gd name="connsiteX3" fmla="*/ 0 w 8636983"/>
              <a:gd name="connsiteY3" fmla="*/ 6897097 h 6897097"/>
              <a:gd name="connsiteX4" fmla="*/ 747 w 8636983"/>
              <a:gd name="connsiteY4" fmla="*/ 0 h 6897097"/>
              <a:gd name="connsiteX0" fmla="*/ 0 w 8652120"/>
              <a:gd name="connsiteY0" fmla="*/ 3177 h 6897097"/>
              <a:gd name="connsiteX1" fmla="*/ 8652120 w 8652120"/>
              <a:gd name="connsiteY1" fmla="*/ 0 h 6897097"/>
              <a:gd name="connsiteX2" fmla="*/ 6313366 w 8652120"/>
              <a:gd name="connsiteY2" fmla="*/ 6858000 h 6897097"/>
              <a:gd name="connsiteX3" fmla="*/ 15137 w 8652120"/>
              <a:gd name="connsiteY3" fmla="*/ 6897097 h 6897097"/>
              <a:gd name="connsiteX4" fmla="*/ 0 w 8652120"/>
              <a:gd name="connsiteY4" fmla="*/ 3177 h 6897097"/>
              <a:gd name="connsiteX0" fmla="*/ 0 w 8652120"/>
              <a:gd name="connsiteY0" fmla="*/ 3177 h 6862152"/>
              <a:gd name="connsiteX1" fmla="*/ 8652120 w 8652120"/>
              <a:gd name="connsiteY1" fmla="*/ 0 h 6862152"/>
              <a:gd name="connsiteX2" fmla="*/ 6313366 w 8652120"/>
              <a:gd name="connsiteY2" fmla="*/ 6858000 h 6862152"/>
              <a:gd name="connsiteX3" fmla="*/ 2429 w 8652120"/>
              <a:gd name="connsiteY3" fmla="*/ 6862152 h 6862152"/>
              <a:gd name="connsiteX4" fmla="*/ 0 w 8652120"/>
              <a:gd name="connsiteY4" fmla="*/ 3177 h 6862152"/>
              <a:gd name="connsiteX0" fmla="*/ 0 w 8652120"/>
              <a:gd name="connsiteY0" fmla="*/ 3177 h 6877012"/>
              <a:gd name="connsiteX1" fmla="*/ 8652120 w 8652120"/>
              <a:gd name="connsiteY1" fmla="*/ 0 h 6877012"/>
              <a:gd name="connsiteX2" fmla="*/ 6310191 w 8652120"/>
              <a:gd name="connsiteY2" fmla="*/ 6877012 h 6877012"/>
              <a:gd name="connsiteX3" fmla="*/ 2429 w 8652120"/>
              <a:gd name="connsiteY3" fmla="*/ 6862152 h 6877012"/>
              <a:gd name="connsiteX4" fmla="*/ 0 w 8652120"/>
              <a:gd name="connsiteY4" fmla="*/ 3177 h 6877012"/>
              <a:gd name="connsiteX0" fmla="*/ 0 w 8652120"/>
              <a:gd name="connsiteY0" fmla="*/ 3177 h 6864338"/>
              <a:gd name="connsiteX1" fmla="*/ 8652120 w 8652120"/>
              <a:gd name="connsiteY1" fmla="*/ 0 h 6864338"/>
              <a:gd name="connsiteX2" fmla="*/ 6313366 w 8652120"/>
              <a:gd name="connsiteY2" fmla="*/ 6864338 h 6864338"/>
              <a:gd name="connsiteX3" fmla="*/ 2429 w 8652120"/>
              <a:gd name="connsiteY3" fmla="*/ 6862152 h 6864338"/>
              <a:gd name="connsiteX4" fmla="*/ 0 w 8652120"/>
              <a:gd name="connsiteY4" fmla="*/ 3177 h 6864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2120" h="6864338">
                <a:moveTo>
                  <a:pt x="0" y="3177"/>
                </a:moveTo>
                <a:lnTo>
                  <a:pt x="8652120" y="0"/>
                </a:lnTo>
                <a:lnTo>
                  <a:pt x="6313366" y="6864338"/>
                </a:lnTo>
                <a:lnTo>
                  <a:pt x="2429" y="6862152"/>
                </a:lnTo>
                <a:cubicBezTo>
                  <a:pt x="-2617" y="4564179"/>
                  <a:pt x="5046" y="2301150"/>
                  <a:pt x="0" y="3177"/>
                </a:cubicBezTo>
                <a:close/>
              </a:path>
            </a:pathLst>
          </a:custGeom>
          <a:pattFill prst="pct10">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838200" y="365125"/>
            <a:ext cx="7530193"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14" name="TextBox 13">
            <a:extLst>
              <a:ext uri="{FF2B5EF4-FFF2-40B4-BE49-F238E27FC236}">
                <a16:creationId xmlns:a16="http://schemas.microsoft.com/office/drawing/2014/main" id="{03C3CD70-F7A6-6B4B-B750-C0C01F20A846}"/>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9" name="Content Placeholder 2">
            <a:extLst>
              <a:ext uri="{FF2B5EF4-FFF2-40B4-BE49-F238E27FC236}">
                <a16:creationId xmlns:a16="http://schemas.microsoft.com/office/drawing/2014/main" id="{405EEAA0-076E-ED47-B945-5B9910FEBA83}"/>
              </a:ext>
            </a:extLst>
          </p:cNvPr>
          <p:cNvSpPr>
            <a:spLocks noGrp="1"/>
          </p:cNvSpPr>
          <p:nvPr>
            <p:ph idx="1"/>
          </p:nvPr>
        </p:nvSpPr>
        <p:spPr>
          <a:xfrm>
            <a:off x="838200" y="1825625"/>
            <a:ext cx="7499465"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401231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STAR">
    <p:bg>
      <p:bgPr>
        <a:solidFill>
          <a:schemeClr val="bg1"/>
        </a:solidFill>
        <a:effectLst/>
      </p:bgPr>
    </p:bg>
    <p:spTree>
      <p:nvGrpSpPr>
        <p:cNvPr id="1" name=""/>
        <p:cNvGrpSpPr/>
        <p:nvPr/>
      </p:nvGrpSpPr>
      <p:grpSpPr>
        <a:xfrm>
          <a:off x="0" y="0"/>
          <a:ext cx="0" cy="0"/>
          <a:chOff x="0" y="0"/>
          <a:chExt cx="0" cy="0"/>
        </a:xfrm>
      </p:grpSpPr>
      <p:sp>
        <p:nvSpPr>
          <p:cNvPr id="18" name="5-Point Star 17">
            <a:extLst>
              <a:ext uri="{FF2B5EF4-FFF2-40B4-BE49-F238E27FC236}">
                <a16:creationId xmlns:a16="http://schemas.microsoft.com/office/drawing/2014/main" id="{3586396C-86D9-CD49-9D71-8272CB0325C9}"/>
              </a:ext>
            </a:extLst>
          </p:cNvPr>
          <p:cNvSpPr>
            <a:spLocks noChangeAspect="1"/>
          </p:cNvSpPr>
          <p:nvPr userDrawn="1"/>
        </p:nvSpPr>
        <p:spPr>
          <a:xfrm rot="10800000">
            <a:off x="-3888" y="17"/>
            <a:ext cx="10457187" cy="6857983"/>
          </a:xfrm>
          <a:custGeom>
            <a:avLst/>
            <a:gdLst>
              <a:gd name="connsiteX0" fmla="*/ 7 w 6856230"/>
              <a:gd name="connsiteY0" fmla="*/ 2619516 h 6858000"/>
              <a:gd name="connsiteX1" fmla="*/ 2618861 w 6856230"/>
              <a:gd name="connsiteY1" fmla="*/ 2619535 h 6858000"/>
              <a:gd name="connsiteX2" fmla="*/ 3428115 w 6856230"/>
              <a:gd name="connsiteY2" fmla="*/ 0 h 6858000"/>
              <a:gd name="connsiteX3" fmla="*/ 4237369 w 6856230"/>
              <a:gd name="connsiteY3" fmla="*/ 2619535 h 6858000"/>
              <a:gd name="connsiteX4" fmla="*/ 6856223 w 6856230"/>
              <a:gd name="connsiteY4" fmla="*/ 2619516 h 6858000"/>
              <a:gd name="connsiteX5" fmla="*/ 4737515 w 6856230"/>
              <a:gd name="connsiteY5" fmla="*/ 4238459 h 6858000"/>
              <a:gd name="connsiteX6" fmla="*/ 5546802 w 6856230"/>
              <a:gd name="connsiteY6" fmla="*/ 6857983 h 6858000"/>
              <a:gd name="connsiteX7" fmla="*/ 3428115 w 6856230"/>
              <a:gd name="connsiteY7" fmla="*/ 5239010 h 6858000"/>
              <a:gd name="connsiteX8" fmla="*/ 1309428 w 6856230"/>
              <a:gd name="connsiteY8" fmla="*/ 6857983 h 6858000"/>
              <a:gd name="connsiteX9" fmla="*/ 2118715 w 6856230"/>
              <a:gd name="connsiteY9" fmla="*/ 4238459 h 6858000"/>
              <a:gd name="connsiteX10" fmla="*/ 7 w 6856230"/>
              <a:gd name="connsiteY10" fmla="*/ 2619516 h 6858000"/>
              <a:gd name="connsiteX0" fmla="*/ 0 w 6856216"/>
              <a:gd name="connsiteY0" fmla="*/ 2619516 h 6857983"/>
              <a:gd name="connsiteX1" fmla="*/ 2618854 w 6856216"/>
              <a:gd name="connsiteY1" fmla="*/ 2619535 h 6857983"/>
              <a:gd name="connsiteX2" fmla="*/ 3428108 w 6856216"/>
              <a:gd name="connsiteY2" fmla="*/ 0 h 6857983"/>
              <a:gd name="connsiteX3" fmla="*/ 4237362 w 6856216"/>
              <a:gd name="connsiteY3" fmla="*/ 2619535 h 6857983"/>
              <a:gd name="connsiteX4" fmla="*/ 6856216 w 6856216"/>
              <a:gd name="connsiteY4" fmla="*/ 2619516 h 6857983"/>
              <a:gd name="connsiteX5" fmla="*/ 4737508 w 6856216"/>
              <a:gd name="connsiteY5" fmla="*/ 4238459 h 6857983"/>
              <a:gd name="connsiteX6" fmla="*/ 5546795 w 6856216"/>
              <a:gd name="connsiteY6" fmla="*/ 6857983 h 6857983"/>
              <a:gd name="connsiteX7" fmla="*/ 1309421 w 6856216"/>
              <a:gd name="connsiteY7" fmla="*/ 6857983 h 6857983"/>
              <a:gd name="connsiteX8" fmla="*/ 2118708 w 6856216"/>
              <a:gd name="connsiteY8" fmla="*/ 4238459 h 6857983"/>
              <a:gd name="connsiteX9" fmla="*/ 0 w 6856216"/>
              <a:gd name="connsiteY9"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22385 h 6857983"/>
              <a:gd name="connsiteX4" fmla="*/ 6856216 w 10460362"/>
              <a:gd name="connsiteY4" fmla="*/ 2619516 h 6857983"/>
              <a:gd name="connsiteX5" fmla="*/ 4737508 w 10460362"/>
              <a:gd name="connsiteY5" fmla="*/ 4238459 h 6857983"/>
              <a:gd name="connsiteX6" fmla="*/ 5546795 w 10460362"/>
              <a:gd name="connsiteY6" fmla="*/ 6857983 h 6857983"/>
              <a:gd name="connsiteX7" fmla="*/ 1309421 w 10460362"/>
              <a:gd name="connsiteY7" fmla="*/ 6857983 h 6857983"/>
              <a:gd name="connsiteX8" fmla="*/ 2118708 w 10460362"/>
              <a:gd name="connsiteY8" fmla="*/ 4238459 h 6857983"/>
              <a:gd name="connsiteX9" fmla="*/ 0 w 10460362"/>
              <a:gd name="connsiteY9"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22385 h 6857983"/>
              <a:gd name="connsiteX4" fmla="*/ 6856216 w 10460362"/>
              <a:gd name="connsiteY4" fmla="*/ 2619516 h 6857983"/>
              <a:gd name="connsiteX5" fmla="*/ 4737508 w 10460362"/>
              <a:gd name="connsiteY5" fmla="*/ 4238459 h 6857983"/>
              <a:gd name="connsiteX6" fmla="*/ 5546795 w 10460362"/>
              <a:gd name="connsiteY6" fmla="*/ 6857983 h 6857983"/>
              <a:gd name="connsiteX7" fmla="*/ 1309421 w 10460362"/>
              <a:gd name="connsiteY7" fmla="*/ 6857983 h 6857983"/>
              <a:gd name="connsiteX8" fmla="*/ 2118708 w 10460362"/>
              <a:gd name="connsiteY8" fmla="*/ 4238459 h 6857983"/>
              <a:gd name="connsiteX9" fmla="*/ 0 w 10460362"/>
              <a:gd name="connsiteY9"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6856216 w 10460362"/>
              <a:gd name="connsiteY4" fmla="*/ 2619516 h 6857983"/>
              <a:gd name="connsiteX5" fmla="*/ 4737508 w 10460362"/>
              <a:gd name="connsiteY5" fmla="*/ 4238459 h 6857983"/>
              <a:gd name="connsiteX6" fmla="*/ 5546795 w 10460362"/>
              <a:gd name="connsiteY6" fmla="*/ 6857983 h 6857983"/>
              <a:gd name="connsiteX7" fmla="*/ 1309421 w 10460362"/>
              <a:gd name="connsiteY7" fmla="*/ 6857983 h 6857983"/>
              <a:gd name="connsiteX8" fmla="*/ 2118708 w 10460362"/>
              <a:gd name="connsiteY8" fmla="*/ 4238459 h 6857983"/>
              <a:gd name="connsiteX9" fmla="*/ 0 w 10460362"/>
              <a:gd name="connsiteY9"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6856216 w 10460362"/>
              <a:gd name="connsiteY4" fmla="*/ 2619516 h 6857983"/>
              <a:gd name="connsiteX5" fmla="*/ 5546795 w 10460362"/>
              <a:gd name="connsiteY5" fmla="*/ 6857983 h 6857983"/>
              <a:gd name="connsiteX6" fmla="*/ 1309421 w 10460362"/>
              <a:gd name="connsiteY6" fmla="*/ 6857983 h 6857983"/>
              <a:gd name="connsiteX7" fmla="*/ 2118708 w 10460362"/>
              <a:gd name="connsiteY7" fmla="*/ 4238459 h 6857983"/>
              <a:gd name="connsiteX8" fmla="*/ 0 w 10460362"/>
              <a:gd name="connsiteY8"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5546795 w 10460362"/>
              <a:gd name="connsiteY4" fmla="*/ 6857983 h 6857983"/>
              <a:gd name="connsiteX5" fmla="*/ 1309421 w 10460362"/>
              <a:gd name="connsiteY5" fmla="*/ 6857983 h 6857983"/>
              <a:gd name="connsiteX6" fmla="*/ 2118708 w 10460362"/>
              <a:gd name="connsiteY6" fmla="*/ 4238459 h 6857983"/>
              <a:gd name="connsiteX7" fmla="*/ 0 w 10460362"/>
              <a:gd name="connsiteY7"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10448995 w 10460362"/>
              <a:gd name="connsiteY4" fmla="*/ 6845283 h 6857983"/>
              <a:gd name="connsiteX5" fmla="*/ 1309421 w 10460362"/>
              <a:gd name="connsiteY5" fmla="*/ 6857983 h 6857983"/>
              <a:gd name="connsiteX6" fmla="*/ 2118708 w 10460362"/>
              <a:gd name="connsiteY6" fmla="*/ 4238459 h 6857983"/>
              <a:gd name="connsiteX7" fmla="*/ 0 w 10460362"/>
              <a:gd name="connsiteY7" fmla="*/ 2619516 h 6857983"/>
              <a:gd name="connsiteX0" fmla="*/ 0 w 10468045"/>
              <a:gd name="connsiteY0" fmla="*/ 2619516 h 6870683"/>
              <a:gd name="connsiteX1" fmla="*/ 2618854 w 10468045"/>
              <a:gd name="connsiteY1" fmla="*/ 2619535 h 6870683"/>
              <a:gd name="connsiteX2" fmla="*/ 3428108 w 10468045"/>
              <a:gd name="connsiteY2" fmla="*/ 0 h 6870683"/>
              <a:gd name="connsiteX3" fmla="*/ 10460362 w 10468045"/>
              <a:gd name="connsiteY3" fmla="*/ 16035 h 6870683"/>
              <a:gd name="connsiteX4" fmla="*/ 10468045 w 10468045"/>
              <a:gd name="connsiteY4" fmla="*/ 6870683 h 6870683"/>
              <a:gd name="connsiteX5" fmla="*/ 1309421 w 10468045"/>
              <a:gd name="connsiteY5" fmla="*/ 6857983 h 6870683"/>
              <a:gd name="connsiteX6" fmla="*/ 2118708 w 10468045"/>
              <a:gd name="connsiteY6" fmla="*/ 4238459 h 6870683"/>
              <a:gd name="connsiteX7" fmla="*/ 0 w 10468045"/>
              <a:gd name="connsiteY7" fmla="*/ 2619516 h 68706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10347395 w 10460362"/>
              <a:gd name="connsiteY4" fmla="*/ 6734158 h 6857983"/>
              <a:gd name="connsiteX5" fmla="*/ 1309421 w 10460362"/>
              <a:gd name="connsiteY5" fmla="*/ 6857983 h 6857983"/>
              <a:gd name="connsiteX6" fmla="*/ 2118708 w 10460362"/>
              <a:gd name="connsiteY6" fmla="*/ 4238459 h 6857983"/>
              <a:gd name="connsiteX7" fmla="*/ 0 w 10460362"/>
              <a:gd name="connsiteY7"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10452170 w 10460362"/>
              <a:gd name="connsiteY4" fmla="*/ 6854808 h 6857983"/>
              <a:gd name="connsiteX5" fmla="*/ 1309421 w 10460362"/>
              <a:gd name="connsiteY5" fmla="*/ 6857983 h 6857983"/>
              <a:gd name="connsiteX6" fmla="*/ 2118708 w 10460362"/>
              <a:gd name="connsiteY6" fmla="*/ 4238459 h 6857983"/>
              <a:gd name="connsiteX7" fmla="*/ 0 w 10460362"/>
              <a:gd name="connsiteY7" fmla="*/ 2619516 h 6857983"/>
              <a:gd name="connsiteX0" fmla="*/ 0 w 10457187"/>
              <a:gd name="connsiteY0" fmla="*/ 2619516 h 6857983"/>
              <a:gd name="connsiteX1" fmla="*/ 2618854 w 10457187"/>
              <a:gd name="connsiteY1" fmla="*/ 2619535 h 6857983"/>
              <a:gd name="connsiteX2" fmla="*/ 3428108 w 10457187"/>
              <a:gd name="connsiteY2" fmla="*/ 0 h 6857983"/>
              <a:gd name="connsiteX3" fmla="*/ 10457187 w 10457187"/>
              <a:gd name="connsiteY3" fmla="*/ 6510 h 6857983"/>
              <a:gd name="connsiteX4" fmla="*/ 10452170 w 10457187"/>
              <a:gd name="connsiteY4" fmla="*/ 6854808 h 6857983"/>
              <a:gd name="connsiteX5" fmla="*/ 1309421 w 10457187"/>
              <a:gd name="connsiteY5" fmla="*/ 6857983 h 6857983"/>
              <a:gd name="connsiteX6" fmla="*/ 2118708 w 10457187"/>
              <a:gd name="connsiteY6" fmla="*/ 4238459 h 6857983"/>
              <a:gd name="connsiteX7" fmla="*/ 0 w 10457187"/>
              <a:gd name="connsiteY7" fmla="*/ 2619516 h 68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57187" h="6857983">
                <a:moveTo>
                  <a:pt x="0" y="2619516"/>
                </a:moveTo>
                <a:lnTo>
                  <a:pt x="2618854" y="2619535"/>
                </a:lnTo>
                <a:lnTo>
                  <a:pt x="3428108" y="0"/>
                </a:lnTo>
                <a:lnTo>
                  <a:pt x="10457187" y="6510"/>
                </a:lnTo>
                <a:cubicBezTo>
                  <a:pt x="10454456" y="2286101"/>
                  <a:pt x="10454901" y="4575217"/>
                  <a:pt x="10452170" y="6854808"/>
                </a:cubicBezTo>
                <a:lnTo>
                  <a:pt x="1309421" y="6857983"/>
                </a:lnTo>
                <a:lnTo>
                  <a:pt x="2118708" y="4238459"/>
                </a:lnTo>
                <a:lnTo>
                  <a:pt x="0" y="261951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a:extLst>
              <a:ext uri="{FF2B5EF4-FFF2-40B4-BE49-F238E27FC236}">
                <a16:creationId xmlns:a16="http://schemas.microsoft.com/office/drawing/2014/main" id="{60E225F0-01E3-6F4A-BF1A-1F700C310C63}"/>
              </a:ext>
            </a:extLst>
          </p:cNvPr>
          <p:cNvSpPr>
            <a:spLocks noChangeAspect="1"/>
          </p:cNvSpPr>
          <p:nvPr userDrawn="1"/>
        </p:nvSpPr>
        <p:spPr>
          <a:xfrm rot="10800000">
            <a:off x="3597076" y="0"/>
            <a:ext cx="6856230" cy="685800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DFF59878-53E2-E14B-B711-49DABE8A9E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17598" y="6373127"/>
            <a:ext cx="837436" cy="176302"/>
          </a:xfrm>
          <a:prstGeom prst="rect">
            <a:avLst/>
          </a:prstGeom>
        </p:spPr>
      </p:pic>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838200" y="365125"/>
            <a:ext cx="7473043" cy="1325563"/>
          </a:xfrm>
        </p:spPr>
        <p:txBody>
          <a:bodyPr/>
          <a:lstStyle>
            <a:lvl1pPr>
              <a:defRPr b="1">
                <a:solidFill>
                  <a:schemeClr val="bg1"/>
                </a:solidFill>
                <a:latin typeface="Source Sans Pro" panose="020B0503030403020204" pitchFamily="34" charset="77"/>
              </a:defRPr>
            </a:lvl1pPr>
          </a:lstStyle>
          <a:p>
            <a:r>
              <a:rPr lang="en-US"/>
              <a:t>Click to edit Master title style</a:t>
            </a:r>
          </a:p>
        </p:txBody>
      </p:sp>
      <p:pic>
        <p:nvPicPr>
          <p:cNvPr id="14" name="Graphic 13">
            <a:extLst>
              <a:ext uri="{FF2B5EF4-FFF2-40B4-BE49-F238E27FC236}">
                <a16:creationId xmlns:a16="http://schemas.microsoft.com/office/drawing/2014/main" id="{D35AC591-F68E-E849-96D7-42D7A4EDA9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17598" y="6373127"/>
            <a:ext cx="837436" cy="176302"/>
          </a:xfrm>
          <a:prstGeom prst="rect">
            <a:avLst/>
          </a:prstGeom>
        </p:spPr>
      </p:pic>
      <p:sp>
        <p:nvSpPr>
          <p:cNvPr id="15" name="TextBox 14">
            <a:extLst>
              <a:ext uri="{FF2B5EF4-FFF2-40B4-BE49-F238E27FC236}">
                <a16:creationId xmlns:a16="http://schemas.microsoft.com/office/drawing/2014/main" id="{1AC876A5-CE71-3941-90FA-A793B7349838}"/>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12" name="Content Placeholder 2">
            <a:extLst>
              <a:ext uri="{FF2B5EF4-FFF2-40B4-BE49-F238E27FC236}">
                <a16:creationId xmlns:a16="http://schemas.microsoft.com/office/drawing/2014/main" id="{6E177014-C584-874E-AB2C-DE6EF2FDA2FA}"/>
              </a:ext>
            </a:extLst>
          </p:cNvPr>
          <p:cNvSpPr>
            <a:spLocks noGrp="1"/>
          </p:cNvSpPr>
          <p:nvPr>
            <p:ph idx="1"/>
          </p:nvPr>
        </p:nvSpPr>
        <p:spPr>
          <a:xfrm>
            <a:off x="838200" y="1825625"/>
            <a:ext cx="7499465" cy="4351338"/>
          </a:xfrm>
        </p:spPr>
        <p:txBody>
          <a:bodyPr lIns="90000"/>
          <a:lstStyle>
            <a:lvl1pPr marL="0" indent="0">
              <a:buNone/>
              <a:defRPr>
                <a:solidFill>
                  <a:schemeClr val="bg1"/>
                </a:solidFill>
                <a:latin typeface="Source Sans Pro" panose="020B0503030403020204" pitchFamily="34" charset="77"/>
              </a:defRPr>
            </a:lvl1pPr>
            <a:lvl2pPr marL="360000" indent="0">
              <a:buNone/>
              <a:defRPr>
                <a:solidFill>
                  <a:schemeClr val="bg1"/>
                </a:solidFill>
                <a:latin typeface="Source Sans Pro" panose="020B0503030403020204" pitchFamily="34" charset="77"/>
              </a:defRPr>
            </a:lvl2pPr>
            <a:lvl3pPr marL="720000" indent="0">
              <a:buNone/>
              <a:defRPr>
                <a:solidFill>
                  <a:schemeClr val="bg1"/>
                </a:solidFill>
                <a:latin typeface="Source Sans Pro" panose="020B0503030403020204" pitchFamily="34" charset="77"/>
              </a:defRPr>
            </a:lvl3pPr>
            <a:lvl4pPr marL="1080000" indent="0">
              <a:buNone/>
              <a:defRPr>
                <a:solidFill>
                  <a:schemeClr val="bg1"/>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 name="Picture 1">
            <a:extLst>
              <a:ext uri="{FF2B5EF4-FFF2-40B4-BE49-F238E27FC236}">
                <a16:creationId xmlns:a16="http://schemas.microsoft.com/office/drawing/2014/main" id="{925A31CF-5D9A-28BC-CDA2-D2397DD9C94E}"/>
              </a:ext>
            </a:extLst>
          </p:cNvPr>
          <p:cNvPicPr>
            <a:picLocks noChangeAspect="1"/>
          </p:cNvPicPr>
          <p:nvPr userDrawn="1"/>
        </p:nvPicPr>
        <p:blipFill>
          <a:blip r:embed="rId6"/>
          <a:stretch>
            <a:fillRect/>
          </a:stretch>
        </p:blipFill>
        <p:spPr>
          <a:xfrm>
            <a:off x="10341066" y="212056"/>
            <a:ext cx="1658256" cy="1426588"/>
          </a:xfrm>
          <a:prstGeom prst="rect">
            <a:avLst/>
          </a:prstGeom>
        </p:spPr>
      </p:pic>
    </p:spTree>
    <p:extLst>
      <p:ext uri="{BB962C8B-B14F-4D97-AF65-F5344CB8AC3E}">
        <p14:creationId xmlns:p14="http://schemas.microsoft.com/office/powerpoint/2010/main" val="18208135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ONAL IMAGE OVERLAP-left">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DBFAB3F-6B3E-AA43-B172-BDE4790BD97E}"/>
              </a:ext>
            </a:extLst>
          </p:cNvPr>
          <p:cNvSpPr>
            <a:spLocks noGrp="1"/>
          </p:cNvSpPr>
          <p:nvPr>
            <p:ph type="pic" sz="quarter" idx="13"/>
          </p:nvPr>
        </p:nvSpPr>
        <p:spPr>
          <a:xfrm>
            <a:off x="-1" y="0"/>
            <a:ext cx="12193200" cy="6858000"/>
          </a:xfrm>
          <a:noFill/>
        </p:spPr>
        <p:txBody>
          <a:bodyPr/>
          <a:lstStyle/>
          <a:p>
            <a:endParaRPr lang="en-US"/>
          </a:p>
        </p:txBody>
      </p:sp>
      <p:pic>
        <p:nvPicPr>
          <p:cNvPr id="12" name="Graphic 11">
            <a:extLst>
              <a:ext uri="{FF2B5EF4-FFF2-40B4-BE49-F238E27FC236}">
                <a16:creationId xmlns:a16="http://schemas.microsoft.com/office/drawing/2014/main" id="{0D89A2B2-FB6D-604B-A920-B76B2B286B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17598" y="6373127"/>
            <a:ext cx="837436" cy="176302"/>
          </a:xfrm>
          <a:prstGeom prst="rect">
            <a:avLst/>
          </a:prstGeom>
        </p:spPr>
      </p:pic>
      <p:sp>
        <p:nvSpPr>
          <p:cNvPr id="8" name="Rectangle 33">
            <a:extLst>
              <a:ext uri="{FF2B5EF4-FFF2-40B4-BE49-F238E27FC236}">
                <a16:creationId xmlns:a16="http://schemas.microsoft.com/office/drawing/2014/main" id="{D6174223-45FF-4E45-9FBC-292A813D5101}"/>
              </a:ext>
            </a:extLst>
          </p:cNvPr>
          <p:cNvSpPr/>
          <p:nvPr userDrawn="1"/>
        </p:nvSpPr>
        <p:spPr>
          <a:xfrm>
            <a:off x="-150" y="0"/>
            <a:ext cx="8650800" cy="6858000"/>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8636236"/>
              <a:gd name="connsiteY0" fmla="*/ 0 h 6861908"/>
              <a:gd name="connsiteX1" fmla="*/ 8636236 w 8636236"/>
              <a:gd name="connsiteY1" fmla="*/ 0 h 6861908"/>
              <a:gd name="connsiteX2" fmla="*/ 6297482 w 8636236"/>
              <a:gd name="connsiteY2" fmla="*/ 6858000 h 6861908"/>
              <a:gd name="connsiteX3" fmla="*/ 3870072 w 8636236"/>
              <a:gd name="connsiteY3" fmla="*/ 6861908 h 6861908"/>
              <a:gd name="connsiteX4" fmla="*/ 0 w 8636236"/>
              <a:gd name="connsiteY4" fmla="*/ 0 h 6861908"/>
              <a:gd name="connsiteX0" fmla="*/ 747 w 8636983"/>
              <a:gd name="connsiteY0" fmla="*/ 0 h 6897097"/>
              <a:gd name="connsiteX1" fmla="*/ 8636983 w 8636983"/>
              <a:gd name="connsiteY1" fmla="*/ 0 h 6897097"/>
              <a:gd name="connsiteX2" fmla="*/ 6298229 w 8636983"/>
              <a:gd name="connsiteY2" fmla="*/ 6858000 h 6897097"/>
              <a:gd name="connsiteX3" fmla="*/ 0 w 8636983"/>
              <a:gd name="connsiteY3" fmla="*/ 6897097 h 6897097"/>
              <a:gd name="connsiteX4" fmla="*/ 747 w 8636983"/>
              <a:gd name="connsiteY4" fmla="*/ 0 h 6897097"/>
              <a:gd name="connsiteX0" fmla="*/ 0 w 8652120"/>
              <a:gd name="connsiteY0" fmla="*/ 3177 h 6897097"/>
              <a:gd name="connsiteX1" fmla="*/ 8652120 w 8652120"/>
              <a:gd name="connsiteY1" fmla="*/ 0 h 6897097"/>
              <a:gd name="connsiteX2" fmla="*/ 6313366 w 8652120"/>
              <a:gd name="connsiteY2" fmla="*/ 6858000 h 6897097"/>
              <a:gd name="connsiteX3" fmla="*/ 15137 w 8652120"/>
              <a:gd name="connsiteY3" fmla="*/ 6897097 h 6897097"/>
              <a:gd name="connsiteX4" fmla="*/ 0 w 8652120"/>
              <a:gd name="connsiteY4" fmla="*/ 3177 h 6897097"/>
              <a:gd name="connsiteX0" fmla="*/ 0 w 8652120"/>
              <a:gd name="connsiteY0" fmla="*/ 3177 h 6862152"/>
              <a:gd name="connsiteX1" fmla="*/ 8652120 w 8652120"/>
              <a:gd name="connsiteY1" fmla="*/ 0 h 6862152"/>
              <a:gd name="connsiteX2" fmla="*/ 6313366 w 8652120"/>
              <a:gd name="connsiteY2" fmla="*/ 6858000 h 6862152"/>
              <a:gd name="connsiteX3" fmla="*/ 2429 w 8652120"/>
              <a:gd name="connsiteY3" fmla="*/ 6862152 h 6862152"/>
              <a:gd name="connsiteX4" fmla="*/ 0 w 8652120"/>
              <a:gd name="connsiteY4" fmla="*/ 3177 h 6862152"/>
              <a:gd name="connsiteX0" fmla="*/ 0 w 8652120"/>
              <a:gd name="connsiteY0" fmla="*/ 3177 h 6877012"/>
              <a:gd name="connsiteX1" fmla="*/ 8652120 w 8652120"/>
              <a:gd name="connsiteY1" fmla="*/ 0 h 6877012"/>
              <a:gd name="connsiteX2" fmla="*/ 6310191 w 8652120"/>
              <a:gd name="connsiteY2" fmla="*/ 6877012 h 6877012"/>
              <a:gd name="connsiteX3" fmla="*/ 2429 w 8652120"/>
              <a:gd name="connsiteY3" fmla="*/ 6862152 h 6877012"/>
              <a:gd name="connsiteX4" fmla="*/ 0 w 8652120"/>
              <a:gd name="connsiteY4" fmla="*/ 3177 h 6877012"/>
              <a:gd name="connsiteX0" fmla="*/ 0 w 8652120"/>
              <a:gd name="connsiteY0" fmla="*/ 3177 h 6864338"/>
              <a:gd name="connsiteX1" fmla="*/ 8652120 w 8652120"/>
              <a:gd name="connsiteY1" fmla="*/ 0 h 6864338"/>
              <a:gd name="connsiteX2" fmla="*/ 6313366 w 8652120"/>
              <a:gd name="connsiteY2" fmla="*/ 6864338 h 6864338"/>
              <a:gd name="connsiteX3" fmla="*/ 2429 w 8652120"/>
              <a:gd name="connsiteY3" fmla="*/ 6862152 h 6864338"/>
              <a:gd name="connsiteX4" fmla="*/ 0 w 8652120"/>
              <a:gd name="connsiteY4" fmla="*/ 3177 h 6864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2120" h="6864338">
                <a:moveTo>
                  <a:pt x="0" y="3177"/>
                </a:moveTo>
                <a:lnTo>
                  <a:pt x="8652120" y="0"/>
                </a:lnTo>
                <a:lnTo>
                  <a:pt x="6313366" y="6864338"/>
                </a:lnTo>
                <a:lnTo>
                  <a:pt x="2429" y="6862152"/>
                </a:lnTo>
                <a:cubicBezTo>
                  <a:pt x="-2617" y="4564179"/>
                  <a:pt x="5046" y="2301150"/>
                  <a:pt x="0" y="3177"/>
                </a:cubicBezTo>
                <a:close/>
              </a:path>
            </a:pathLst>
          </a:custGeom>
          <a:pattFill prst="pct10">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838200" y="365125"/>
            <a:ext cx="7530193"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14" name="TextBox 13">
            <a:extLst>
              <a:ext uri="{FF2B5EF4-FFF2-40B4-BE49-F238E27FC236}">
                <a16:creationId xmlns:a16="http://schemas.microsoft.com/office/drawing/2014/main" id="{03C3CD70-F7A6-6B4B-B750-C0C01F20A846}"/>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9" name="Content Placeholder 2">
            <a:extLst>
              <a:ext uri="{FF2B5EF4-FFF2-40B4-BE49-F238E27FC236}">
                <a16:creationId xmlns:a16="http://schemas.microsoft.com/office/drawing/2014/main" id="{405EEAA0-076E-ED47-B945-5B9910FEBA83}"/>
              </a:ext>
            </a:extLst>
          </p:cNvPr>
          <p:cNvSpPr>
            <a:spLocks noGrp="1"/>
          </p:cNvSpPr>
          <p:nvPr>
            <p:ph idx="1"/>
          </p:nvPr>
        </p:nvSpPr>
        <p:spPr>
          <a:xfrm>
            <a:off x="838200" y="1825625"/>
            <a:ext cx="7499465"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401231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BODY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B5773B-298E-AB4B-B6BB-5856600D2287}"/>
              </a:ext>
            </a:extLst>
          </p:cNvPr>
          <p:cNvSpPr>
            <a:spLocks noGrp="1"/>
          </p:cNvSpPr>
          <p:nvPr>
            <p:ph type="title"/>
          </p:nvPr>
        </p:nvSpPr>
        <p:spPr>
          <a:xfrm>
            <a:off x="1402592" y="365125"/>
            <a:ext cx="9951208"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7" name="Content Placeholder 2">
            <a:extLst>
              <a:ext uri="{FF2B5EF4-FFF2-40B4-BE49-F238E27FC236}">
                <a16:creationId xmlns:a16="http://schemas.microsoft.com/office/drawing/2014/main" id="{8F2013EF-7B46-EB43-9CBD-3958E6521BEC}"/>
              </a:ext>
            </a:extLst>
          </p:cNvPr>
          <p:cNvSpPr>
            <a:spLocks noGrp="1"/>
          </p:cNvSpPr>
          <p:nvPr>
            <p:ph idx="1"/>
          </p:nvPr>
        </p:nvSpPr>
        <p:spPr>
          <a:xfrm>
            <a:off x="1402592" y="1856238"/>
            <a:ext cx="9951208"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517362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B5773B-298E-AB4B-B6BB-5856600D2287}"/>
              </a:ext>
            </a:extLst>
          </p:cNvPr>
          <p:cNvSpPr>
            <a:spLocks noGrp="1"/>
          </p:cNvSpPr>
          <p:nvPr>
            <p:ph type="title"/>
          </p:nvPr>
        </p:nvSpPr>
        <p:spPr>
          <a:xfrm>
            <a:off x="1402592" y="365125"/>
            <a:ext cx="9951208"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094378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IMAGE-left">
    <p:spTree>
      <p:nvGrpSpPr>
        <p:cNvPr id="1" name=""/>
        <p:cNvGrpSpPr/>
        <p:nvPr/>
      </p:nvGrpSpPr>
      <p:grpSpPr>
        <a:xfrm>
          <a:off x="0" y="0"/>
          <a:ext cx="0" cy="0"/>
          <a:chOff x="0" y="0"/>
          <a:chExt cx="0" cy="0"/>
        </a:xfrm>
      </p:grpSpPr>
      <p:sp>
        <p:nvSpPr>
          <p:cNvPr id="45" name="Picture Placeholder 44">
            <a:extLst>
              <a:ext uri="{FF2B5EF4-FFF2-40B4-BE49-F238E27FC236}">
                <a16:creationId xmlns:a16="http://schemas.microsoft.com/office/drawing/2014/main" id="{2134434E-CF0B-F949-B54D-62047BE5F465}"/>
              </a:ext>
            </a:extLst>
          </p:cNvPr>
          <p:cNvSpPr>
            <a:spLocks noGrp="1"/>
          </p:cNvSpPr>
          <p:nvPr>
            <p:ph type="pic" sz="quarter" idx="10"/>
          </p:nvPr>
        </p:nvSpPr>
        <p:spPr>
          <a:xfrm>
            <a:off x="1" y="0"/>
            <a:ext cx="7751867" cy="6858000"/>
          </a:xfrm>
          <a:custGeom>
            <a:avLst/>
            <a:gdLst>
              <a:gd name="connsiteX0" fmla="*/ 5651865 w 7751867"/>
              <a:gd name="connsiteY0" fmla="*/ 5395614 h 6858000"/>
              <a:gd name="connsiteX1" fmla="*/ 7751867 w 7751867"/>
              <a:gd name="connsiteY1" fmla="*/ 6087875 h 6858000"/>
              <a:gd name="connsiteX2" fmla="*/ 7497997 w 7751867"/>
              <a:gd name="connsiteY2" fmla="*/ 6858000 h 6858000"/>
              <a:gd name="connsiteX3" fmla="*/ 5169793 w 7751867"/>
              <a:gd name="connsiteY3" fmla="*/ 6858000 h 6858000"/>
              <a:gd name="connsiteX4" fmla="*/ 3769158 w 7751867"/>
              <a:gd name="connsiteY4" fmla="*/ 2679966 h 6858000"/>
              <a:gd name="connsiteX5" fmla="*/ 6184555 w 7751867"/>
              <a:gd name="connsiteY5" fmla="*/ 3476196 h 6858000"/>
              <a:gd name="connsiteX6" fmla="*/ 5069752 w 7751867"/>
              <a:gd name="connsiteY6" fmla="*/ 6858000 h 6858000"/>
              <a:gd name="connsiteX7" fmla="*/ 2391880 w 7751867"/>
              <a:gd name="connsiteY7" fmla="*/ 6858000 h 6858000"/>
              <a:gd name="connsiteX8" fmla="*/ 1342814 w 7751867"/>
              <a:gd name="connsiteY8" fmla="*/ 1557652 h 6858000"/>
              <a:gd name="connsiteX9" fmla="*/ 3758211 w 7751867"/>
              <a:gd name="connsiteY9" fmla="*/ 2353882 h 6858000"/>
              <a:gd name="connsiteX10" fmla="*/ 2273440 w 7751867"/>
              <a:gd name="connsiteY10" fmla="*/ 6858000 h 6858000"/>
              <a:gd name="connsiteX11" fmla="*/ 0 w 7751867"/>
              <a:gd name="connsiteY11" fmla="*/ 6858000 h 6858000"/>
              <a:gd name="connsiteX12" fmla="*/ 0 w 7751867"/>
              <a:gd name="connsiteY12" fmla="*/ 5631138 h 6858000"/>
              <a:gd name="connsiteX13" fmla="*/ 0 w 7751867"/>
              <a:gd name="connsiteY13" fmla="*/ 0 h 6858000"/>
              <a:gd name="connsiteX14" fmla="*/ 1753167 w 7751867"/>
              <a:gd name="connsiteY14" fmla="*/ 0 h 6858000"/>
              <a:gd name="connsiteX15" fmla="*/ 0 w 7751867"/>
              <a:gd name="connsiteY15" fmla="*/ 5318312 h 6858000"/>
              <a:gd name="connsiteX0" fmla="*/ 5651865 w 7751867"/>
              <a:gd name="connsiteY0" fmla="*/ 5395614 h 6858000"/>
              <a:gd name="connsiteX1" fmla="*/ 7751867 w 7751867"/>
              <a:gd name="connsiteY1" fmla="*/ 6087875 h 6858000"/>
              <a:gd name="connsiteX2" fmla="*/ 7497997 w 7751867"/>
              <a:gd name="connsiteY2" fmla="*/ 6858000 h 6858000"/>
              <a:gd name="connsiteX3" fmla="*/ 5169793 w 7751867"/>
              <a:gd name="connsiteY3" fmla="*/ 6858000 h 6858000"/>
              <a:gd name="connsiteX4" fmla="*/ 5651865 w 7751867"/>
              <a:gd name="connsiteY4" fmla="*/ 5395614 h 6858000"/>
              <a:gd name="connsiteX5" fmla="*/ 3769158 w 7751867"/>
              <a:gd name="connsiteY5" fmla="*/ 2679966 h 6858000"/>
              <a:gd name="connsiteX6" fmla="*/ 6184555 w 7751867"/>
              <a:gd name="connsiteY6" fmla="*/ 3476196 h 6858000"/>
              <a:gd name="connsiteX7" fmla="*/ 5069752 w 7751867"/>
              <a:gd name="connsiteY7" fmla="*/ 6858000 h 6858000"/>
              <a:gd name="connsiteX8" fmla="*/ 2391880 w 7751867"/>
              <a:gd name="connsiteY8" fmla="*/ 6858000 h 6858000"/>
              <a:gd name="connsiteX9" fmla="*/ 3769158 w 7751867"/>
              <a:gd name="connsiteY9" fmla="*/ 2679966 h 6858000"/>
              <a:gd name="connsiteX10" fmla="*/ 1615864 w 7751867"/>
              <a:gd name="connsiteY10" fmla="*/ 732152 h 6858000"/>
              <a:gd name="connsiteX11" fmla="*/ 3758211 w 7751867"/>
              <a:gd name="connsiteY11" fmla="*/ 2353882 h 6858000"/>
              <a:gd name="connsiteX12" fmla="*/ 2273440 w 7751867"/>
              <a:gd name="connsiteY12" fmla="*/ 6858000 h 6858000"/>
              <a:gd name="connsiteX13" fmla="*/ 0 w 7751867"/>
              <a:gd name="connsiteY13" fmla="*/ 6858000 h 6858000"/>
              <a:gd name="connsiteX14" fmla="*/ 0 w 7751867"/>
              <a:gd name="connsiteY14" fmla="*/ 5631138 h 6858000"/>
              <a:gd name="connsiteX15" fmla="*/ 1615864 w 7751867"/>
              <a:gd name="connsiteY15" fmla="*/ 732152 h 6858000"/>
              <a:gd name="connsiteX16" fmla="*/ 0 w 7751867"/>
              <a:gd name="connsiteY16" fmla="*/ 0 h 6858000"/>
              <a:gd name="connsiteX17" fmla="*/ 1753167 w 7751867"/>
              <a:gd name="connsiteY17" fmla="*/ 0 h 6858000"/>
              <a:gd name="connsiteX18" fmla="*/ 0 w 7751867"/>
              <a:gd name="connsiteY18" fmla="*/ 5318312 h 6858000"/>
              <a:gd name="connsiteX19" fmla="*/ 0 w 7751867"/>
              <a:gd name="connsiteY19" fmla="*/ 0 h 6858000"/>
              <a:gd name="connsiteX0" fmla="*/ 5651865 w 7751867"/>
              <a:gd name="connsiteY0" fmla="*/ 5395614 h 6858000"/>
              <a:gd name="connsiteX1" fmla="*/ 7751867 w 7751867"/>
              <a:gd name="connsiteY1" fmla="*/ 6087875 h 6858000"/>
              <a:gd name="connsiteX2" fmla="*/ 7497997 w 7751867"/>
              <a:gd name="connsiteY2" fmla="*/ 6858000 h 6858000"/>
              <a:gd name="connsiteX3" fmla="*/ 5169793 w 7751867"/>
              <a:gd name="connsiteY3" fmla="*/ 6858000 h 6858000"/>
              <a:gd name="connsiteX4" fmla="*/ 5651865 w 7751867"/>
              <a:gd name="connsiteY4" fmla="*/ 5395614 h 6858000"/>
              <a:gd name="connsiteX5" fmla="*/ 3769158 w 7751867"/>
              <a:gd name="connsiteY5" fmla="*/ 2679966 h 6858000"/>
              <a:gd name="connsiteX6" fmla="*/ 6184555 w 7751867"/>
              <a:gd name="connsiteY6" fmla="*/ 3476196 h 6858000"/>
              <a:gd name="connsiteX7" fmla="*/ 5069752 w 7751867"/>
              <a:gd name="connsiteY7" fmla="*/ 6858000 h 6858000"/>
              <a:gd name="connsiteX8" fmla="*/ 2391880 w 7751867"/>
              <a:gd name="connsiteY8" fmla="*/ 6858000 h 6858000"/>
              <a:gd name="connsiteX9" fmla="*/ 3769158 w 7751867"/>
              <a:gd name="connsiteY9" fmla="*/ 2679966 h 6858000"/>
              <a:gd name="connsiteX10" fmla="*/ 1615864 w 7751867"/>
              <a:gd name="connsiteY10" fmla="*/ 732152 h 6858000"/>
              <a:gd name="connsiteX11" fmla="*/ 4075711 w 7751867"/>
              <a:gd name="connsiteY11" fmla="*/ 1388682 h 6858000"/>
              <a:gd name="connsiteX12" fmla="*/ 2273440 w 7751867"/>
              <a:gd name="connsiteY12" fmla="*/ 6858000 h 6858000"/>
              <a:gd name="connsiteX13" fmla="*/ 0 w 7751867"/>
              <a:gd name="connsiteY13" fmla="*/ 6858000 h 6858000"/>
              <a:gd name="connsiteX14" fmla="*/ 0 w 7751867"/>
              <a:gd name="connsiteY14" fmla="*/ 5631138 h 6858000"/>
              <a:gd name="connsiteX15" fmla="*/ 1615864 w 7751867"/>
              <a:gd name="connsiteY15" fmla="*/ 732152 h 6858000"/>
              <a:gd name="connsiteX16" fmla="*/ 0 w 7751867"/>
              <a:gd name="connsiteY16" fmla="*/ 0 h 6858000"/>
              <a:gd name="connsiteX17" fmla="*/ 1753167 w 7751867"/>
              <a:gd name="connsiteY17" fmla="*/ 0 h 6858000"/>
              <a:gd name="connsiteX18" fmla="*/ 0 w 7751867"/>
              <a:gd name="connsiteY18" fmla="*/ 5318312 h 6858000"/>
              <a:gd name="connsiteX19" fmla="*/ 0 w 7751867"/>
              <a:gd name="connsiteY19" fmla="*/ 0 h 6858000"/>
              <a:gd name="connsiteX0" fmla="*/ 5651865 w 7751867"/>
              <a:gd name="connsiteY0" fmla="*/ 5395614 h 6858000"/>
              <a:gd name="connsiteX1" fmla="*/ 7751867 w 7751867"/>
              <a:gd name="connsiteY1" fmla="*/ 6087875 h 6858000"/>
              <a:gd name="connsiteX2" fmla="*/ 7497997 w 7751867"/>
              <a:gd name="connsiteY2" fmla="*/ 6858000 h 6858000"/>
              <a:gd name="connsiteX3" fmla="*/ 5169793 w 7751867"/>
              <a:gd name="connsiteY3" fmla="*/ 6858000 h 6858000"/>
              <a:gd name="connsiteX4" fmla="*/ 5651865 w 7751867"/>
              <a:gd name="connsiteY4" fmla="*/ 5395614 h 6858000"/>
              <a:gd name="connsiteX5" fmla="*/ 3769158 w 7751867"/>
              <a:gd name="connsiteY5" fmla="*/ 2679966 h 6858000"/>
              <a:gd name="connsiteX6" fmla="*/ 6184555 w 7751867"/>
              <a:gd name="connsiteY6" fmla="*/ 3476196 h 6858000"/>
              <a:gd name="connsiteX7" fmla="*/ 5069752 w 7751867"/>
              <a:gd name="connsiteY7" fmla="*/ 6858000 h 6858000"/>
              <a:gd name="connsiteX8" fmla="*/ 2391880 w 7751867"/>
              <a:gd name="connsiteY8" fmla="*/ 6858000 h 6858000"/>
              <a:gd name="connsiteX9" fmla="*/ 3769158 w 7751867"/>
              <a:gd name="connsiteY9" fmla="*/ 2679966 h 6858000"/>
              <a:gd name="connsiteX10" fmla="*/ 1615864 w 7751867"/>
              <a:gd name="connsiteY10" fmla="*/ 732152 h 6858000"/>
              <a:gd name="connsiteX11" fmla="*/ 4050311 w 7751867"/>
              <a:gd name="connsiteY11" fmla="*/ 1452182 h 6858000"/>
              <a:gd name="connsiteX12" fmla="*/ 2273440 w 7751867"/>
              <a:gd name="connsiteY12" fmla="*/ 6858000 h 6858000"/>
              <a:gd name="connsiteX13" fmla="*/ 0 w 7751867"/>
              <a:gd name="connsiteY13" fmla="*/ 6858000 h 6858000"/>
              <a:gd name="connsiteX14" fmla="*/ 0 w 7751867"/>
              <a:gd name="connsiteY14" fmla="*/ 5631138 h 6858000"/>
              <a:gd name="connsiteX15" fmla="*/ 1615864 w 7751867"/>
              <a:gd name="connsiteY15" fmla="*/ 732152 h 6858000"/>
              <a:gd name="connsiteX16" fmla="*/ 0 w 7751867"/>
              <a:gd name="connsiteY16" fmla="*/ 0 h 6858000"/>
              <a:gd name="connsiteX17" fmla="*/ 1753167 w 7751867"/>
              <a:gd name="connsiteY17" fmla="*/ 0 h 6858000"/>
              <a:gd name="connsiteX18" fmla="*/ 0 w 7751867"/>
              <a:gd name="connsiteY18" fmla="*/ 5318312 h 6858000"/>
              <a:gd name="connsiteX19" fmla="*/ 0 w 7751867"/>
              <a:gd name="connsiteY1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51867" h="6858000">
                <a:moveTo>
                  <a:pt x="5651865" y="5395614"/>
                </a:moveTo>
                <a:lnTo>
                  <a:pt x="7751867" y="6087875"/>
                </a:lnTo>
                <a:lnTo>
                  <a:pt x="7497997" y="6858000"/>
                </a:lnTo>
                <a:lnTo>
                  <a:pt x="5169793" y="6858000"/>
                </a:lnTo>
                <a:lnTo>
                  <a:pt x="5651865" y="5395614"/>
                </a:lnTo>
                <a:close/>
                <a:moveTo>
                  <a:pt x="3769158" y="2679966"/>
                </a:moveTo>
                <a:lnTo>
                  <a:pt x="6184555" y="3476196"/>
                </a:lnTo>
                <a:lnTo>
                  <a:pt x="5069752" y="6858000"/>
                </a:lnTo>
                <a:lnTo>
                  <a:pt x="2391880" y="6858000"/>
                </a:lnTo>
                <a:lnTo>
                  <a:pt x="3769158" y="2679966"/>
                </a:lnTo>
                <a:close/>
                <a:moveTo>
                  <a:pt x="1615864" y="732152"/>
                </a:moveTo>
                <a:lnTo>
                  <a:pt x="4050311" y="1452182"/>
                </a:lnTo>
                <a:lnTo>
                  <a:pt x="2273440" y="6858000"/>
                </a:lnTo>
                <a:lnTo>
                  <a:pt x="0" y="6858000"/>
                </a:lnTo>
                <a:lnTo>
                  <a:pt x="0" y="5631138"/>
                </a:lnTo>
                <a:lnTo>
                  <a:pt x="1615864" y="732152"/>
                </a:lnTo>
                <a:close/>
                <a:moveTo>
                  <a:pt x="0" y="0"/>
                </a:moveTo>
                <a:lnTo>
                  <a:pt x="1753167" y="0"/>
                </a:lnTo>
                <a:lnTo>
                  <a:pt x="0" y="5318312"/>
                </a:lnTo>
                <a:lnTo>
                  <a:pt x="0" y="0"/>
                </a:lnTo>
                <a:close/>
              </a:path>
            </a:pathLst>
          </a:custGeom>
          <a:pattFill prst="pct10">
            <a:fgClr>
              <a:schemeClr val="bg1">
                <a:lumMod val="65000"/>
              </a:schemeClr>
            </a:fgClr>
            <a:bgClr>
              <a:schemeClr val="bg1"/>
            </a:bgClr>
          </a:pattFill>
          <a:ln>
            <a:noFill/>
          </a:ln>
        </p:spPr>
        <p:txBody>
          <a:bodyPr wrap="square">
            <a:noAutofit/>
          </a:bodyPr>
          <a:lstStyle/>
          <a:p>
            <a:endParaRPr lang="en-US"/>
          </a:p>
        </p:txBody>
      </p:sp>
      <p:sp>
        <p:nvSpPr>
          <p:cNvPr id="3" name="Title 1">
            <a:extLst>
              <a:ext uri="{FF2B5EF4-FFF2-40B4-BE49-F238E27FC236}">
                <a16:creationId xmlns:a16="http://schemas.microsoft.com/office/drawing/2014/main" id="{F7B5773B-298E-AB4B-B6BB-5856600D2287}"/>
              </a:ext>
            </a:extLst>
          </p:cNvPr>
          <p:cNvSpPr>
            <a:spLocks noGrp="1"/>
          </p:cNvSpPr>
          <p:nvPr>
            <p:ph type="title"/>
          </p:nvPr>
        </p:nvSpPr>
        <p:spPr>
          <a:xfrm>
            <a:off x="6927850" y="365125"/>
            <a:ext cx="4425950"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372579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E5FB09D-41A3-7940-892D-9D5F58CEA04A}"/>
              </a:ext>
            </a:extLst>
          </p:cNvPr>
          <p:cNvSpPr>
            <a:spLocks noGrp="1"/>
          </p:cNvSpPr>
          <p:nvPr>
            <p:ph type="pic" sz="quarter" idx="10"/>
          </p:nvPr>
        </p:nvSpPr>
        <p:spPr>
          <a:xfrm>
            <a:off x="0" y="0"/>
            <a:ext cx="12192000" cy="6858000"/>
          </a:xfrm>
          <a:pattFill prst="wdUpDiag">
            <a:fgClr>
              <a:schemeClr val="bg2">
                <a:lumMod val="90000"/>
              </a:schemeClr>
            </a:fgClr>
            <a:bgClr>
              <a:schemeClr val="bg1"/>
            </a:bgClr>
          </a:pattFill>
        </p:spPr>
        <p:txBody>
          <a:bodyPr/>
          <a:lstStyle/>
          <a:p>
            <a:endParaRPr lang="en-US"/>
          </a:p>
        </p:txBody>
      </p:sp>
      <p:sp>
        <p:nvSpPr>
          <p:cNvPr id="13" name="Rectangle 33">
            <a:extLst>
              <a:ext uri="{FF2B5EF4-FFF2-40B4-BE49-F238E27FC236}">
                <a16:creationId xmlns:a16="http://schemas.microsoft.com/office/drawing/2014/main" id="{D1081855-AB29-7641-8708-880BA535F4DE}"/>
              </a:ext>
            </a:extLst>
          </p:cNvPr>
          <p:cNvSpPr/>
          <p:nvPr userDrawn="1"/>
        </p:nvSpPr>
        <p:spPr>
          <a:xfrm>
            <a:off x="0" y="0"/>
            <a:ext cx="8650800" cy="6858000"/>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8636236"/>
              <a:gd name="connsiteY0" fmla="*/ 0 h 6861908"/>
              <a:gd name="connsiteX1" fmla="*/ 8636236 w 8636236"/>
              <a:gd name="connsiteY1" fmla="*/ 0 h 6861908"/>
              <a:gd name="connsiteX2" fmla="*/ 6297482 w 8636236"/>
              <a:gd name="connsiteY2" fmla="*/ 6858000 h 6861908"/>
              <a:gd name="connsiteX3" fmla="*/ 3870072 w 8636236"/>
              <a:gd name="connsiteY3" fmla="*/ 6861908 h 6861908"/>
              <a:gd name="connsiteX4" fmla="*/ 0 w 8636236"/>
              <a:gd name="connsiteY4" fmla="*/ 0 h 6861908"/>
              <a:gd name="connsiteX0" fmla="*/ 747 w 8636983"/>
              <a:gd name="connsiteY0" fmla="*/ 0 h 6897097"/>
              <a:gd name="connsiteX1" fmla="*/ 8636983 w 8636983"/>
              <a:gd name="connsiteY1" fmla="*/ 0 h 6897097"/>
              <a:gd name="connsiteX2" fmla="*/ 6298229 w 8636983"/>
              <a:gd name="connsiteY2" fmla="*/ 6858000 h 6897097"/>
              <a:gd name="connsiteX3" fmla="*/ 0 w 8636983"/>
              <a:gd name="connsiteY3" fmla="*/ 6897097 h 6897097"/>
              <a:gd name="connsiteX4" fmla="*/ 747 w 8636983"/>
              <a:gd name="connsiteY4" fmla="*/ 0 h 6897097"/>
              <a:gd name="connsiteX0" fmla="*/ 0 w 8652120"/>
              <a:gd name="connsiteY0" fmla="*/ 3177 h 6897097"/>
              <a:gd name="connsiteX1" fmla="*/ 8652120 w 8652120"/>
              <a:gd name="connsiteY1" fmla="*/ 0 h 6897097"/>
              <a:gd name="connsiteX2" fmla="*/ 6313366 w 8652120"/>
              <a:gd name="connsiteY2" fmla="*/ 6858000 h 6897097"/>
              <a:gd name="connsiteX3" fmla="*/ 15137 w 8652120"/>
              <a:gd name="connsiteY3" fmla="*/ 6897097 h 6897097"/>
              <a:gd name="connsiteX4" fmla="*/ 0 w 8652120"/>
              <a:gd name="connsiteY4" fmla="*/ 3177 h 6897097"/>
              <a:gd name="connsiteX0" fmla="*/ 0 w 8652120"/>
              <a:gd name="connsiteY0" fmla="*/ 3177 h 6862152"/>
              <a:gd name="connsiteX1" fmla="*/ 8652120 w 8652120"/>
              <a:gd name="connsiteY1" fmla="*/ 0 h 6862152"/>
              <a:gd name="connsiteX2" fmla="*/ 6313366 w 8652120"/>
              <a:gd name="connsiteY2" fmla="*/ 6858000 h 6862152"/>
              <a:gd name="connsiteX3" fmla="*/ 2429 w 8652120"/>
              <a:gd name="connsiteY3" fmla="*/ 6862152 h 6862152"/>
              <a:gd name="connsiteX4" fmla="*/ 0 w 8652120"/>
              <a:gd name="connsiteY4" fmla="*/ 3177 h 6862152"/>
              <a:gd name="connsiteX0" fmla="*/ 0 w 8652120"/>
              <a:gd name="connsiteY0" fmla="*/ 3177 h 6877012"/>
              <a:gd name="connsiteX1" fmla="*/ 8652120 w 8652120"/>
              <a:gd name="connsiteY1" fmla="*/ 0 h 6877012"/>
              <a:gd name="connsiteX2" fmla="*/ 6310191 w 8652120"/>
              <a:gd name="connsiteY2" fmla="*/ 6877012 h 6877012"/>
              <a:gd name="connsiteX3" fmla="*/ 2429 w 8652120"/>
              <a:gd name="connsiteY3" fmla="*/ 6862152 h 6877012"/>
              <a:gd name="connsiteX4" fmla="*/ 0 w 8652120"/>
              <a:gd name="connsiteY4" fmla="*/ 3177 h 6877012"/>
              <a:gd name="connsiteX0" fmla="*/ 0 w 8652120"/>
              <a:gd name="connsiteY0" fmla="*/ 3177 h 6864338"/>
              <a:gd name="connsiteX1" fmla="*/ 8652120 w 8652120"/>
              <a:gd name="connsiteY1" fmla="*/ 0 h 6864338"/>
              <a:gd name="connsiteX2" fmla="*/ 6313366 w 8652120"/>
              <a:gd name="connsiteY2" fmla="*/ 6864338 h 6864338"/>
              <a:gd name="connsiteX3" fmla="*/ 2429 w 8652120"/>
              <a:gd name="connsiteY3" fmla="*/ 6862152 h 6864338"/>
              <a:gd name="connsiteX4" fmla="*/ 0 w 8652120"/>
              <a:gd name="connsiteY4" fmla="*/ 3177 h 6864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2120" h="6864338">
                <a:moveTo>
                  <a:pt x="0" y="3177"/>
                </a:moveTo>
                <a:lnTo>
                  <a:pt x="8652120" y="0"/>
                </a:lnTo>
                <a:lnTo>
                  <a:pt x="6313366" y="6864338"/>
                </a:lnTo>
                <a:lnTo>
                  <a:pt x="2429" y="6862152"/>
                </a:lnTo>
                <a:cubicBezTo>
                  <a:pt x="-2617" y="4564179"/>
                  <a:pt x="5046" y="2301150"/>
                  <a:pt x="0" y="3177"/>
                </a:cubicBezTo>
                <a:close/>
              </a:path>
            </a:pathLst>
          </a:cu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solidFill>
                <a:srgbClr val="263B88"/>
              </a:solidFill>
            </a:endParaRPr>
          </a:p>
        </p:txBody>
      </p:sp>
      <p:sp>
        <p:nvSpPr>
          <p:cNvPr id="3" name="Subtitle 2">
            <a:extLst>
              <a:ext uri="{FF2B5EF4-FFF2-40B4-BE49-F238E27FC236}">
                <a16:creationId xmlns:a16="http://schemas.microsoft.com/office/drawing/2014/main" id="{62E6EC7A-3DD9-C442-9999-7ABB017DDB3D}"/>
              </a:ext>
            </a:extLst>
          </p:cNvPr>
          <p:cNvSpPr>
            <a:spLocks noGrp="1"/>
          </p:cNvSpPr>
          <p:nvPr>
            <p:ph type="subTitle" idx="1"/>
          </p:nvPr>
        </p:nvSpPr>
        <p:spPr>
          <a:xfrm>
            <a:off x="1054440" y="2543175"/>
            <a:ext cx="10337460" cy="2339619"/>
          </a:xfrm>
        </p:spPr>
        <p:txBody>
          <a:bodyPr/>
          <a:lstStyle>
            <a:lvl1pPr marL="0" indent="0" algn="l">
              <a:buNone/>
              <a:defRPr sz="2400">
                <a:solidFill>
                  <a:srgbClr val="00B0F0"/>
                </a:solidFill>
                <a:latin typeface="Source Sans Pro" panose="020B05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itle 13">
            <a:extLst>
              <a:ext uri="{FF2B5EF4-FFF2-40B4-BE49-F238E27FC236}">
                <a16:creationId xmlns:a16="http://schemas.microsoft.com/office/drawing/2014/main" id="{EBA53504-916B-844C-80CD-51ECD44EC96C}"/>
              </a:ext>
            </a:extLst>
          </p:cNvPr>
          <p:cNvSpPr>
            <a:spLocks noGrp="1"/>
          </p:cNvSpPr>
          <p:nvPr userDrawn="1">
            <p:ph type="title"/>
          </p:nvPr>
        </p:nvSpPr>
        <p:spPr>
          <a:xfrm>
            <a:off x="2823158" y="400825"/>
            <a:ext cx="5489714" cy="1655762"/>
          </a:xfrm>
        </p:spPr>
        <p:txBody>
          <a:bodyPr/>
          <a:lstStyle>
            <a:lvl1pPr>
              <a:defRPr>
                <a:solidFill>
                  <a:srgbClr val="263B88"/>
                </a:solidFill>
              </a:defRPr>
            </a:lvl1pPr>
          </a:lstStyle>
          <a:p>
            <a:r>
              <a:rPr lang="en-US" dirty="0"/>
              <a:t>Click to edit Master title style</a:t>
            </a:r>
          </a:p>
        </p:txBody>
      </p:sp>
      <p:sp>
        <p:nvSpPr>
          <p:cNvPr id="30" name="Freeform 3982"/>
          <p:cNvSpPr>
            <a:spLocks noEditPoints="1"/>
          </p:cNvSpPr>
          <p:nvPr userDrawn="1"/>
        </p:nvSpPr>
        <p:spPr bwMode="auto">
          <a:xfrm>
            <a:off x="10331790" y="6210360"/>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ED2E2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8E26B1A4-6F7A-237A-BA60-E698223449A3}"/>
              </a:ext>
            </a:extLst>
          </p:cNvPr>
          <p:cNvPicPr>
            <a:picLocks noChangeAspect="1"/>
          </p:cNvPicPr>
          <p:nvPr userDrawn="1"/>
        </p:nvPicPr>
        <p:blipFill>
          <a:blip r:embed="rId2"/>
          <a:stretch>
            <a:fillRect/>
          </a:stretch>
        </p:blipFill>
        <p:spPr>
          <a:xfrm>
            <a:off x="152494" y="92297"/>
            <a:ext cx="1803892" cy="1550219"/>
          </a:xfrm>
          <a:prstGeom prst="rect">
            <a:avLst/>
          </a:prstGeom>
        </p:spPr>
      </p:pic>
    </p:spTree>
    <p:extLst>
      <p:ext uri="{BB962C8B-B14F-4D97-AF65-F5344CB8AC3E}">
        <p14:creationId xmlns:p14="http://schemas.microsoft.com/office/powerpoint/2010/main" val="28445934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F58538C3-3F4D-824D-8FD3-60C4B2374D81}"/>
              </a:ext>
            </a:extLst>
          </p:cNvPr>
          <p:cNvSpPr/>
          <p:nvPr userDrawn="1"/>
        </p:nvSpPr>
        <p:spPr>
          <a:xfrm>
            <a:off x="5175115" y="1980619"/>
            <a:ext cx="7016884" cy="3943526"/>
          </a:xfrm>
          <a:custGeom>
            <a:avLst/>
            <a:gdLst>
              <a:gd name="connsiteX0" fmla="*/ 1324858 w 7329674"/>
              <a:gd name="connsiteY0" fmla="*/ 0 h 3884922"/>
              <a:gd name="connsiteX1" fmla="*/ 7329674 w 7329674"/>
              <a:gd name="connsiteY1" fmla="*/ 0 h 3884922"/>
              <a:gd name="connsiteX2" fmla="*/ 7329674 w 7329674"/>
              <a:gd name="connsiteY2" fmla="*/ 3884922 h 3884922"/>
              <a:gd name="connsiteX3" fmla="*/ 0 w 7329674"/>
              <a:gd name="connsiteY3" fmla="*/ 3884922 h 3884922"/>
            </a:gdLst>
            <a:ahLst/>
            <a:cxnLst>
              <a:cxn ang="0">
                <a:pos x="connsiteX0" y="connsiteY0"/>
              </a:cxn>
              <a:cxn ang="0">
                <a:pos x="connsiteX1" y="connsiteY1"/>
              </a:cxn>
              <a:cxn ang="0">
                <a:pos x="connsiteX2" y="connsiteY2"/>
              </a:cxn>
              <a:cxn ang="0">
                <a:pos x="connsiteX3" y="connsiteY3"/>
              </a:cxn>
            </a:cxnLst>
            <a:rect l="l" t="t" r="r" b="b"/>
            <a:pathLst>
              <a:path w="7329674" h="3884922">
                <a:moveTo>
                  <a:pt x="1324858" y="0"/>
                </a:moveTo>
                <a:lnTo>
                  <a:pt x="7329674" y="0"/>
                </a:lnTo>
                <a:lnTo>
                  <a:pt x="7329674" y="3884922"/>
                </a:lnTo>
                <a:lnTo>
                  <a:pt x="0" y="3884922"/>
                </a:lnTo>
                <a:close/>
              </a:path>
            </a:pathLst>
          </a:custGeom>
          <a:solidFill>
            <a:srgbClr val="394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77C81EBB-8216-1E42-A60C-4645DAF08FBC}"/>
              </a:ext>
            </a:extLst>
          </p:cNvPr>
          <p:cNvSpPr>
            <a:spLocks noGrp="1"/>
          </p:cNvSpPr>
          <p:nvPr>
            <p:ph type="title"/>
          </p:nvPr>
        </p:nvSpPr>
        <p:spPr>
          <a:xfrm>
            <a:off x="3467100" y="212056"/>
            <a:ext cx="10515600" cy="1325563"/>
          </a:xfrm>
        </p:spPr>
        <p:txBody>
          <a:bodyPr/>
          <a:lstStyle/>
          <a:p>
            <a:r>
              <a:rPr lang="en-US" dirty="0"/>
              <a:t>Click to edit Master title style</a:t>
            </a:r>
          </a:p>
        </p:txBody>
      </p:sp>
      <p:sp>
        <p:nvSpPr>
          <p:cNvPr id="7" name="Freeform 6">
            <a:extLst>
              <a:ext uri="{FF2B5EF4-FFF2-40B4-BE49-F238E27FC236}">
                <a16:creationId xmlns:a16="http://schemas.microsoft.com/office/drawing/2014/main" id="{6C0A3288-E723-964E-95C5-7E2C57F20D6E}"/>
              </a:ext>
            </a:extLst>
          </p:cNvPr>
          <p:cNvSpPr/>
          <p:nvPr userDrawn="1"/>
        </p:nvSpPr>
        <p:spPr>
          <a:xfrm>
            <a:off x="1" y="1980619"/>
            <a:ext cx="6095999" cy="3943526"/>
          </a:xfrm>
          <a:custGeom>
            <a:avLst/>
            <a:gdLst>
              <a:gd name="connsiteX0" fmla="*/ 0 w 6560897"/>
              <a:gd name="connsiteY0" fmla="*/ 0 h 3974132"/>
              <a:gd name="connsiteX1" fmla="*/ 6560897 w 6560897"/>
              <a:gd name="connsiteY1" fmla="*/ 0 h 3974132"/>
              <a:gd name="connsiteX2" fmla="*/ 5205617 w 6560897"/>
              <a:gd name="connsiteY2" fmla="*/ 3974132 h 3974132"/>
              <a:gd name="connsiteX3" fmla="*/ 0 w 6560897"/>
              <a:gd name="connsiteY3" fmla="*/ 3974132 h 3974132"/>
            </a:gdLst>
            <a:ahLst/>
            <a:cxnLst>
              <a:cxn ang="0">
                <a:pos x="connsiteX0" y="connsiteY0"/>
              </a:cxn>
              <a:cxn ang="0">
                <a:pos x="connsiteX1" y="connsiteY1"/>
              </a:cxn>
              <a:cxn ang="0">
                <a:pos x="connsiteX2" y="connsiteY2"/>
              </a:cxn>
              <a:cxn ang="0">
                <a:pos x="connsiteX3" y="connsiteY3"/>
              </a:cxn>
            </a:cxnLst>
            <a:rect l="l" t="t" r="r" b="b"/>
            <a:pathLst>
              <a:path w="6560897" h="3974132">
                <a:moveTo>
                  <a:pt x="0" y="0"/>
                </a:moveTo>
                <a:lnTo>
                  <a:pt x="6560897" y="0"/>
                </a:lnTo>
                <a:lnTo>
                  <a:pt x="5205617" y="3974132"/>
                </a:lnTo>
                <a:lnTo>
                  <a:pt x="0" y="3974132"/>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TextBox 9">
            <a:extLst>
              <a:ext uri="{FF2B5EF4-FFF2-40B4-BE49-F238E27FC236}">
                <a16:creationId xmlns:a16="http://schemas.microsoft.com/office/drawing/2014/main" id="{034BBB2A-7266-624B-B583-B1AD4BA07E75}"/>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dirty="0">
              <a:solidFill>
                <a:srgbClr val="263B88"/>
              </a:solidFill>
              <a:latin typeface="Source Sans Pro" panose="020B0503030403020204" pitchFamily="34" charset="77"/>
            </a:endParaRPr>
          </a:p>
        </p:txBody>
      </p:sp>
      <p:sp>
        <p:nvSpPr>
          <p:cNvPr id="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76604A73-5785-102E-57C6-C0D6E29169BC}"/>
              </a:ext>
            </a:extLst>
          </p:cNvPr>
          <p:cNvPicPr>
            <a:picLocks noChangeAspect="1"/>
          </p:cNvPicPr>
          <p:nvPr userDrawn="1"/>
        </p:nvPicPr>
        <p:blipFill>
          <a:blip r:embed="rId2"/>
          <a:stretch>
            <a:fillRect/>
          </a:stretch>
        </p:blipFill>
        <p:spPr>
          <a:xfrm>
            <a:off x="228717" y="102219"/>
            <a:ext cx="1992680" cy="1707125"/>
          </a:xfrm>
          <a:prstGeom prst="rect">
            <a:avLst/>
          </a:prstGeom>
        </p:spPr>
      </p:pic>
    </p:spTree>
    <p:extLst>
      <p:ext uri="{BB962C8B-B14F-4D97-AF65-F5344CB8AC3E}">
        <p14:creationId xmlns:p14="http://schemas.microsoft.com/office/powerpoint/2010/main" val="29557926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D7A8FB9-D041-8A42-B1CE-7044B6F8EA0B}"/>
              </a:ext>
            </a:extLst>
          </p:cNvPr>
          <p:cNvPicPr>
            <a:picLocks noChangeAspect="1"/>
          </p:cNvPicPr>
          <p:nvPr userDrawn="1"/>
        </p:nvPicPr>
        <p:blipFill>
          <a:blip r:embed="rId2"/>
          <a:stretch>
            <a:fillRect/>
          </a:stretch>
        </p:blipFill>
        <p:spPr>
          <a:xfrm>
            <a:off x="0" y="-12207"/>
            <a:ext cx="12192000" cy="4384337"/>
          </a:xfrm>
          <a:prstGeom prst="rect">
            <a:avLst/>
          </a:prstGeom>
        </p:spPr>
      </p:pic>
      <p:sp>
        <p:nvSpPr>
          <p:cNvPr id="2" name="Picture Placeholder 7">
            <a:extLst>
              <a:ext uri="{FF2B5EF4-FFF2-40B4-BE49-F238E27FC236}">
                <a16:creationId xmlns:a16="http://schemas.microsoft.com/office/drawing/2014/main" id="{0E7F85D2-A5D8-FD48-858C-3D739FFC3203}"/>
              </a:ext>
            </a:extLst>
          </p:cNvPr>
          <p:cNvSpPr>
            <a:spLocks noGrp="1"/>
          </p:cNvSpPr>
          <p:nvPr>
            <p:ph type="pic" sz="quarter" idx="10"/>
          </p:nvPr>
        </p:nvSpPr>
        <p:spPr>
          <a:xfrm>
            <a:off x="1403350" y="3063933"/>
            <a:ext cx="1644650" cy="1491915"/>
          </a:xfrm>
        </p:spPr>
        <p:txBody>
          <a:bodyPr/>
          <a:lstStyle/>
          <a:p>
            <a:endParaRPr lang="en-US"/>
          </a:p>
        </p:txBody>
      </p:sp>
      <p:sp>
        <p:nvSpPr>
          <p:cNvPr id="3" name="Picture Placeholder 7">
            <a:extLst>
              <a:ext uri="{FF2B5EF4-FFF2-40B4-BE49-F238E27FC236}">
                <a16:creationId xmlns:a16="http://schemas.microsoft.com/office/drawing/2014/main" id="{9CF899E7-4EC1-BF40-9309-1FE96097726A}"/>
              </a:ext>
            </a:extLst>
          </p:cNvPr>
          <p:cNvSpPr>
            <a:spLocks noGrp="1"/>
          </p:cNvSpPr>
          <p:nvPr>
            <p:ph type="pic" sz="quarter" idx="11"/>
          </p:nvPr>
        </p:nvSpPr>
        <p:spPr>
          <a:xfrm>
            <a:off x="3424631" y="3063933"/>
            <a:ext cx="1644650" cy="1491915"/>
          </a:xfrm>
        </p:spPr>
        <p:txBody>
          <a:bodyPr/>
          <a:lstStyle/>
          <a:p>
            <a:endParaRPr lang="en-US"/>
          </a:p>
        </p:txBody>
      </p:sp>
      <p:sp>
        <p:nvSpPr>
          <p:cNvPr id="4" name="Picture Placeholder 7">
            <a:extLst>
              <a:ext uri="{FF2B5EF4-FFF2-40B4-BE49-F238E27FC236}">
                <a16:creationId xmlns:a16="http://schemas.microsoft.com/office/drawing/2014/main" id="{7FF18BAC-578E-7946-A173-B5FE6013282B}"/>
              </a:ext>
            </a:extLst>
          </p:cNvPr>
          <p:cNvSpPr>
            <a:spLocks noGrp="1"/>
          </p:cNvSpPr>
          <p:nvPr>
            <p:ph type="pic" sz="quarter" idx="12"/>
          </p:nvPr>
        </p:nvSpPr>
        <p:spPr>
          <a:xfrm>
            <a:off x="5420417" y="3063933"/>
            <a:ext cx="1644650" cy="1491915"/>
          </a:xfrm>
        </p:spPr>
        <p:txBody>
          <a:bodyPr/>
          <a:lstStyle/>
          <a:p>
            <a:endParaRPr lang="en-US"/>
          </a:p>
        </p:txBody>
      </p:sp>
      <p:sp>
        <p:nvSpPr>
          <p:cNvPr id="5" name="Picture Placeholder 7">
            <a:extLst>
              <a:ext uri="{FF2B5EF4-FFF2-40B4-BE49-F238E27FC236}">
                <a16:creationId xmlns:a16="http://schemas.microsoft.com/office/drawing/2014/main" id="{A014455B-8C8C-CA4C-AA68-2B86BAC2E3DE}"/>
              </a:ext>
            </a:extLst>
          </p:cNvPr>
          <p:cNvSpPr>
            <a:spLocks noGrp="1"/>
          </p:cNvSpPr>
          <p:nvPr>
            <p:ph type="pic" sz="quarter" idx="13"/>
          </p:nvPr>
        </p:nvSpPr>
        <p:spPr>
          <a:xfrm>
            <a:off x="7378103" y="3063933"/>
            <a:ext cx="1644650" cy="1491915"/>
          </a:xfrm>
        </p:spPr>
        <p:txBody>
          <a:bodyPr/>
          <a:lstStyle/>
          <a:p>
            <a:endParaRPr lang="en-US"/>
          </a:p>
        </p:txBody>
      </p:sp>
      <p:sp>
        <p:nvSpPr>
          <p:cNvPr id="6" name="Picture Placeholder 7">
            <a:extLst>
              <a:ext uri="{FF2B5EF4-FFF2-40B4-BE49-F238E27FC236}">
                <a16:creationId xmlns:a16="http://schemas.microsoft.com/office/drawing/2014/main" id="{ABB15391-35B7-5846-88D8-A551BF347A5D}"/>
              </a:ext>
            </a:extLst>
          </p:cNvPr>
          <p:cNvSpPr>
            <a:spLocks noGrp="1"/>
          </p:cNvSpPr>
          <p:nvPr>
            <p:ph type="pic" sz="quarter" idx="14"/>
          </p:nvPr>
        </p:nvSpPr>
        <p:spPr>
          <a:xfrm>
            <a:off x="9373889" y="3063933"/>
            <a:ext cx="1644650" cy="1491915"/>
          </a:xfrm>
        </p:spPr>
        <p:txBody>
          <a:bodyPr/>
          <a:lstStyle/>
          <a:p>
            <a:endParaRPr lang="en-US"/>
          </a:p>
        </p:txBody>
      </p:sp>
      <p:grpSp>
        <p:nvGrpSpPr>
          <p:cNvPr id="14" name="Group 13">
            <a:extLst>
              <a:ext uri="{FF2B5EF4-FFF2-40B4-BE49-F238E27FC236}">
                <a16:creationId xmlns:a16="http://schemas.microsoft.com/office/drawing/2014/main" id="{87C162EB-A352-0F43-BA25-C5D0CB15E713}"/>
              </a:ext>
            </a:extLst>
          </p:cNvPr>
          <p:cNvGrpSpPr/>
          <p:nvPr userDrawn="1"/>
        </p:nvGrpSpPr>
        <p:grpSpPr>
          <a:xfrm>
            <a:off x="1395663" y="4555848"/>
            <a:ext cx="9649326" cy="1537045"/>
            <a:chOff x="1395663" y="2646947"/>
            <a:chExt cx="9649326" cy="782053"/>
          </a:xfrm>
        </p:grpSpPr>
        <p:sp>
          <p:nvSpPr>
            <p:cNvPr id="7" name="Rectangle 6">
              <a:extLst>
                <a:ext uri="{FF2B5EF4-FFF2-40B4-BE49-F238E27FC236}">
                  <a16:creationId xmlns:a16="http://schemas.microsoft.com/office/drawing/2014/main" id="{23627718-6A0D-ED46-983B-EC0B156A70DF}"/>
                </a:ext>
              </a:extLst>
            </p:cNvPr>
            <p:cNvSpPr/>
            <p:nvPr userDrawn="1"/>
          </p:nvSpPr>
          <p:spPr>
            <a:xfrm>
              <a:off x="1395663" y="2646947"/>
              <a:ext cx="1660358" cy="782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6884A9-DF12-8249-A84F-C65AC44BBDA3}"/>
                </a:ext>
              </a:extLst>
            </p:cNvPr>
            <p:cNvSpPr/>
            <p:nvPr userDrawn="1"/>
          </p:nvSpPr>
          <p:spPr>
            <a:xfrm>
              <a:off x="3416968" y="2646947"/>
              <a:ext cx="1660358" cy="782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0536D7-6EE4-0B40-8500-777F35069D8D}"/>
                </a:ext>
              </a:extLst>
            </p:cNvPr>
            <p:cNvSpPr/>
            <p:nvPr userDrawn="1"/>
          </p:nvSpPr>
          <p:spPr>
            <a:xfrm>
              <a:off x="5438273" y="2646947"/>
              <a:ext cx="1660358" cy="782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1D580D-4075-3448-8851-D1294B801E0F}"/>
                </a:ext>
              </a:extLst>
            </p:cNvPr>
            <p:cNvSpPr/>
            <p:nvPr userDrawn="1"/>
          </p:nvSpPr>
          <p:spPr>
            <a:xfrm>
              <a:off x="7363326" y="2646947"/>
              <a:ext cx="1660358" cy="782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D5F0B7-8C19-9F47-8659-9962B52E6B2B}"/>
                </a:ext>
              </a:extLst>
            </p:cNvPr>
            <p:cNvSpPr/>
            <p:nvPr userDrawn="1"/>
          </p:nvSpPr>
          <p:spPr>
            <a:xfrm>
              <a:off x="9384631" y="2646947"/>
              <a:ext cx="1660358" cy="782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A7A4A7CB-8C9B-2D4A-9993-F03A377DDBC6}"/>
              </a:ext>
            </a:extLst>
          </p:cNvPr>
          <p:cNvSpPr>
            <a:spLocks noGrp="1"/>
          </p:cNvSpPr>
          <p:nvPr>
            <p:ph type="title" hasCustomPrompt="1"/>
          </p:nvPr>
        </p:nvSpPr>
        <p:spPr>
          <a:xfrm>
            <a:off x="1402592" y="596995"/>
            <a:ext cx="9951208" cy="1325563"/>
          </a:xfrm>
        </p:spPr>
        <p:txBody>
          <a:bodyPr/>
          <a:lstStyle>
            <a:lvl1pPr algn="ctr">
              <a:defRPr b="1">
                <a:solidFill>
                  <a:srgbClr val="00B0F0"/>
                </a:solidFill>
                <a:latin typeface="Source Sans Pro" panose="020B0503030403020204" pitchFamily="34" charset="77"/>
              </a:defRPr>
            </a:lvl1pPr>
          </a:lstStyle>
          <a:p>
            <a:r>
              <a:rPr lang="en-US"/>
              <a:t>Lorem Ipsum Headline</a:t>
            </a:r>
          </a:p>
        </p:txBody>
      </p:sp>
      <p:sp>
        <p:nvSpPr>
          <p:cNvPr id="13" name="Text Placeholder 26">
            <a:extLst>
              <a:ext uri="{FF2B5EF4-FFF2-40B4-BE49-F238E27FC236}">
                <a16:creationId xmlns:a16="http://schemas.microsoft.com/office/drawing/2014/main" id="{B2E08D89-26BD-0546-90D6-852464EC5B31}"/>
              </a:ext>
            </a:extLst>
          </p:cNvPr>
          <p:cNvSpPr>
            <a:spLocks noGrp="1"/>
          </p:cNvSpPr>
          <p:nvPr>
            <p:ph type="body" sz="quarter" idx="16" hasCustomPrompt="1"/>
          </p:nvPr>
        </p:nvSpPr>
        <p:spPr>
          <a:xfrm>
            <a:off x="1403350" y="2044700"/>
            <a:ext cx="9969500" cy="426770"/>
          </a:xfrm>
        </p:spPr>
        <p:txBody>
          <a:bodyPr>
            <a:normAutofit/>
          </a:bodyPr>
          <a:lstStyle>
            <a:lvl1pPr marL="0" indent="0" algn="ctr">
              <a:buNone/>
              <a:defRPr sz="1800">
                <a:solidFill>
                  <a:srgbClr val="00B0F0"/>
                </a:solidFill>
                <a:latin typeface="Source Sans Pro" panose="020B0503030403020204" pitchFamily="34" charset="77"/>
              </a:defRPr>
            </a:lvl1pPr>
            <a:lvl2pPr marL="457200" indent="0" algn="ctr">
              <a:buNone/>
              <a:defRPr>
                <a:solidFill>
                  <a:schemeClr val="bg1"/>
                </a:solidFill>
                <a:latin typeface="Source Sans Pro" panose="020B0503030403020204" pitchFamily="34" charset="77"/>
              </a:defRPr>
            </a:lvl2pPr>
            <a:lvl3pPr marL="914400" indent="0" algn="ctr">
              <a:buNone/>
              <a:defRPr>
                <a:solidFill>
                  <a:schemeClr val="bg1"/>
                </a:solidFill>
                <a:latin typeface="Source Sans Pro" panose="020B0503030403020204" pitchFamily="34" charset="77"/>
              </a:defRPr>
            </a:lvl3pPr>
            <a:lvl4pPr marL="1371600" indent="0" algn="ctr">
              <a:buNone/>
              <a:defRPr>
                <a:solidFill>
                  <a:schemeClr val="bg1"/>
                </a:solidFill>
                <a:latin typeface="Source Sans Pro" panose="020B0503030403020204" pitchFamily="34" charset="77"/>
              </a:defRPr>
            </a:lvl4pPr>
            <a:lvl5pPr marL="1828800" indent="0" algn="ctr">
              <a:buNone/>
              <a:defRPr>
                <a:solidFill>
                  <a:schemeClr val="bg1"/>
                </a:solidFill>
                <a:latin typeface="Source Sans Pro" panose="020B0503030403020204" pitchFamily="34" charset="77"/>
              </a:defRPr>
            </a:lvl5pPr>
          </a:lstStyle>
          <a:p>
            <a:pPr lvl="0"/>
            <a:r>
              <a:rPr lang="en-US"/>
              <a:t>CLICK TO EDIT MASTER TEXT STYLES</a:t>
            </a:r>
          </a:p>
        </p:txBody>
      </p:sp>
      <p:sp>
        <p:nvSpPr>
          <p:cNvPr id="48" name="TextBox 47">
            <a:extLst>
              <a:ext uri="{FF2B5EF4-FFF2-40B4-BE49-F238E27FC236}">
                <a16:creationId xmlns:a16="http://schemas.microsoft.com/office/drawing/2014/main" id="{218B9D97-D4C8-4C46-8CC2-7AC55E7B430B}"/>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1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233213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 BA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BB0531-F2FA-0945-B4E6-9DA5081F992B}"/>
              </a:ext>
            </a:extLst>
          </p:cNvPr>
          <p:cNvSpPr/>
          <p:nvPr userDrawn="1"/>
        </p:nvSpPr>
        <p:spPr>
          <a:xfrm>
            <a:off x="1542" y="2008522"/>
            <a:ext cx="12190458" cy="1466334"/>
          </a:xfrm>
          <a:prstGeom prst="rect">
            <a:avLst/>
          </a:prstGeom>
          <a:solidFill>
            <a:schemeClr val="bg1">
              <a:lumMod val="8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77"/>
            </a:endParaRPr>
          </a:p>
        </p:txBody>
      </p:sp>
      <p:sp>
        <p:nvSpPr>
          <p:cNvPr id="36" name="Title 35">
            <a:extLst>
              <a:ext uri="{FF2B5EF4-FFF2-40B4-BE49-F238E27FC236}">
                <a16:creationId xmlns:a16="http://schemas.microsoft.com/office/drawing/2014/main" id="{5777087C-776A-B449-885F-24181D5CEED9}"/>
              </a:ext>
            </a:extLst>
          </p:cNvPr>
          <p:cNvSpPr>
            <a:spLocks noGrp="1"/>
          </p:cNvSpPr>
          <p:nvPr>
            <p:ph type="title"/>
          </p:nvPr>
        </p:nvSpPr>
        <p:spPr>
          <a:xfrm>
            <a:off x="1536700" y="607121"/>
            <a:ext cx="9817100" cy="794278"/>
          </a:xfrm>
        </p:spPr>
        <p:txBody>
          <a:bodyPr/>
          <a:lstStyle>
            <a:lvl1pPr algn="l">
              <a:defRPr>
                <a:solidFill>
                  <a:srgbClr val="00B0F0"/>
                </a:solidFill>
              </a:defRPr>
            </a:lvl1pPr>
          </a:lstStyle>
          <a:p>
            <a:r>
              <a:rPr lang="en-US"/>
              <a:t>Click to edit Master title style</a:t>
            </a:r>
          </a:p>
        </p:txBody>
      </p:sp>
      <p:sp>
        <p:nvSpPr>
          <p:cNvPr id="44" name="Rectangle 33">
            <a:extLst>
              <a:ext uri="{FF2B5EF4-FFF2-40B4-BE49-F238E27FC236}">
                <a16:creationId xmlns:a16="http://schemas.microsoft.com/office/drawing/2014/main" id="{54006EBB-0E85-794C-AE7F-2BEAA613ED4F}"/>
              </a:ext>
            </a:extLst>
          </p:cNvPr>
          <p:cNvSpPr/>
          <p:nvPr userDrawn="1"/>
        </p:nvSpPr>
        <p:spPr>
          <a:xfrm>
            <a:off x="-2020" y="-1"/>
            <a:ext cx="1404611" cy="2008523"/>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4791808"/>
              <a:gd name="connsiteY0" fmla="*/ 0 h 6883602"/>
              <a:gd name="connsiteX1" fmla="*/ 4791808 w 4791808"/>
              <a:gd name="connsiteY1" fmla="*/ 0 h 6883602"/>
              <a:gd name="connsiteX2" fmla="*/ 2453054 w 4791808"/>
              <a:gd name="connsiteY2" fmla="*/ 6858000 h 6883602"/>
              <a:gd name="connsiteX3" fmla="*/ 14796 w 4791808"/>
              <a:gd name="connsiteY3" fmla="*/ 6883602 h 6883602"/>
              <a:gd name="connsiteX4" fmla="*/ 0 w 4791808"/>
              <a:gd name="connsiteY4" fmla="*/ 0 h 6883602"/>
              <a:gd name="connsiteX0" fmla="*/ 0 w 4791808"/>
              <a:gd name="connsiteY0" fmla="*/ 0 h 6872755"/>
              <a:gd name="connsiteX1" fmla="*/ 4791808 w 4791808"/>
              <a:gd name="connsiteY1" fmla="*/ 0 h 6872755"/>
              <a:gd name="connsiteX2" fmla="*/ 2453054 w 4791808"/>
              <a:gd name="connsiteY2" fmla="*/ 6858000 h 6872755"/>
              <a:gd name="connsiteX3" fmla="*/ 14796 w 4791808"/>
              <a:gd name="connsiteY3" fmla="*/ 6872755 h 6872755"/>
              <a:gd name="connsiteX4" fmla="*/ 0 w 4791808"/>
              <a:gd name="connsiteY4" fmla="*/ 0 h 6872755"/>
              <a:gd name="connsiteX0" fmla="*/ 6898 w 4798706"/>
              <a:gd name="connsiteY0" fmla="*/ 0 h 6861908"/>
              <a:gd name="connsiteX1" fmla="*/ 4798706 w 4798706"/>
              <a:gd name="connsiteY1" fmla="*/ 0 h 6861908"/>
              <a:gd name="connsiteX2" fmla="*/ 2459952 w 4798706"/>
              <a:gd name="connsiteY2" fmla="*/ 6858000 h 6861908"/>
              <a:gd name="connsiteX3" fmla="*/ 0 w 4798706"/>
              <a:gd name="connsiteY3" fmla="*/ 6861908 h 6861908"/>
              <a:gd name="connsiteX4" fmla="*/ 6898 w 4798706"/>
              <a:gd name="connsiteY4" fmla="*/ 0 h 686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706" h="6861908">
                <a:moveTo>
                  <a:pt x="6898" y="0"/>
                </a:moveTo>
                <a:lnTo>
                  <a:pt x="4798706" y="0"/>
                </a:lnTo>
                <a:lnTo>
                  <a:pt x="2459952" y="6858000"/>
                </a:lnTo>
                <a:lnTo>
                  <a:pt x="0" y="6861908"/>
                </a:lnTo>
                <a:cubicBezTo>
                  <a:pt x="2299" y="4574605"/>
                  <a:pt x="4599" y="2287303"/>
                  <a:pt x="689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90CF5B9B-D39D-DC4E-847A-CC1DE7E59182}"/>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342230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ICTURES + GRAY BAR">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6E9D81A-AB20-4646-AEE0-F78A464076E5}"/>
              </a:ext>
            </a:extLst>
          </p:cNvPr>
          <p:cNvSpPr/>
          <p:nvPr userDrawn="1"/>
        </p:nvSpPr>
        <p:spPr>
          <a:xfrm>
            <a:off x="0" y="4524376"/>
            <a:ext cx="12192000" cy="1602464"/>
          </a:xfrm>
          <a:prstGeom prst="rect">
            <a:avLst/>
          </a:prstGeom>
          <a:solidFill>
            <a:schemeClr val="bg1">
              <a:lumMod val="6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77"/>
            </a:endParaRPr>
          </a:p>
        </p:txBody>
      </p:sp>
      <p:sp>
        <p:nvSpPr>
          <p:cNvPr id="26" name="Picture Placeholder 25">
            <a:extLst>
              <a:ext uri="{FF2B5EF4-FFF2-40B4-BE49-F238E27FC236}">
                <a16:creationId xmlns:a16="http://schemas.microsoft.com/office/drawing/2014/main" id="{335D5234-07B1-764E-884C-64757F948F35}"/>
              </a:ext>
            </a:extLst>
          </p:cNvPr>
          <p:cNvSpPr>
            <a:spLocks noGrp="1"/>
          </p:cNvSpPr>
          <p:nvPr>
            <p:ph type="pic" sz="quarter" idx="12"/>
          </p:nvPr>
        </p:nvSpPr>
        <p:spPr>
          <a:xfrm>
            <a:off x="4042967" y="2929194"/>
            <a:ext cx="2922674" cy="1602463"/>
          </a:xfrm>
          <a:custGeom>
            <a:avLst/>
            <a:gdLst>
              <a:gd name="connsiteX0" fmla="*/ 546481 w 2922674"/>
              <a:gd name="connsiteY0" fmla="*/ 0 h 1602463"/>
              <a:gd name="connsiteX1" fmla="*/ 2922674 w 2922674"/>
              <a:gd name="connsiteY1" fmla="*/ 0 h 1602463"/>
              <a:gd name="connsiteX2" fmla="*/ 2376193 w 2922674"/>
              <a:gd name="connsiteY2" fmla="*/ 1602463 h 1602463"/>
              <a:gd name="connsiteX3" fmla="*/ 0 w 2922674"/>
              <a:gd name="connsiteY3" fmla="*/ 1602463 h 1602463"/>
            </a:gdLst>
            <a:ahLst/>
            <a:cxnLst>
              <a:cxn ang="0">
                <a:pos x="connsiteX0" y="connsiteY0"/>
              </a:cxn>
              <a:cxn ang="0">
                <a:pos x="connsiteX1" y="connsiteY1"/>
              </a:cxn>
              <a:cxn ang="0">
                <a:pos x="connsiteX2" y="connsiteY2"/>
              </a:cxn>
              <a:cxn ang="0">
                <a:pos x="connsiteX3" y="connsiteY3"/>
              </a:cxn>
            </a:cxnLst>
            <a:rect l="l" t="t" r="r" b="b"/>
            <a:pathLst>
              <a:path w="2922674" h="1602463">
                <a:moveTo>
                  <a:pt x="546481" y="0"/>
                </a:moveTo>
                <a:lnTo>
                  <a:pt x="2922674" y="0"/>
                </a:lnTo>
                <a:lnTo>
                  <a:pt x="2376193" y="1602463"/>
                </a:lnTo>
                <a:lnTo>
                  <a:pt x="0" y="1602463"/>
                </a:lnTo>
                <a:close/>
              </a:path>
            </a:pathLst>
          </a:custGeom>
          <a:pattFill prst="dkHorz">
            <a:fgClr>
              <a:schemeClr val="bg1">
                <a:lumMod val="85000"/>
              </a:schemeClr>
            </a:fgClr>
            <a:bgClr>
              <a:schemeClr val="bg1"/>
            </a:bgClr>
          </a:pattFill>
        </p:spPr>
      </p:sp>
      <p:sp>
        <p:nvSpPr>
          <p:cNvPr id="2" name="Title 1">
            <a:extLst>
              <a:ext uri="{FF2B5EF4-FFF2-40B4-BE49-F238E27FC236}">
                <a16:creationId xmlns:a16="http://schemas.microsoft.com/office/drawing/2014/main" id="{F77ACFA8-5FA9-7F40-A62C-CE54E6E09A2C}"/>
              </a:ext>
            </a:extLst>
          </p:cNvPr>
          <p:cNvSpPr>
            <a:spLocks noGrp="1"/>
          </p:cNvSpPr>
          <p:nvPr>
            <p:ph type="title"/>
          </p:nvPr>
        </p:nvSpPr>
        <p:spPr>
          <a:xfrm>
            <a:off x="4741136" y="365125"/>
            <a:ext cx="6612664" cy="942975"/>
          </a:xfrm>
        </p:spPr>
        <p:txBody>
          <a:bodyPr/>
          <a:lstStyle>
            <a:lvl1pPr>
              <a:defRPr>
                <a:solidFill>
                  <a:srgbClr val="263B88"/>
                </a:solidFill>
              </a:defRPr>
            </a:lvl1pPr>
          </a:lstStyle>
          <a:p>
            <a:r>
              <a:rPr lang="en-US"/>
              <a:t>Click to edit Master title</a:t>
            </a:r>
          </a:p>
        </p:txBody>
      </p:sp>
      <p:sp>
        <p:nvSpPr>
          <p:cNvPr id="27" name="Picture Placeholder 26">
            <a:extLst>
              <a:ext uri="{FF2B5EF4-FFF2-40B4-BE49-F238E27FC236}">
                <a16:creationId xmlns:a16="http://schemas.microsoft.com/office/drawing/2014/main" id="{59E3727D-CE5F-B44C-9C1C-17FC907A8D0A}"/>
              </a:ext>
            </a:extLst>
          </p:cNvPr>
          <p:cNvSpPr>
            <a:spLocks noGrp="1"/>
          </p:cNvSpPr>
          <p:nvPr>
            <p:ph type="pic" sz="quarter" idx="13"/>
          </p:nvPr>
        </p:nvSpPr>
        <p:spPr>
          <a:xfrm>
            <a:off x="7884717" y="2929194"/>
            <a:ext cx="2922674" cy="1602463"/>
          </a:xfrm>
          <a:custGeom>
            <a:avLst/>
            <a:gdLst>
              <a:gd name="connsiteX0" fmla="*/ 546481 w 2922674"/>
              <a:gd name="connsiteY0" fmla="*/ 0 h 1602463"/>
              <a:gd name="connsiteX1" fmla="*/ 2922674 w 2922674"/>
              <a:gd name="connsiteY1" fmla="*/ 0 h 1602463"/>
              <a:gd name="connsiteX2" fmla="*/ 2376193 w 2922674"/>
              <a:gd name="connsiteY2" fmla="*/ 1602463 h 1602463"/>
              <a:gd name="connsiteX3" fmla="*/ 0 w 2922674"/>
              <a:gd name="connsiteY3" fmla="*/ 1602463 h 1602463"/>
            </a:gdLst>
            <a:ahLst/>
            <a:cxnLst>
              <a:cxn ang="0">
                <a:pos x="connsiteX0" y="connsiteY0"/>
              </a:cxn>
              <a:cxn ang="0">
                <a:pos x="connsiteX1" y="connsiteY1"/>
              </a:cxn>
              <a:cxn ang="0">
                <a:pos x="connsiteX2" y="connsiteY2"/>
              </a:cxn>
              <a:cxn ang="0">
                <a:pos x="connsiteX3" y="connsiteY3"/>
              </a:cxn>
            </a:cxnLst>
            <a:rect l="l" t="t" r="r" b="b"/>
            <a:pathLst>
              <a:path w="2922674" h="1602463">
                <a:moveTo>
                  <a:pt x="546481" y="0"/>
                </a:moveTo>
                <a:lnTo>
                  <a:pt x="2922674" y="0"/>
                </a:lnTo>
                <a:lnTo>
                  <a:pt x="2376193" y="1602463"/>
                </a:lnTo>
                <a:lnTo>
                  <a:pt x="0" y="1602463"/>
                </a:lnTo>
                <a:close/>
              </a:path>
            </a:pathLst>
          </a:custGeom>
          <a:pattFill prst="dkHorz">
            <a:fgClr>
              <a:schemeClr val="bg1">
                <a:lumMod val="85000"/>
              </a:schemeClr>
            </a:fgClr>
            <a:bgClr>
              <a:schemeClr val="bg1"/>
            </a:bgClr>
          </a:pattFill>
        </p:spPr>
      </p:sp>
      <p:sp>
        <p:nvSpPr>
          <p:cNvPr id="11" name="TextBox 10">
            <a:extLst>
              <a:ext uri="{FF2B5EF4-FFF2-40B4-BE49-F238E27FC236}">
                <a16:creationId xmlns:a16="http://schemas.microsoft.com/office/drawing/2014/main" id="{8137AD10-A5CE-C647-8201-102D861B5C0B}"/>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14" name="Picture Placeholder 13">
            <a:extLst>
              <a:ext uri="{FF2B5EF4-FFF2-40B4-BE49-F238E27FC236}">
                <a16:creationId xmlns:a16="http://schemas.microsoft.com/office/drawing/2014/main" id="{003B1538-F341-B842-87A6-3544E2BFEA15}"/>
              </a:ext>
            </a:extLst>
          </p:cNvPr>
          <p:cNvSpPr>
            <a:spLocks noGrp="1"/>
          </p:cNvSpPr>
          <p:nvPr>
            <p:ph type="pic" sz="quarter" idx="14"/>
          </p:nvPr>
        </p:nvSpPr>
        <p:spPr>
          <a:xfrm>
            <a:off x="0" y="0"/>
            <a:ext cx="4339408" cy="4531657"/>
          </a:xfrm>
          <a:custGeom>
            <a:avLst/>
            <a:gdLst>
              <a:gd name="connsiteX0" fmla="*/ 0 w 4339408"/>
              <a:gd name="connsiteY0" fmla="*/ 0 h 4531657"/>
              <a:gd name="connsiteX1" fmla="*/ 2008373 w 4339408"/>
              <a:gd name="connsiteY1" fmla="*/ 0 h 4531657"/>
              <a:gd name="connsiteX2" fmla="*/ 2774950 w 4339408"/>
              <a:gd name="connsiteY2" fmla="*/ 0 h 4531657"/>
              <a:gd name="connsiteX3" fmla="*/ 4339408 w 4339408"/>
              <a:gd name="connsiteY3" fmla="*/ 0 h 4531657"/>
              <a:gd name="connsiteX4" fmla="*/ 2793996 w 4339408"/>
              <a:gd name="connsiteY4" fmla="*/ 4531657 h 4531657"/>
              <a:gd name="connsiteX5" fmla="*/ 293980 w 4339408"/>
              <a:gd name="connsiteY5" fmla="*/ 4531657 h 4531657"/>
              <a:gd name="connsiteX6" fmla="*/ 293980 w 4339408"/>
              <a:gd name="connsiteY6" fmla="*/ 4529272 h 4531657"/>
              <a:gd name="connsiteX7" fmla="*/ 463868 w 4339408"/>
              <a:gd name="connsiteY7" fmla="*/ 4529001 h 4531657"/>
              <a:gd name="connsiteX8" fmla="*/ 465446 w 4339408"/>
              <a:gd name="connsiteY8" fmla="*/ 4524375 h 4531657"/>
              <a:gd name="connsiteX9" fmla="*/ 0 w 4339408"/>
              <a:gd name="connsiteY9" fmla="*/ 4524375 h 453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9408" h="4531657">
                <a:moveTo>
                  <a:pt x="0" y="0"/>
                </a:moveTo>
                <a:lnTo>
                  <a:pt x="2008373" y="0"/>
                </a:lnTo>
                <a:lnTo>
                  <a:pt x="2774950" y="0"/>
                </a:lnTo>
                <a:lnTo>
                  <a:pt x="4339408" y="0"/>
                </a:lnTo>
                <a:lnTo>
                  <a:pt x="2793996" y="4531657"/>
                </a:lnTo>
                <a:lnTo>
                  <a:pt x="293980" y="4531657"/>
                </a:lnTo>
                <a:lnTo>
                  <a:pt x="293980" y="4529272"/>
                </a:lnTo>
                <a:lnTo>
                  <a:pt x="463868" y="4529001"/>
                </a:lnTo>
                <a:lnTo>
                  <a:pt x="465446" y="4524375"/>
                </a:lnTo>
                <a:lnTo>
                  <a:pt x="0" y="4524375"/>
                </a:lnTo>
                <a:close/>
              </a:path>
            </a:pathLst>
          </a:custGeom>
          <a:pattFill prst="wdDnDiag">
            <a:fgClr>
              <a:schemeClr val="bg1">
                <a:lumMod val="85000"/>
              </a:schemeClr>
            </a:fgClr>
            <a:bgClr>
              <a:schemeClr val="bg1"/>
            </a:bgClr>
          </a:pattFill>
        </p:spPr>
        <p:txBody>
          <a:bodyPr wrap="square">
            <a:noAutofit/>
          </a:bodyPr>
          <a:lstStyle/>
          <a:p>
            <a:endParaRPr lang="en-US"/>
          </a:p>
        </p:txBody>
      </p:sp>
      <p:sp>
        <p:nvSpPr>
          <p:cNvPr id="9"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639415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BLOCKS">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36" name="Title 35">
            <a:extLst>
              <a:ext uri="{FF2B5EF4-FFF2-40B4-BE49-F238E27FC236}">
                <a16:creationId xmlns:a16="http://schemas.microsoft.com/office/drawing/2014/main" id="{82E99C3A-E626-C642-B1F2-2B0E38A5B6F1}"/>
              </a:ext>
            </a:extLst>
          </p:cNvPr>
          <p:cNvSpPr>
            <a:spLocks noGrp="1"/>
          </p:cNvSpPr>
          <p:nvPr userDrawn="1">
            <p:ph type="title"/>
          </p:nvPr>
        </p:nvSpPr>
        <p:spPr>
          <a:xfrm>
            <a:off x="3162300" y="365125"/>
            <a:ext cx="8191500" cy="1325563"/>
          </a:xfrm>
        </p:spPr>
        <p:txBody>
          <a:bodyPr/>
          <a:lstStyle>
            <a:lvl1pPr algn="l">
              <a:defRPr>
                <a:solidFill>
                  <a:srgbClr val="263B88"/>
                </a:solidFill>
              </a:defRPr>
            </a:lvl1pPr>
          </a:lstStyle>
          <a:p>
            <a:r>
              <a:rPr lang="en-US"/>
              <a:t>Click to edit Master title style</a:t>
            </a:r>
          </a:p>
        </p:txBody>
      </p:sp>
      <p:sp>
        <p:nvSpPr>
          <p:cNvPr id="16" name="Freeform 15">
            <a:extLst>
              <a:ext uri="{FF2B5EF4-FFF2-40B4-BE49-F238E27FC236}">
                <a16:creationId xmlns:a16="http://schemas.microsoft.com/office/drawing/2014/main" id="{A9DA2588-8AB2-B144-9D61-C5A10946D2CC}"/>
              </a:ext>
            </a:extLst>
          </p:cNvPr>
          <p:cNvSpPr/>
          <p:nvPr userDrawn="1"/>
        </p:nvSpPr>
        <p:spPr>
          <a:xfrm>
            <a:off x="2981926" y="2059322"/>
            <a:ext cx="6223379" cy="3301098"/>
          </a:xfrm>
          <a:custGeom>
            <a:avLst/>
            <a:gdLst>
              <a:gd name="connsiteX0" fmla="*/ 1125759 w 5089904"/>
              <a:gd name="connsiteY0" fmla="*/ 0 h 3301098"/>
              <a:gd name="connsiteX1" fmla="*/ 5089904 w 5089904"/>
              <a:gd name="connsiteY1" fmla="*/ 0 h 3301098"/>
              <a:gd name="connsiteX2" fmla="*/ 5089904 w 5089904"/>
              <a:gd name="connsiteY2" fmla="*/ 3301098 h 3301098"/>
              <a:gd name="connsiteX3" fmla="*/ 0 w 5089904"/>
              <a:gd name="connsiteY3" fmla="*/ 3301098 h 3301098"/>
              <a:gd name="connsiteX0" fmla="*/ 1125759 w 7147304"/>
              <a:gd name="connsiteY0" fmla="*/ 0 h 3301098"/>
              <a:gd name="connsiteX1" fmla="*/ 7147304 w 7147304"/>
              <a:gd name="connsiteY1" fmla="*/ 0 h 3301098"/>
              <a:gd name="connsiteX2" fmla="*/ 5089904 w 7147304"/>
              <a:gd name="connsiteY2" fmla="*/ 3301098 h 3301098"/>
              <a:gd name="connsiteX3" fmla="*/ 0 w 7147304"/>
              <a:gd name="connsiteY3" fmla="*/ 3301098 h 3301098"/>
              <a:gd name="connsiteX4" fmla="*/ 1125759 w 7147304"/>
              <a:gd name="connsiteY4" fmla="*/ 0 h 3301098"/>
              <a:gd name="connsiteX0" fmla="*/ 1125759 w 6223379"/>
              <a:gd name="connsiteY0" fmla="*/ 0 h 3301098"/>
              <a:gd name="connsiteX1" fmla="*/ 6223379 w 6223379"/>
              <a:gd name="connsiteY1" fmla="*/ 0 h 3301098"/>
              <a:gd name="connsiteX2" fmla="*/ 5089904 w 6223379"/>
              <a:gd name="connsiteY2" fmla="*/ 3301098 h 3301098"/>
              <a:gd name="connsiteX3" fmla="*/ 0 w 6223379"/>
              <a:gd name="connsiteY3" fmla="*/ 3301098 h 3301098"/>
              <a:gd name="connsiteX4" fmla="*/ 1125759 w 6223379"/>
              <a:gd name="connsiteY4" fmla="*/ 0 h 330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379" h="3301098">
                <a:moveTo>
                  <a:pt x="1125759" y="0"/>
                </a:moveTo>
                <a:lnTo>
                  <a:pt x="6223379" y="0"/>
                </a:lnTo>
                <a:lnTo>
                  <a:pt x="5089904" y="3301098"/>
                </a:lnTo>
                <a:lnTo>
                  <a:pt x="0" y="3301098"/>
                </a:lnTo>
                <a:lnTo>
                  <a:pt x="1125759" y="0"/>
                </a:lnTo>
                <a:close/>
              </a:path>
            </a:pathLst>
          </a:custGeom>
          <a:solidFill>
            <a:srgbClr val="263B88"/>
          </a:solidFill>
          <a:ln w="19050">
            <a:noFill/>
            <a:prstDash val="solid"/>
            <a:miter lim="400000"/>
          </a:ln>
        </p:spPr>
        <p:txBody>
          <a:bodyPr wrap="square" lIns="101574" tIns="101574" rIns="101574" bIns="101574" anchor="ctr">
            <a:noAutofit/>
          </a:bodyPr>
          <a:lstStyle/>
          <a:p>
            <a:pPr lvl="0"/>
            <a:endParaRPr sz="5400">
              <a:latin typeface="Source Sans Pro" panose="020B0503030403020204" pitchFamily="34" charset="77"/>
            </a:endParaRPr>
          </a:p>
        </p:txBody>
      </p:sp>
      <p:sp>
        <p:nvSpPr>
          <p:cNvPr id="15" name="Freeform 14">
            <a:extLst>
              <a:ext uri="{FF2B5EF4-FFF2-40B4-BE49-F238E27FC236}">
                <a16:creationId xmlns:a16="http://schemas.microsoft.com/office/drawing/2014/main" id="{AF4360A8-3249-854F-8B3A-B5B48573560C}"/>
              </a:ext>
            </a:extLst>
          </p:cNvPr>
          <p:cNvSpPr/>
          <p:nvPr userDrawn="1"/>
        </p:nvSpPr>
        <p:spPr>
          <a:xfrm>
            <a:off x="0" y="2059322"/>
            <a:ext cx="3947416" cy="3301098"/>
          </a:xfrm>
          <a:custGeom>
            <a:avLst/>
            <a:gdLst>
              <a:gd name="connsiteX0" fmla="*/ 0 w 3947416"/>
              <a:gd name="connsiteY0" fmla="*/ 0 h 3301098"/>
              <a:gd name="connsiteX1" fmla="*/ 3947416 w 3947416"/>
              <a:gd name="connsiteY1" fmla="*/ 0 h 3301098"/>
              <a:gd name="connsiteX2" fmla="*/ 2821657 w 3947416"/>
              <a:gd name="connsiteY2" fmla="*/ 3301098 h 3301098"/>
              <a:gd name="connsiteX3" fmla="*/ 0 w 3947416"/>
              <a:gd name="connsiteY3" fmla="*/ 3301098 h 3301098"/>
            </a:gdLst>
            <a:ahLst/>
            <a:cxnLst>
              <a:cxn ang="0">
                <a:pos x="connsiteX0" y="connsiteY0"/>
              </a:cxn>
              <a:cxn ang="0">
                <a:pos x="connsiteX1" y="connsiteY1"/>
              </a:cxn>
              <a:cxn ang="0">
                <a:pos x="connsiteX2" y="connsiteY2"/>
              </a:cxn>
              <a:cxn ang="0">
                <a:pos x="connsiteX3" y="connsiteY3"/>
              </a:cxn>
            </a:cxnLst>
            <a:rect l="l" t="t" r="r" b="b"/>
            <a:pathLst>
              <a:path w="3947416" h="3301098">
                <a:moveTo>
                  <a:pt x="0" y="0"/>
                </a:moveTo>
                <a:lnTo>
                  <a:pt x="3947416" y="0"/>
                </a:lnTo>
                <a:lnTo>
                  <a:pt x="2821657" y="3301098"/>
                </a:lnTo>
                <a:lnTo>
                  <a:pt x="0" y="3301098"/>
                </a:lnTo>
                <a:close/>
              </a:path>
            </a:pathLst>
          </a:custGeom>
          <a:solidFill>
            <a:schemeClr val="bg1">
              <a:lumMod val="85000"/>
            </a:schemeClr>
          </a:solidFill>
          <a:ln w="19050">
            <a:noFill/>
            <a:prstDash val="solid"/>
            <a:miter lim="400000"/>
          </a:ln>
        </p:spPr>
        <p:txBody>
          <a:bodyPr wrap="square" lIns="101574" tIns="101574" rIns="101574" bIns="101574" anchor="ctr">
            <a:noAutofit/>
          </a:bodyPr>
          <a:lstStyle/>
          <a:p>
            <a:pPr lvl="0"/>
            <a:endParaRPr sz="5400">
              <a:latin typeface="Source Sans Pro" panose="020B0503030403020204" pitchFamily="34" charset="77"/>
            </a:endParaRPr>
          </a:p>
        </p:txBody>
      </p:sp>
      <p:sp>
        <p:nvSpPr>
          <p:cNvPr id="18" name="Freeform 17">
            <a:extLst>
              <a:ext uri="{FF2B5EF4-FFF2-40B4-BE49-F238E27FC236}">
                <a16:creationId xmlns:a16="http://schemas.microsoft.com/office/drawing/2014/main" id="{34A4FF6B-593F-2B46-BFF5-EDC18ED9318B}"/>
              </a:ext>
            </a:extLst>
          </p:cNvPr>
          <p:cNvSpPr/>
          <p:nvPr userDrawn="1"/>
        </p:nvSpPr>
        <p:spPr>
          <a:xfrm rot="10800000">
            <a:off x="8244584" y="2059322"/>
            <a:ext cx="3947416" cy="3301098"/>
          </a:xfrm>
          <a:custGeom>
            <a:avLst/>
            <a:gdLst>
              <a:gd name="connsiteX0" fmla="*/ 0 w 3947416"/>
              <a:gd name="connsiteY0" fmla="*/ 0 h 3301098"/>
              <a:gd name="connsiteX1" fmla="*/ 3947416 w 3947416"/>
              <a:gd name="connsiteY1" fmla="*/ 0 h 3301098"/>
              <a:gd name="connsiteX2" fmla="*/ 2821657 w 3947416"/>
              <a:gd name="connsiteY2" fmla="*/ 3301098 h 3301098"/>
              <a:gd name="connsiteX3" fmla="*/ 0 w 3947416"/>
              <a:gd name="connsiteY3" fmla="*/ 3301098 h 3301098"/>
            </a:gdLst>
            <a:ahLst/>
            <a:cxnLst>
              <a:cxn ang="0">
                <a:pos x="connsiteX0" y="connsiteY0"/>
              </a:cxn>
              <a:cxn ang="0">
                <a:pos x="connsiteX1" y="connsiteY1"/>
              </a:cxn>
              <a:cxn ang="0">
                <a:pos x="connsiteX2" y="connsiteY2"/>
              </a:cxn>
              <a:cxn ang="0">
                <a:pos x="connsiteX3" y="connsiteY3"/>
              </a:cxn>
            </a:cxnLst>
            <a:rect l="l" t="t" r="r" b="b"/>
            <a:pathLst>
              <a:path w="3947416" h="3301098">
                <a:moveTo>
                  <a:pt x="0" y="0"/>
                </a:moveTo>
                <a:lnTo>
                  <a:pt x="3947416" y="0"/>
                </a:lnTo>
                <a:lnTo>
                  <a:pt x="2821657" y="3301098"/>
                </a:lnTo>
                <a:lnTo>
                  <a:pt x="0" y="3301098"/>
                </a:lnTo>
                <a:close/>
              </a:path>
            </a:pathLst>
          </a:custGeom>
          <a:solidFill>
            <a:schemeClr val="bg1">
              <a:lumMod val="85000"/>
            </a:schemeClr>
          </a:solidFill>
          <a:ln w="19050">
            <a:noFill/>
            <a:prstDash val="solid"/>
            <a:miter lim="400000"/>
          </a:ln>
        </p:spPr>
        <p:txBody>
          <a:bodyPr wrap="square" lIns="101574" tIns="101574" rIns="101574" bIns="101574" anchor="ctr">
            <a:noAutofit/>
          </a:bodyPr>
          <a:lstStyle/>
          <a:p>
            <a:pPr lvl="0"/>
            <a:endParaRPr sz="5400">
              <a:latin typeface="Source Sans Pro" panose="020B0503030403020204" pitchFamily="34" charset="77"/>
            </a:endParaRPr>
          </a:p>
        </p:txBody>
      </p:sp>
      <p:sp>
        <p:nvSpPr>
          <p:cNvPr id="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7186136B-0B04-057B-C831-33CC4CAD6C48}"/>
              </a:ext>
            </a:extLst>
          </p:cNvPr>
          <p:cNvPicPr>
            <a:picLocks noChangeAspect="1"/>
          </p:cNvPicPr>
          <p:nvPr userDrawn="1"/>
        </p:nvPicPr>
        <p:blipFill>
          <a:blip r:embed="rId2"/>
          <a:stretch>
            <a:fillRect/>
          </a:stretch>
        </p:blipFill>
        <p:spPr>
          <a:xfrm>
            <a:off x="177081" y="189633"/>
            <a:ext cx="1746682" cy="1501055"/>
          </a:xfrm>
          <a:prstGeom prst="rect">
            <a:avLst/>
          </a:prstGeom>
        </p:spPr>
      </p:pic>
    </p:spTree>
    <p:extLst>
      <p:ext uri="{BB962C8B-B14F-4D97-AF65-F5344CB8AC3E}">
        <p14:creationId xmlns:p14="http://schemas.microsoft.com/office/powerpoint/2010/main" val="39278373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G PHOTO LEFT- TWO BLOC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dirty="0">
              <a:solidFill>
                <a:srgbClr val="00B0F0"/>
              </a:solidFill>
              <a:latin typeface="Source Sans Pro" panose="020B0503030403020204" pitchFamily="34" charset="77"/>
            </a:endParaRPr>
          </a:p>
        </p:txBody>
      </p:sp>
      <p:sp>
        <p:nvSpPr>
          <p:cNvPr id="36" name="Title 35">
            <a:extLst>
              <a:ext uri="{FF2B5EF4-FFF2-40B4-BE49-F238E27FC236}">
                <a16:creationId xmlns:a16="http://schemas.microsoft.com/office/drawing/2014/main" id="{82E99C3A-E626-C642-B1F2-2B0E38A5B6F1}"/>
              </a:ext>
            </a:extLst>
          </p:cNvPr>
          <p:cNvSpPr>
            <a:spLocks noGrp="1"/>
          </p:cNvSpPr>
          <p:nvPr userDrawn="1">
            <p:ph type="title"/>
          </p:nvPr>
        </p:nvSpPr>
        <p:spPr>
          <a:xfrm>
            <a:off x="6096000" y="365125"/>
            <a:ext cx="5257800" cy="1325563"/>
          </a:xfrm>
        </p:spPr>
        <p:txBody>
          <a:bodyPr/>
          <a:lstStyle>
            <a:lvl1pPr algn="l">
              <a:defRPr>
                <a:solidFill>
                  <a:srgbClr val="00B0F0"/>
                </a:solidFill>
              </a:defRPr>
            </a:lvl1pPr>
          </a:lstStyle>
          <a:p>
            <a:r>
              <a:rPr lang="en-US"/>
              <a:t>Click to edit Master title style</a:t>
            </a:r>
          </a:p>
        </p:txBody>
      </p:sp>
      <p:sp>
        <p:nvSpPr>
          <p:cNvPr id="16" name="Freeform 15">
            <a:extLst>
              <a:ext uri="{FF2B5EF4-FFF2-40B4-BE49-F238E27FC236}">
                <a16:creationId xmlns:a16="http://schemas.microsoft.com/office/drawing/2014/main" id="{A9DA2588-8AB2-B144-9D61-C5A10946D2CC}"/>
              </a:ext>
            </a:extLst>
          </p:cNvPr>
          <p:cNvSpPr/>
          <p:nvPr userDrawn="1"/>
        </p:nvSpPr>
        <p:spPr>
          <a:xfrm>
            <a:off x="4155387" y="2059322"/>
            <a:ext cx="6223379" cy="3301098"/>
          </a:xfrm>
          <a:custGeom>
            <a:avLst/>
            <a:gdLst>
              <a:gd name="connsiteX0" fmla="*/ 1125759 w 5089904"/>
              <a:gd name="connsiteY0" fmla="*/ 0 h 3301098"/>
              <a:gd name="connsiteX1" fmla="*/ 5089904 w 5089904"/>
              <a:gd name="connsiteY1" fmla="*/ 0 h 3301098"/>
              <a:gd name="connsiteX2" fmla="*/ 5089904 w 5089904"/>
              <a:gd name="connsiteY2" fmla="*/ 3301098 h 3301098"/>
              <a:gd name="connsiteX3" fmla="*/ 0 w 5089904"/>
              <a:gd name="connsiteY3" fmla="*/ 3301098 h 3301098"/>
              <a:gd name="connsiteX0" fmla="*/ 1125759 w 7147304"/>
              <a:gd name="connsiteY0" fmla="*/ 0 h 3301098"/>
              <a:gd name="connsiteX1" fmla="*/ 7147304 w 7147304"/>
              <a:gd name="connsiteY1" fmla="*/ 0 h 3301098"/>
              <a:gd name="connsiteX2" fmla="*/ 5089904 w 7147304"/>
              <a:gd name="connsiteY2" fmla="*/ 3301098 h 3301098"/>
              <a:gd name="connsiteX3" fmla="*/ 0 w 7147304"/>
              <a:gd name="connsiteY3" fmla="*/ 3301098 h 3301098"/>
              <a:gd name="connsiteX4" fmla="*/ 1125759 w 7147304"/>
              <a:gd name="connsiteY4" fmla="*/ 0 h 3301098"/>
              <a:gd name="connsiteX0" fmla="*/ 1125759 w 6223379"/>
              <a:gd name="connsiteY0" fmla="*/ 0 h 3301098"/>
              <a:gd name="connsiteX1" fmla="*/ 6223379 w 6223379"/>
              <a:gd name="connsiteY1" fmla="*/ 0 h 3301098"/>
              <a:gd name="connsiteX2" fmla="*/ 5089904 w 6223379"/>
              <a:gd name="connsiteY2" fmla="*/ 3301098 h 3301098"/>
              <a:gd name="connsiteX3" fmla="*/ 0 w 6223379"/>
              <a:gd name="connsiteY3" fmla="*/ 3301098 h 3301098"/>
              <a:gd name="connsiteX4" fmla="*/ 1125759 w 6223379"/>
              <a:gd name="connsiteY4" fmla="*/ 0 h 330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379" h="3301098">
                <a:moveTo>
                  <a:pt x="1125759" y="0"/>
                </a:moveTo>
                <a:lnTo>
                  <a:pt x="6223379" y="0"/>
                </a:lnTo>
                <a:lnTo>
                  <a:pt x="5089904" y="3301098"/>
                </a:lnTo>
                <a:lnTo>
                  <a:pt x="0" y="3301098"/>
                </a:lnTo>
                <a:lnTo>
                  <a:pt x="1125759" y="0"/>
                </a:lnTo>
                <a:close/>
              </a:path>
            </a:pathLst>
          </a:custGeom>
          <a:solidFill>
            <a:srgbClr val="00B0F0"/>
          </a:solidFill>
          <a:ln w="19050">
            <a:noFill/>
            <a:prstDash val="solid"/>
            <a:miter lim="400000"/>
          </a:ln>
        </p:spPr>
        <p:txBody>
          <a:bodyPr wrap="square" lIns="101574" tIns="101574" rIns="101574" bIns="101574" anchor="ctr">
            <a:noAutofit/>
          </a:bodyPr>
          <a:lstStyle/>
          <a:p>
            <a:pPr lvl="0"/>
            <a:endParaRPr sz="5400">
              <a:latin typeface="Source Sans Pro" panose="020B0503030403020204" pitchFamily="34" charset="77"/>
            </a:endParaRPr>
          </a:p>
        </p:txBody>
      </p:sp>
      <p:sp>
        <p:nvSpPr>
          <p:cNvPr id="9" name="Freeform 8">
            <a:extLst>
              <a:ext uri="{FF2B5EF4-FFF2-40B4-BE49-F238E27FC236}">
                <a16:creationId xmlns:a16="http://schemas.microsoft.com/office/drawing/2014/main" id="{8C739B2F-99B4-0247-9BC2-6FE167FBFA9F}"/>
              </a:ext>
            </a:extLst>
          </p:cNvPr>
          <p:cNvSpPr/>
          <p:nvPr userDrawn="1"/>
        </p:nvSpPr>
        <p:spPr>
          <a:xfrm rot="10800000">
            <a:off x="9418045" y="2059322"/>
            <a:ext cx="2773955" cy="3301098"/>
          </a:xfrm>
          <a:custGeom>
            <a:avLst/>
            <a:gdLst>
              <a:gd name="connsiteX0" fmla="*/ 1648196 w 2773955"/>
              <a:gd name="connsiteY0" fmla="*/ 3301098 h 3301098"/>
              <a:gd name="connsiteX1" fmla="*/ 0 w 2773955"/>
              <a:gd name="connsiteY1" fmla="*/ 3301098 h 3301098"/>
              <a:gd name="connsiteX2" fmla="*/ 0 w 2773955"/>
              <a:gd name="connsiteY2" fmla="*/ 0 h 3301098"/>
              <a:gd name="connsiteX3" fmla="*/ 2773955 w 2773955"/>
              <a:gd name="connsiteY3" fmla="*/ 0 h 3301098"/>
            </a:gdLst>
            <a:ahLst/>
            <a:cxnLst>
              <a:cxn ang="0">
                <a:pos x="connsiteX0" y="connsiteY0"/>
              </a:cxn>
              <a:cxn ang="0">
                <a:pos x="connsiteX1" y="connsiteY1"/>
              </a:cxn>
              <a:cxn ang="0">
                <a:pos x="connsiteX2" y="connsiteY2"/>
              </a:cxn>
              <a:cxn ang="0">
                <a:pos x="connsiteX3" y="connsiteY3"/>
              </a:cxn>
            </a:cxnLst>
            <a:rect l="l" t="t" r="r" b="b"/>
            <a:pathLst>
              <a:path w="2773955" h="3301098">
                <a:moveTo>
                  <a:pt x="1648196" y="3301098"/>
                </a:moveTo>
                <a:lnTo>
                  <a:pt x="0" y="3301098"/>
                </a:lnTo>
                <a:lnTo>
                  <a:pt x="0" y="0"/>
                </a:lnTo>
                <a:lnTo>
                  <a:pt x="2773955" y="0"/>
                </a:lnTo>
                <a:close/>
              </a:path>
            </a:pathLst>
          </a:custGeom>
          <a:solidFill>
            <a:srgbClr val="00B0F0"/>
          </a:solidFill>
          <a:ln w="19050">
            <a:noFill/>
            <a:prstDash val="solid"/>
            <a:miter lim="400000"/>
          </a:ln>
        </p:spPr>
        <p:txBody>
          <a:bodyPr wrap="square" lIns="101574" tIns="101574" rIns="101574" bIns="101574" anchor="ctr">
            <a:noAutofit/>
          </a:bodyPr>
          <a:lstStyle/>
          <a:p>
            <a:pPr lvl="0"/>
            <a:endParaRPr sz="5400">
              <a:latin typeface="Source Sans Pro" panose="020B0503030403020204" pitchFamily="34" charset="77"/>
            </a:endParaRPr>
          </a:p>
        </p:txBody>
      </p:sp>
      <p:sp>
        <p:nvSpPr>
          <p:cNvPr id="12" name="Picture Placeholder 11">
            <a:extLst>
              <a:ext uri="{FF2B5EF4-FFF2-40B4-BE49-F238E27FC236}">
                <a16:creationId xmlns:a16="http://schemas.microsoft.com/office/drawing/2014/main" id="{314E61CD-E063-304D-B5B1-87DCCF78666D}"/>
              </a:ext>
            </a:extLst>
          </p:cNvPr>
          <p:cNvSpPr>
            <a:spLocks noGrp="1"/>
          </p:cNvSpPr>
          <p:nvPr>
            <p:ph type="pic" sz="quarter" idx="11"/>
          </p:nvPr>
        </p:nvSpPr>
        <p:spPr>
          <a:xfrm>
            <a:off x="0" y="-3175"/>
            <a:ext cx="5785615" cy="6861175"/>
          </a:xfrm>
          <a:custGeom>
            <a:avLst/>
            <a:gdLst>
              <a:gd name="connsiteX0" fmla="*/ 1173462 w 5785615"/>
              <a:gd name="connsiteY0" fmla="*/ 0 h 6861175"/>
              <a:gd name="connsiteX1" fmla="*/ 5785615 w 5785615"/>
              <a:gd name="connsiteY1" fmla="*/ 0 h 6861175"/>
              <a:gd name="connsiteX2" fmla="*/ 3445779 w 5785615"/>
              <a:gd name="connsiteY2" fmla="*/ 6861175 h 6861175"/>
              <a:gd name="connsiteX3" fmla="*/ 2730500 w 5785615"/>
              <a:gd name="connsiteY3" fmla="*/ 6861175 h 6861175"/>
              <a:gd name="connsiteX4" fmla="*/ 1173462 w 5785615"/>
              <a:gd name="connsiteY4" fmla="*/ 6861175 h 6861175"/>
              <a:gd name="connsiteX5" fmla="*/ 0 w 5785615"/>
              <a:gd name="connsiteY5" fmla="*/ 6861175 h 6861175"/>
              <a:gd name="connsiteX6" fmla="*/ 0 w 5785615"/>
              <a:gd name="connsiteY6" fmla="*/ 3175 h 6861175"/>
              <a:gd name="connsiteX7" fmla="*/ 1173462 w 5785615"/>
              <a:gd name="connsiteY7"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5615" h="6861175">
                <a:moveTo>
                  <a:pt x="1173462" y="0"/>
                </a:moveTo>
                <a:lnTo>
                  <a:pt x="5785615" y="0"/>
                </a:lnTo>
                <a:lnTo>
                  <a:pt x="3445779" y="6861175"/>
                </a:lnTo>
                <a:lnTo>
                  <a:pt x="2730500" y="6861175"/>
                </a:lnTo>
                <a:lnTo>
                  <a:pt x="1173462" y="6861175"/>
                </a:lnTo>
                <a:lnTo>
                  <a:pt x="0" y="6861175"/>
                </a:lnTo>
                <a:lnTo>
                  <a:pt x="0" y="3175"/>
                </a:lnTo>
                <a:lnTo>
                  <a:pt x="1173462" y="3175"/>
                </a:lnTo>
                <a:close/>
              </a:path>
            </a:pathLst>
          </a:custGeom>
          <a:pattFill prst="wdUpDiag">
            <a:fgClr>
              <a:schemeClr val="bg1">
                <a:lumMod val="85000"/>
              </a:schemeClr>
            </a:fgClr>
            <a:bgClr>
              <a:schemeClr val="bg1"/>
            </a:bgClr>
          </a:pattFill>
        </p:spPr>
        <p:txBody>
          <a:bodyPr wrap="square">
            <a:noAutofit/>
          </a:bodyPr>
          <a:lstStyle/>
          <a:p>
            <a:endParaRPr lang="en-US"/>
          </a:p>
        </p:txBody>
      </p:sp>
      <p:sp>
        <p:nvSpPr>
          <p:cNvPr id="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996573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YAN WITH ICO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D3687A-C370-A64B-9BE8-48099D66DB10}"/>
              </a:ext>
            </a:extLst>
          </p:cNvPr>
          <p:cNvSpPr/>
          <p:nvPr userDrawn="1"/>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Source Sans Pro" panose="020B0503030403020204" pitchFamily="34" charset="77"/>
            </a:endParaRPr>
          </a:p>
        </p:txBody>
      </p:sp>
      <p:sp>
        <p:nvSpPr>
          <p:cNvPr id="15" name="TextBox 14">
            <a:extLst>
              <a:ext uri="{FF2B5EF4-FFF2-40B4-BE49-F238E27FC236}">
                <a16:creationId xmlns:a16="http://schemas.microsoft.com/office/drawing/2014/main" id="{D99F4E21-A7F8-7945-9C98-D10A471BC929}"/>
              </a:ext>
            </a:extLst>
          </p:cNvPr>
          <p:cNvSpPr txBox="1"/>
          <p:nvPr userDrawn="1"/>
        </p:nvSpPr>
        <p:spPr>
          <a:xfrm>
            <a:off x="11024088" y="6275447"/>
            <a:ext cx="573506" cy="369332"/>
          </a:xfrm>
          <a:prstGeom prst="rect">
            <a:avLst/>
          </a:prstGeom>
          <a:noFill/>
        </p:spPr>
        <p:txBody>
          <a:bodyPr wrap="square" rtlCol="0">
            <a:spAutoFit/>
          </a:bodyPr>
          <a:lstStyle/>
          <a:p>
            <a:pPr algn="ctr"/>
            <a:fld id="{FBCCF995-8C0F-B746-8B71-2757B38BE17C}" type="slidenum">
              <a:rPr lang="en-US" b="1" i="0" smtClean="0">
                <a:solidFill>
                  <a:schemeClr val="bg1"/>
                </a:solidFill>
                <a:latin typeface="Source Sans Pro" panose="020B0503030403020204" pitchFamily="34" charset="77"/>
              </a:rPr>
              <a:pPr algn="ctr"/>
              <a:t>‹#›</a:t>
            </a:fld>
            <a:endParaRPr lang="en-US" b="1" i="0" dirty="0">
              <a:solidFill>
                <a:schemeClr val="bg1"/>
              </a:solidFill>
              <a:latin typeface="Source Sans Pro" panose="020B0503030403020204" pitchFamily="34" charset="77"/>
            </a:endParaRPr>
          </a:p>
        </p:txBody>
      </p:sp>
      <p:sp>
        <p:nvSpPr>
          <p:cNvPr id="58" name="Title 57">
            <a:extLst>
              <a:ext uri="{FF2B5EF4-FFF2-40B4-BE49-F238E27FC236}">
                <a16:creationId xmlns:a16="http://schemas.microsoft.com/office/drawing/2014/main" id="{3B1F2291-070A-3A4E-9BBB-55B519372BD9}"/>
              </a:ext>
            </a:extLst>
          </p:cNvPr>
          <p:cNvSpPr>
            <a:spLocks noGrp="1"/>
          </p:cNvSpPr>
          <p:nvPr>
            <p:ph type="title"/>
          </p:nvPr>
        </p:nvSpPr>
        <p:spPr>
          <a:xfrm>
            <a:off x="2295524" y="461936"/>
            <a:ext cx="9058275" cy="1325563"/>
          </a:xfrm>
        </p:spPr>
        <p:txBody>
          <a:bodyPr/>
          <a:lstStyle>
            <a:lvl1pPr algn="ctr">
              <a:defRPr>
                <a:solidFill>
                  <a:schemeClr val="bg1"/>
                </a:solidFill>
              </a:defRPr>
            </a:lvl1pPr>
          </a:lstStyle>
          <a:p>
            <a:r>
              <a:rPr lang="en-US"/>
              <a:t>Click to edit Master title style</a:t>
            </a:r>
          </a:p>
        </p:txBody>
      </p:sp>
      <p:sp>
        <p:nvSpPr>
          <p:cNvPr id="6"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78965DB7-771F-F911-5DE6-83C3E6B18E6B}"/>
              </a:ext>
            </a:extLst>
          </p:cNvPr>
          <p:cNvPicPr>
            <a:picLocks noChangeAspect="1"/>
          </p:cNvPicPr>
          <p:nvPr userDrawn="1"/>
        </p:nvPicPr>
        <p:blipFill>
          <a:blip r:embed="rId2"/>
          <a:stretch>
            <a:fillRect/>
          </a:stretch>
        </p:blipFill>
        <p:spPr>
          <a:xfrm>
            <a:off x="138614" y="188017"/>
            <a:ext cx="1627773" cy="1493649"/>
          </a:xfrm>
          <a:prstGeom prst="rect">
            <a:avLst/>
          </a:prstGeom>
        </p:spPr>
      </p:pic>
    </p:spTree>
    <p:extLst>
      <p:ext uri="{BB962C8B-B14F-4D97-AF65-F5344CB8AC3E}">
        <p14:creationId xmlns:p14="http://schemas.microsoft.com/office/powerpoint/2010/main" val="41094910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YAN WITH ICONS">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53A591-6CD6-1D4A-B145-83AACCEFE3B4}"/>
              </a:ext>
            </a:extLst>
          </p:cNvPr>
          <p:cNvSpPr/>
          <p:nvPr userDrawn="1"/>
        </p:nvSpPr>
        <p:spPr>
          <a:xfrm>
            <a:off x="0" y="0"/>
            <a:ext cx="12192000" cy="6858000"/>
          </a:xfrm>
          <a:prstGeom prst="rect">
            <a:avLst/>
          </a:pr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Source Sans Pro" panose="020B0503030403020204" pitchFamily="34" charset="77"/>
            </a:endParaRPr>
          </a:p>
        </p:txBody>
      </p:sp>
      <p:sp>
        <p:nvSpPr>
          <p:cNvPr id="58" name="Title 57">
            <a:extLst>
              <a:ext uri="{FF2B5EF4-FFF2-40B4-BE49-F238E27FC236}">
                <a16:creationId xmlns:a16="http://schemas.microsoft.com/office/drawing/2014/main" id="{3B1F2291-070A-3A4E-9BBB-55B519372BD9}"/>
              </a:ext>
            </a:extLst>
          </p:cNvPr>
          <p:cNvSpPr>
            <a:spLocks noGrp="1"/>
          </p:cNvSpPr>
          <p:nvPr>
            <p:ph type="title"/>
          </p:nvPr>
        </p:nvSpPr>
        <p:spPr>
          <a:xfrm>
            <a:off x="2171700" y="461936"/>
            <a:ext cx="9182100" cy="1325563"/>
          </a:xfrm>
        </p:spPr>
        <p:txBody>
          <a:bodyPr/>
          <a:lstStyle>
            <a:lvl1pPr algn="ctr">
              <a:defRPr>
                <a:solidFill>
                  <a:schemeClr val="bg1"/>
                </a:solidFill>
              </a:defRPr>
            </a:lvl1pPr>
          </a:lstStyle>
          <a:p>
            <a:endParaRPr lang="en-US" dirty="0"/>
          </a:p>
        </p:txBody>
      </p:sp>
      <p:pic>
        <p:nvPicPr>
          <p:cNvPr id="2" name="Picture 1">
            <a:extLst>
              <a:ext uri="{FF2B5EF4-FFF2-40B4-BE49-F238E27FC236}">
                <a16:creationId xmlns:a16="http://schemas.microsoft.com/office/drawing/2014/main" id="{90558D00-8ADE-02F1-B9A3-986F6DB13DAF}"/>
              </a:ext>
            </a:extLst>
          </p:cNvPr>
          <p:cNvPicPr>
            <a:picLocks noChangeAspect="1"/>
          </p:cNvPicPr>
          <p:nvPr userDrawn="1"/>
        </p:nvPicPr>
        <p:blipFill>
          <a:blip r:embed="rId2"/>
          <a:stretch>
            <a:fillRect/>
          </a:stretch>
        </p:blipFill>
        <p:spPr>
          <a:xfrm>
            <a:off x="168474" y="195263"/>
            <a:ext cx="1625202" cy="1496986"/>
          </a:xfrm>
          <a:prstGeom prst="rect">
            <a:avLst/>
          </a:prstGeom>
        </p:spPr>
      </p:pic>
      <p:sp>
        <p:nvSpPr>
          <p:cNvPr id="3" name="Freeform 3982">
            <a:extLst>
              <a:ext uri="{FF2B5EF4-FFF2-40B4-BE49-F238E27FC236}">
                <a16:creationId xmlns:a16="http://schemas.microsoft.com/office/drawing/2014/main" id="{2D2275F6-323F-DB28-7859-8E3D9F8CA708}"/>
              </a:ext>
            </a:extLst>
          </p:cNvPr>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1D90EC45-87B7-D173-B7CE-80571E506E4C}"/>
              </a:ext>
            </a:extLst>
          </p:cNvPr>
          <p:cNvSpPr txBox="1"/>
          <p:nvPr userDrawn="1"/>
        </p:nvSpPr>
        <p:spPr>
          <a:xfrm>
            <a:off x="11024088" y="6275447"/>
            <a:ext cx="573506" cy="369332"/>
          </a:xfrm>
          <a:prstGeom prst="rect">
            <a:avLst/>
          </a:prstGeom>
          <a:noFill/>
        </p:spPr>
        <p:txBody>
          <a:bodyPr wrap="square" rtlCol="0">
            <a:spAutoFit/>
          </a:bodyPr>
          <a:lstStyle/>
          <a:p>
            <a:pPr algn="ctr"/>
            <a:fld id="{FBCCF995-8C0F-B746-8B71-2757B38BE17C}" type="slidenum">
              <a:rPr lang="en-US" b="1" i="0" smtClean="0">
                <a:solidFill>
                  <a:schemeClr val="bg1"/>
                </a:solidFill>
                <a:latin typeface="Source Sans Pro" panose="020B0503030403020204" pitchFamily="34" charset="77"/>
              </a:rPr>
              <a:pPr algn="ctr"/>
              <a:t>‹#›</a:t>
            </a:fld>
            <a:endParaRPr lang="en-US" b="1" i="0" dirty="0">
              <a:solidFill>
                <a:schemeClr val="bg1"/>
              </a:solidFill>
              <a:latin typeface="Source Sans Pro" panose="020B0503030403020204" pitchFamily="34" charset="77"/>
            </a:endParaRPr>
          </a:p>
        </p:txBody>
      </p:sp>
    </p:spTree>
    <p:extLst>
      <p:ext uri="{BB962C8B-B14F-4D97-AF65-F5344CB8AC3E}">
        <p14:creationId xmlns:p14="http://schemas.microsoft.com/office/powerpoint/2010/main" val="30472213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105024" y="365125"/>
            <a:ext cx="9248775" cy="1325563"/>
          </a:xfrm>
        </p:spPr>
        <p:txBody>
          <a:bodyPr lIns="0" tIns="0" rIns="0" bIns="0"/>
          <a:lstStyle>
            <a:lvl1pPr>
              <a:defRPr sz="2800" b="0" i="0">
                <a:solidFill>
                  <a:srgbClr val="0D0E2C"/>
                </a:solidFill>
                <a:latin typeface="Calibri"/>
                <a:cs typeface="Calibri"/>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defRPr sz="1200" b="0" i="0">
                <a:solidFill>
                  <a:srgbClr val="0D0E2C"/>
                </a:solidFill>
                <a:latin typeface="Calibri"/>
                <a:cs typeface="Calibri"/>
              </a:defRPr>
            </a:lvl1pPr>
          </a:lstStyle>
          <a:p>
            <a:pPr marL="116839">
              <a:lnSpc>
                <a:spcPct val="100000"/>
              </a:lnSpc>
              <a:spcBef>
                <a:spcPts val="80"/>
              </a:spcBef>
            </a:pPr>
            <a:endParaRPr spc="-15" dirty="0">
              <a:solidFill>
                <a:srgbClr val="000040"/>
              </a:solidFill>
            </a:endParaRPr>
          </a:p>
        </p:txBody>
      </p:sp>
      <p:pic>
        <p:nvPicPr>
          <p:cNvPr id="7" name="Picture 6">
            <a:extLst>
              <a:ext uri="{FF2B5EF4-FFF2-40B4-BE49-F238E27FC236}">
                <a16:creationId xmlns:a16="http://schemas.microsoft.com/office/drawing/2014/main" id="{45F9BA9C-84B0-146D-03A4-B3FFD07561B0}"/>
              </a:ext>
            </a:extLst>
          </p:cNvPr>
          <p:cNvPicPr>
            <a:picLocks noChangeAspect="1"/>
          </p:cNvPicPr>
          <p:nvPr userDrawn="1"/>
        </p:nvPicPr>
        <p:blipFill>
          <a:blip r:embed="rId2"/>
          <a:stretch>
            <a:fillRect/>
          </a:stretch>
        </p:blipFill>
        <p:spPr>
          <a:xfrm>
            <a:off x="114300" y="95250"/>
            <a:ext cx="1749704" cy="1499746"/>
          </a:xfrm>
          <a:prstGeom prst="rect">
            <a:avLst/>
          </a:prstGeom>
        </p:spPr>
      </p:pic>
      <p:sp>
        <p:nvSpPr>
          <p:cNvPr id="8" name="Freeform 3982">
            <a:extLst>
              <a:ext uri="{FF2B5EF4-FFF2-40B4-BE49-F238E27FC236}">
                <a16:creationId xmlns:a16="http://schemas.microsoft.com/office/drawing/2014/main" id="{524DB592-B2D9-D971-6370-7628DB19B334}"/>
              </a:ext>
            </a:extLst>
          </p:cNvPr>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63B88"/>
              </a:solidFill>
            </a:endParaRPr>
          </a:p>
        </p:txBody>
      </p:sp>
      <p:sp>
        <p:nvSpPr>
          <p:cNvPr id="9" name="TextBox 8">
            <a:extLst>
              <a:ext uri="{FF2B5EF4-FFF2-40B4-BE49-F238E27FC236}">
                <a16:creationId xmlns:a16="http://schemas.microsoft.com/office/drawing/2014/main" id="{BF34B200-55DF-B72C-9461-9463E79D9E47}"/>
              </a:ext>
            </a:extLst>
          </p:cNvPr>
          <p:cNvSpPr txBox="1"/>
          <p:nvPr userDrawn="1"/>
        </p:nvSpPr>
        <p:spPr>
          <a:xfrm>
            <a:off x="11024088" y="6275447"/>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dirty="0">
              <a:solidFill>
                <a:srgbClr val="263B88"/>
              </a:solidFill>
              <a:latin typeface="Source Sans Pro" panose="020B0503030403020204" pitchFamily="34" charset="77"/>
            </a:endParaRPr>
          </a:p>
        </p:txBody>
      </p:sp>
    </p:spTree>
    <p:extLst>
      <p:ext uri="{BB962C8B-B14F-4D97-AF65-F5344CB8AC3E}">
        <p14:creationId xmlns:p14="http://schemas.microsoft.com/office/powerpoint/2010/main" val="731756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12/6/2023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746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upper lef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4AE57C-AF95-3846-98A0-4AD48AB15325}"/>
              </a:ext>
            </a:extLst>
          </p:cNvPr>
          <p:cNvSpPr/>
          <p:nvPr userDrawn="1"/>
        </p:nvSpPr>
        <p:spPr>
          <a:xfrm>
            <a:off x="0" y="0"/>
            <a:ext cx="12192000" cy="1516566"/>
          </a:xfrm>
          <a:prstGeom prst="rect">
            <a:avLst/>
          </a:pr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B73270-1CCB-254B-AA9C-14AC8FAB601B}"/>
              </a:ext>
            </a:extLst>
          </p:cNvPr>
          <p:cNvSpPr>
            <a:spLocks noGrp="1"/>
          </p:cNvSpPr>
          <p:nvPr>
            <p:ph type="title"/>
          </p:nvPr>
        </p:nvSpPr>
        <p:spPr>
          <a:xfrm>
            <a:off x="1587524" y="2626543"/>
            <a:ext cx="9802719" cy="814526"/>
          </a:xfrm>
        </p:spPr>
        <p:txBody>
          <a:bodyPr>
            <a:normAutofit/>
          </a:bodyPr>
          <a:lstStyle>
            <a:lvl1pPr>
              <a:defRPr sz="2800" b="1">
                <a:solidFill>
                  <a:srgbClr val="263B88"/>
                </a:solidFill>
                <a:latin typeface="Source Sans Pro" panose="020B0503030403020204" pitchFamily="34" charset="77"/>
              </a:defRPr>
            </a:lvl1pPr>
          </a:lstStyle>
          <a:p>
            <a:r>
              <a:rPr lang="en-US"/>
              <a:t>Click to edit Master title style</a:t>
            </a:r>
          </a:p>
        </p:txBody>
      </p:sp>
      <p:sp>
        <p:nvSpPr>
          <p:cNvPr id="5" name="TextBox 4">
            <a:extLst>
              <a:ext uri="{FF2B5EF4-FFF2-40B4-BE49-F238E27FC236}">
                <a16:creationId xmlns:a16="http://schemas.microsoft.com/office/drawing/2014/main" id="{637ECD7A-F2C5-D94B-A6D8-E36CFECE0B35}"/>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9" name="Freeform 8">
            <a:extLst>
              <a:ext uri="{FF2B5EF4-FFF2-40B4-BE49-F238E27FC236}">
                <a16:creationId xmlns:a16="http://schemas.microsoft.com/office/drawing/2014/main" id="{7966BBEF-6022-2B4D-BA56-81AD816033D7}"/>
              </a:ext>
            </a:extLst>
          </p:cNvPr>
          <p:cNvSpPr/>
          <p:nvPr userDrawn="1"/>
        </p:nvSpPr>
        <p:spPr>
          <a:xfrm rot="10800000">
            <a:off x="0" y="12070"/>
            <a:ext cx="6138733" cy="6857997"/>
          </a:xfrm>
          <a:custGeom>
            <a:avLst/>
            <a:gdLst>
              <a:gd name="connsiteX0" fmla="*/ 6138733 w 6138733"/>
              <a:gd name="connsiteY0" fmla="*/ 6857997 h 6857997"/>
              <a:gd name="connsiteX1" fmla="*/ 2838549 w 6138733"/>
              <a:gd name="connsiteY1" fmla="*/ 6857997 h 6857997"/>
              <a:gd name="connsiteX2" fmla="*/ 0 w 6138733"/>
              <a:gd name="connsiteY2" fmla="*/ 4689570 h 6857997"/>
              <a:gd name="connsiteX3" fmla="*/ 4689598 w 6138733"/>
              <a:gd name="connsiteY3" fmla="*/ 4689603 h 6857997"/>
              <a:gd name="connsiteX4" fmla="*/ 6138733 w 6138733"/>
              <a:gd name="connsiteY4" fmla="*/ 0 h 685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733" h="6857997">
                <a:moveTo>
                  <a:pt x="6138733" y="6857997"/>
                </a:moveTo>
                <a:lnTo>
                  <a:pt x="2838549" y="6857997"/>
                </a:lnTo>
                <a:lnTo>
                  <a:pt x="0" y="4689570"/>
                </a:lnTo>
                <a:lnTo>
                  <a:pt x="4689598" y="4689603"/>
                </a:lnTo>
                <a:lnTo>
                  <a:pt x="613873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610EAE21-0B1E-AB4D-AF06-7BD0CB9FD3B8}"/>
              </a:ext>
            </a:extLst>
          </p:cNvPr>
          <p:cNvSpPr>
            <a:spLocks noGrp="1"/>
          </p:cNvSpPr>
          <p:nvPr>
            <p:ph type="body" sz="quarter" idx="10"/>
          </p:nvPr>
        </p:nvSpPr>
        <p:spPr>
          <a:xfrm>
            <a:off x="1936817" y="554476"/>
            <a:ext cx="2090609" cy="1319398"/>
          </a:xfrm>
        </p:spPr>
        <p:txBody>
          <a:bodyPr>
            <a:noAutofit/>
          </a:bodyPr>
          <a:lstStyle>
            <a:lvl1pPr>
              <a:defRPr sz="2400" b="1">
                <a:solidFill>
                  <a:schemeClr val="bg1"/>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35C674B6-CB2B-FE41-BFC2-7A328D4E6A35}"/>
              </a:ext>
            </a:extLst>
          </p:cNvPr>
          <p:cNvSpPr>
            <a:spLocks noGrp="1"/>
          </p:cNvSpPr>
          <p:nvPr>
            <p:ph type="body" sz="quarter" idx="11" hasCustomPrompt="1"/>
          </p:nvPr>
        </p:nvSpPr>
        <p:spPr>
          <a:xfrm>
            <a:off x="4893013" y="554476"/>
            <a:ext cx="6643153" cy="486384"/>
          </a:xfrm>
        </p:spPr>
        <p:txBody>
          <a:bodyPr>
            <a:noAutofit/>
          </a:bodyPr>
          <a:lstStyle>
            <a:lvl1pPr algn="r">
              <a:defRPr sz="2400">
                <a:solidFill>
                  <a:srgbClr val="00B0F0"/>
                </a:solidFill>
              </a:defRPr>
            </a:lvl1pPr>
            <a:lvl2pPr algn="r">
              <a:defRPr>
                <a:solidFill>
                  <a:srgbClr val="00B0F0"/>
                </a:solidFill>
              </a:defRPr>
            </a:lvl2pPr>
            <a:lvl3pPr algn="r">
              <a:defRPr>
                <a:solidFill>
                  <a:srgbClr val="00B0F0"/>
                </a:solidFill>
              </a:defRPr>
            </a:lvl3pPr>
            <a:lvl4pPr algn="r">
              <a:defRPr>
                <a:solidFill>
                  <a:srgbClr val="00B0F0"/>
                </a:solidFill>
              </a:defRPr>
            </a:lvl4pPr>
            <a:lvl5pPr algn="r">
              <a:defRPr>
                <a:solidFill>
                  <a:srgbClr val="00B0F0"/>
                </a:solidFill>
              </a:defRPr>
            </a:lvl5pPr>
          </a:lstStyle>
          <a:p>
            <a:pPr lvl="0"/>
            <a:r>
              <a:rPr lang="en-US"/>
              <a:t>CLICK TO EDIT MASTER TEXT STYLES</a:t>
            </a:r>
          </a:p>
        </p:txBody>
      </p:sp>
      <p:sp>
        <p:nvSpPr>
          <p:cNvPr id="22" name="Text Placeholder 21">
            <a:extLst>
              <a:ext uri="{FF2B5EF4-FFF2-40B4-BE49-F238E27FC236}">
                <a16:creationId xmlns:a16="http://schemas.microsoft.com/office/drawing/2014/main" id="{6F98F603-7936-8047-8E2A-6CCF3B6379B0}"/>
              </a:ext>
            </a:extLst>
          </p:cNvPr>
          <p:cNvSpPr>
            <a:spLocks noGrp="1"/>
          </p:cNvSpPr>
          <p:nvPr>
            <p:ph type="body" sz="quarter" idx="12"/>
          </p:nvPr>
        </p:nvSpPr>
        <p:spPr>
          <a:xfrm>
            <a:off x="2335416" y="3573146"/>
            <a:ext cx="4026474" cy="105092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E5AFBED5-2369-7649-B0B6-CB82992A2A01}"/>
              </a:ext>
            </a:extLst>
          </p:cNvPr>
          <p:cNvSpPr>
            <a:spLocks noGrp="1"/>
          </p:cNvSpPr>
          <p:nvPr>
            <p:ph type="body" sz="quarter" idx="13"/>
          </p:nvPr>
        </p:nvSpPr>
        <p:spPr>
          <a:xfrm>
            <a:off x="2335416" y="4711282"/>
            <a:ext cx="4026474" cy="105092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5" name="Text Placeholder 21">
            <a:extLst>
              <a:ext uri="{FF2B5EF4-FFF2-40B4-BE49-F238E27FC236}">
                <a16:creationId xmlns:a16="http://schemas.microsoft.com/office/drawing/2014/main" id="{FCE46F1A-7B40-8747-9D4F-90572224770D}"/>
              </a:ext>
            </a:extLst>
          </p:cNvPr>
          <p:cNvSpPr>
            <a:spLocks noGrp="1"/>
          </p:cNvSpPr>
          <p:nvPr>
            <p:ph type="body" sz="quarter" idx="14"/>
          </p:nvPr>
        </p:nvSpPr>
        <p:spPr>
          <a:xfrm>
            <a:off x="7374344" y="3573146"/>
            <a:ext cx="4026474" cy="105092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8DB80C9A-46AD-DD44-A2CB-4BC29A5CB58E}"/>
              </a:ext>
            </a:extLst>
          </p:cNvPr>
          <p:cNvSpPr>
            <a:spLocks noGrp="1"/>
          </p:cNvSpPr>
          <p:nvPr>
            <p:ph type="body" sz="quarter" idx="15"/>
          </p:nvPr>
        </p:nvSpPr>
        <p:spPr>
          <a:xfrm>
            <a:off x="7374344" y="4711282"/>
            <a:ext cx="4026474" cy="105092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13"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13B46510-4F0D-2296-F959-6B83E74B53E7}"/>
              </a:ext>
            </a:extLst>
          </p:cNvPr>
          <p:cNvPicPr>
            <a:picLocks noChangeAspect="1"/>
          </p:cNvPicPr>
          <p:nvPr userDrawn="1"/>
        </p:nvPicPr>
        <p:blipFill>
          <a:blip r:embed="rId2"/>
          <a:stretch>
            <a:fillRect/>
          </a:stretch>
        </p:blipFill>
        <p:spPr>
          <a:xfrm>
            <a:off x="120364" y="173056"/>
            <a:ext cx="1652748" cy="1516566"/>
          </a:xfrm>
          <a:prstGeom prst="rect">
            <a:avLst/>
          </a:prstGeom>
        </p:spPr>
      </p:pic>
    </p:spTree>
    <p:extLst>
      <p:ext uri="{BB962C8B-B14F-4D97-AF65-F5344CB8AC3E}">
        <p14:creationId xmlns:p14="http://schemas.microsoft.com/office/powerpoint/2010/main" val="22873990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lower right">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189237D-3C54-064C-8019-9F30CCF110CD}"/>
              </a:ext>
            </a:extLst>
          </p:cNvPr>
          <p:cNvSpPr/>
          <p:nvPr userDrawn="1"/>
        </p:nvSpPr>
        <p:spPr>
          <a:xfrm rot="5400000">
            <a:off x="84777" y="1427419"/>
            <a:ext cx="5319936" cy="5489491"/>
          </a:xfrm>
          <a:custGeom>
            <a:avLst/>
            <a:gdLst>
              <a:gd name="connsiteX0" fmla="*/ 1553297 w 5319936"/>
              <a:gd name="connsiteY0" fmla="*/ 0 h 5489491"/>
              <a:gd name="connsiteX1" fmla="*/ 4369566 w 5319936"/>
              <a:gd name="connsiteY1" fmla="*/ 2151468 h 5489491"/>
              <a:gd name="connsiteX2" fmla="*/ 5319936 w 5319936"/>
              <a:gd name="connsiteY2" fmla="*/ 1425440 h 5489491"/>
              <a:gd name="connsiteX3" fmla="*/ 5319936 w 5319936"/>
              <a:gd name="connsiteY3" fmla="*/ 5489491 h 5489491"/>
              <a:gd name="connsiteX4" fmla="*/ 0 w 5319936"/>
              <a:gd name="connsiteY4" fmla="*/ 5489491 h 5489491"/>
              <a:gd name="connsiteX5" fmla="*/ 2629044 w 5319936"/>
              <a:gd name="connsiteY5" fmla="*/ 3481109 h 548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9936" h="5489491">
                <a:moveTo>
                  <a:pt x="1553297" y="0"/>
                </a:moveTo>
                <a:lnTo>
                  <a:pt x="4369566" y="2151468"/>
                </a:lnTo>
                <a:lnTo>
                  <a:pt x="5319936" y="1425440"/>
                </a:lnTo>
                <a:lnTo>
                  <a:pt x="5319936" y="5489491"/>
                </a:lnTo>
                <a:lnTo>
                  <a:pt x="0" y="5489491"/>
                </a:lnTo>
                <a:lnTo>
                  <a:pt x="2629044" y="34811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2526364" y="365125"/>
            <a:ext cx="8827436" cy="1325563"/>
          </a:xfrm>
        </p:spPr>
        <p:txBody>
          <a:bodyPr/>
          <a:lstStyle>
            <a:lvl1pPr>
              <a:defRPr b="1">
                <a:solidFill>
                  <a:srgbClr val="00B0F0"/>
                </a:solidFill>
                <a:latin typeface="Source Sans Pro" panose="020B0503030403020204" pitchFamily="34" charset="77"/>
              </a:defRPr>
            </a:lvl1pPr>
          </a:lstStyle>
          <a:p>
            <a:r>
              <a:rPr lang="en-US" dirty="0"/>
              <a:t>Click to edit Master title style</a:t>
            </a:r>
          </a:p>
        </p:txBody>
      </p:sp>
      <p:sp>
        <p:nvSpPr>
          <p:cNvPr id="11" name="Content Placeholder 2">
            <a:extLst>
              <a:ext uri="{FF2B5EF4-FFF2-40B4-BE49-F238E27FC236}">
                <a16:creationId xmlns:a16="http://schemas.microsoft.com/office/drawing/2014/main" id="{D556F0F3-2207-EB44-A81F-3102D7C989FE}"/>
              </a:ext>
            </a:extLst>
          </p:cNvPr>
          <p:cNvSpPr>
            <a:spLocks noGrp="1"/>
          </p:cNvSpPr>
          <p:nvPr>
            <p:ph idx="1"/>
          </p:nvPr>
        </p:nvSpPr>
        <p:spPr>
          <a:xfrm>
            <a:off x="2526364" y="1979916"/>
            <a:ext cx="7499465"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Box 5">
            <a:extLst>
              <a:ext uri="{FF2B5EF4-FFF2-40B4-BE49-F238E27FC236}">
                <a16:creationId xmlns:a16="http://schemas.microsoft.com/office/drawing/2014/main" id="{BB3BEA2E-E5DB-6442-9BEB-BD1E25400B8E}"/>
              </a:ext>
            </a:extLst>
          </p:cNvPr>
          <p:cNvSpPr txBox="1"/>
          <p:nvPr userDrawn="1"/>
        </p:nvSpPr>
        <p:spPr>
          <a:xfrm>
            <a:off x="10983453" y="6276611"/>
            <a:ext cx="573506" cy="369332"/>
          </a:xfrm>
          <a:prstGeom prst="rect">
            <a:avLst/>
          </a:prstGeom>
          <a:noFill/>
        </p:spPr>
        <p:txBody>
          <a:bodyPr wrap="square" rtlCol="0">
            <a:spAutoFit/>
          </a:bodyPr>
          <a:lstStyle/>
          <a:p>
            <a:pPr algn="ctr"/>
            <a:fld id="{FBCCF995-8C0F-B746-8B71-2757B38BE17C}" type="slidenum">
              <a:rPr lang="en-US" b="1" i="0" smtClean="0">
                <a:solidFill>
                  <a:srgbClr val="394C96"/>
                </a:solidFill>
                <a:latin typeface="Source Sans Pro" panose="020B0503030403020204" pitchFamily="34" charset="77"/>
              </a:rPr>
              <a:pPr algn="ctr"/>
              <a:t>‹#›</a:t>
            </a:fld>
            <a:endParaRPr lang="en-US" b="1" i="0">
              <a:solidFill>
                <a:srgbClr val="394C96"/>
              </a:solidFill>
              <a:latin typeface="Source Sans Pro" panose="020B0503030403020204" pitchFamily="34" charset="77"/>
            </a:endParaRPr>
          </a:p>
        </p:txBody>
      </p:sp>
      <p:sp>
        <p:nvSpPr>
          <p:cNvPr id="7" name="Freeform 3982"/>
          <p:cNvSpPr>
            <a:spLocks noEditPoints="1"/>
          </p:cNvSpPr>
          <p:nvPr userDrawn="1"/>
        </p:nvSpPr>
        <p:spPr bwMode="auto">
          <a:xfrm>
            <a:off x="10025829" y="6369924"/>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394C9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7A90F8CC-D840-A6CC-63AA-B43C5C78154A}"/>
              </a:ext>
            </a:extLst>
          </p:cNvPr>
          <p:cNvPicPr>
            <a:picLocks noChangeAspect="1"/>
          </p:cNvPicPr>
          <p:nvPr userDrawn="1"/>
        </p:nvPicPr>
        <p:blipFill>
          <a:blip r:embed="rId2"/>
          <a:stretch>
            <a:fillRect/>
          </a:stretch>
        </p:blipFill>
        <p:spPr>
          <a:xfrm>
            <a:off x="175323" y="180108"/>
            <a:ext cx="1757766" cy="1510580"/>
          </a:xfrm>
          <a:prstGeom prst="rect">
            <a:avLst/>
          </a:prstGeom>
        </p:spPr>
      </p:pic>
    </p:spTree>
    <p:extLst>
      <p:ext uri="{BB962C8B-B14F-4D97-AF65-F5344CB8AC3E}">
        <p14:creationId xmlns:p14="http://schemas.microsoft.com/office/powerpoint/2010/main" val="21539499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cyan">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2324099" y="296726"/>
            <a:ext cx="9267825" cy="1325563"/>
          </a:xfrm>
        </p:spPr>
        <p:txBody>
          <a:bodyPr/>
          <a:lstStyle>
            <a:lvl1pPr>
              <a:defRPr b="1">
                <a:solidFill>
                  <a:srgbClr val="00B0F0"/>
                </a:solidFill>
                <a:latin typeface="Source Sans Pro" panose="020B0503030403020204" pitchFamily="34" charset="77"/>
              </a:defRPr>
            </a:lvl1pPr>
          </a:lstStyle>
          <a:p>
            <a:r>
              <a:rPr lang="en-US"/>
              <a:t>Click to edit Master title style</a:t>
            </a:r>
          </a:p>
        </p:txBody>
      </p:sp>
      <p:sp>
        <p:nvSpPr>
          <p:cNvPr id="9" name="Rectangle 33">
            <a:extLst>
              <a:ext uri="{FF2B5EF4-FFF2-40B4-BE49-F238E27FC236}">
                <a16:creationId xmlns:a16="http://schemas.microsoft.com/office/drawing/2014/main" id="{2A2640D2-8BA5-4E49-B05E-1C77E0E2DE14}"/>
              </a:ext>
            </a:extLst>
          </p:cNvPr>
          <p:cNvSpPr/>
          <p:nvPr userDrawn="1"/>
        </p:nvSpPr>
        <p:spPr>
          <a:xfrm>
            <a:off x="-2020" y="-1"/>
            <a:ext cx="2430895" cy="2152651"/>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4791808"/>
              <a:gd name="connsiteY0" fmla="*/ 0 h 6883602"/>
              <a:gd name="connsiteX1" fmla="*/ 4791808 w 4791808"/>
              <a:gd name="connsiteY1" fmla="*/ 0 h 6883602"/>
              <a:gd name="connsiteX2" fmla="*/ 2453054 w 4791808"/>
              <a:gd name="connsiteY2" fmla="*/ 6858000 h 6883602"/>
              <a:gd name="connsiteX3" fmla="*/ 14796 w 4791808"/>
              <a:gd name="connsiteY3" fmla="*/ 6883602 h 6883602"/>
              <a:gd name="connsiteX4" fmla="*/ 0 w 4791808"/>
              <a:gd name="connsiteY4" fmla="*/ 0 h 6883602"/>
              <a:gd name="connsiteX0" fmla="*/ 0 w 4791808"/>
              <a:gd name="connsiteY0" fmla="*/ 0 h 6872755"/>
              <a:gd name="connsiteX1" fmla="*/ 4791808 w 4791808"/>
              <a:gd name="connsiteY1" fmla="*/ 0 h 6872755"/>
              <a:gd name="connsiteX2" fmla="*/ 2453054 w 4791808"/>
              <a:gd name="connsiteY2" fmla="*/ 6858000 h 6872755"/>
              <a:gd name="connsiteX3" fmla="*/ 14796 w 4791808"/>
              <a:gd name="connsiteY3" fmla="*/ 6872755 h 6872755"/>
              <a:gd name="connsiteX4" fmla="*/ 0 w 4791808"/>
              <a:gd name="connsiteY4" fmla="*/ 0 h 6872755"/>
              <a:gd name="connsiteX0" fmla="*/ 6898 w 4798706"/>
              <a:gd name="connsiteY0" fmla="*/ 0 h 6861908"/>
              <a:gd name="connsiteX1" fmla="*/ 4798706 w 4798706"/>
              <a:gd name="connsiteY1" fmla="*/ 0 h 6861908"/>
              <a:gd name="connsiteX2" fmla="*/ 2459952 w 4798706"/>
              <a:gd name="connsiteY2" fmla="*/ 6858000 h 6861908"/>
              <a:gd name="connsiteX3" fmla="*/ 0 w 4798706"/>
              <a:gd name="connsiteY3" fmla="*/ 6861908 h 6861908"/>
              <a:gd name="connsiteX4" fmla="*/ 6898 w 4798706"/>
              <a:gd name="connsiteY4" fmla="*/ 0 h 686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706" h="6861908">
                <a:moveTo>
                  <a:pt x="6898" y="0"/>
                </a:moveTo>
                <a:lnTo>
                  <a:pt x="4798706" y="0"/>
                </a:lnTo>
                <a:lnTo>
                  <a:pt x="2459952" y="6858000"/>
                </a:lnTo>
                <a:lnTo>
                  <a:pt x="0" y="6861908"/>
                </a:lnTo>
                <a:cubicBezTo>
                  <a:pt x="2299" y="4574605"/>
                  <a:pt x="4599" y="2287303"/>
                  <a:pt x="689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E1319A1-2A7A-A540-B5B5-89B614A37E19}"/>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12" name="Content Placeholder 2">
            <a:extLst>
              <a:ext uri="{FF2B5EF4-FFF2-40B4-BE49-F238E27FC236}">
                <a16:creationId xmlns:a16="http://schemas.microsoft.com/office/drawing/2014/main" id="{FDFB371D-CF0C-1F4C-81C6-38F69B4842E9}"/>
              </a:ext>
            </a:extLst>
          </p:cNvPr>
          <p:cNvSpPr>
            <a:spLocks noGrp="1"/>
          </p:cNvSpPr>
          <p:nvPr>
            <p:ph idx="1"/>
          </p:nvPr>
        </p:nvSpPr>
        <p:spPr>
          <a:xfrm>
            <a:off x="2324099" y="1833989"/>
            <a:ext cx="9029699"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32316D6D-ED17-4AA4-9230-E3FC2CFB5891}"/>
              </a:ext>
            </a:extLst>
          </p:cNvPr>
          <p:cNvPicPr>
            <a:picLocks noChangeAspect="1"/>
          </p:cNvPicPr>
          <p:nvPr userDrawn="1"/>
        </p:nvPicPr>
        <p:blipFill>
          <a:blip r:embed="rId2"/>
          <a:stretch>
            <a:fillRect/>
          </a:stretch>
        </p:blipFill>
        <p:spPr>
          <a:xfrm>
            <a:off x="100028" y="152327"/>
            <a:ext cx="1481122" cy="1341829"/>
          </a:xfrm>
          <a:prstGeom prst="rect">
            <a:avLst/>
          </a:prstGeom>
        </p:spPr>
      </p:pic>
    </p:spTree>
    <p:extLst>
      <p:ext uri="{BB962C8B-B14F-4D97-AF65-F5344CB8AC3E}">
        <p14:creationId xmlns:p14="http://schemas.microsoft.com/office/powerpoint/2010/main" val="38099538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blue">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3C14E1D-49EE-FB47-AC7E-0B58F8E5266F}"/>
              </a:ext>
            </a:extLst>
          </p:cNvPr>
          <p:cNvSpPr txBox="1">
            <a:spLocks/>
          </p:cNvSpPr>
          <p:nvPr userDrawn="1"/>
        </p:nvSpPr>
        <p:spPr>
          <a:xfrm>
            <a:off x="838200" y="805552"/>
            <a:ext cx="42771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63B88"/>
                </a:solidFill>
                <a:latin typeface="+mn-lt"/>
                <a:ea typeface="+mj-ea"/>
                <a:cs typeface="+mj-cs"/>
              </a:defRPr>
            </a:lvl1pPr>
          </a:lstStyle>
          <a:p>
            <a:r>
              <a:rPr lang="en-US" dirty="0">
                <a:solidFill>
                  <a:schemeClr val="bg1"/>
                </a:solidFill>
              </a:rPr>
              <a:t>Click to edit Master title style</a:t>
            </a:r>
          </a:p>
        </p:txBody>
      </p:sp>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2362200" y="298458"/>
            <a:ext cx="8991600"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11" name="Content Placeholder 2">
            <a:extLst>
              <a:ext uri="{FF2B5EF4-FFF2-40B4-BE49-F238E27FC236}">
                <a16:creationId xmlns:a16="http://schemas.microsoft.com/office/drawing/2014/main" id="{D556F0F3-2207-EB44-A81F-3102D7C989FE}"/>
              </a:ext>
            </a:extLst>
          </p:cNvPr>
          <p:cNvSpPr>
            <a:spLocks noGrp="1"/>
          </p:cNvSpPr>
          <p:nvPr>
            <p:ph idx="1"/>
          </p:nvPr>
        </p:nvSpPr>
        <p:spPr>
          <a:xfrm>
            <a:off x="2362200" y="1825625"/>
            <a:ext cx="8991600" cy="4351338"/>
          </a:xfrm>
        </p:spPr>
        <p:txBody>
          <a:bodyPr/>
          <a:lstStyle>
            <a:lvl1pPr marL="0" indent="0">
              <a:buNone/>
              <a:defRPr>
                <a:solidFill>
                  <a:schemeClr val="tx1">
                    <a:lumMod val="65000"/>
                    <a:lumOff val="35000"/>
                  </a:schemeClr>
                </a:solidFill>
                <a:latin typeface="Source Sans Pro" panose="020B0503030403020204" pitchFamily="34" charset="77"/>
              </a:defRPr>
            </a:lvl1pPr>
            <a:lvl2pPr marL="457200" indent="0">
              <a:buNone/>
              <a:defRPr>
                <a:solidFill>
                  <a:schemeClr val="tx1">
                    <a:lumMod val="65000"/>
                    <a:lumOff val="35000"/>
                  </a:schemeClr>
                </a:solidFill>
                <a:latin typeface="Source Sans Pro" panose="020B0503030403020204" pitchFamily="34" charset="77"/>
              </a:defRPr>
            </a:lvl2pPr>
            <a:lvl3pPr marL="914400" indent="0">
              <a:buNone/>
              <a:defRPr>
                <a:solidFill>
                  <a:schemeClr val="tx1">
                    <a:lumMod val="65000"/>
                    <a:lumOff val="35000"/>
                  </a:schemeClr>
                </a:solidFill>
                <a:latin typeface="Source Sans Pro" panose="020B0503030403020204" pitchFamily="34" charset="77"/>
              </a:defRPr>
            </a:lvl3pPr>
            <a:lvl4pPr marL="13716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Box 11">
            <a:extLst>
              <a:ext uri="{FF2B5EF4-FFF2-40B4-BE49-F238E27FC236}">
                <a16:creationId xmlns:a16="http://schemas.microsoft.com/office/drawing/2014/main" id="{11668422-86DB-0C47-951A-BCD790EF220E}"/>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13"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5">
            <a:extLst>
              <a:ext uri="{FF2B5EF4-FFF2-40B4-BE49-F238E27FC236}">
                <a16:creationId xmlns:a16="http://schemas.microsoft.com/office/drawing/2014/main" id="{C4886685-9FFE-2A08-F92D-1A39CECAF9C9}"/>
              </a:ext>
            </a:extLst>
          </p:cNvPr>
          <p:cNvGrpSpPr/>
          <p:nvPr userDrawn="1"/>
        </p:nvGrpSpPr>
        <p:grpSpPr>
          <a:xfrm>
            <a:off x="0" y="1"/>
            <a:ext cx="2371063" cy="2131114"/>
            <a:chOff x="0" y="1"/>
            <a:chExt cx="2371063" cy="2131114"/>
          </a:xfrm>
        </p:grpSpPr>
        <p:sp>
          <p:nvSpPr>
            <p:cNvPr id="9" name="Rectangle 33">
              <a:extLst>
                <a:ext uri="{FF2B5EF4-FFF2-40B4-BE49-F238E27FC236}">
                  <a16:creationId xmlns:a16="http://schemas.microsoft.com/office/drawing/2014/main" id="{2A2640D2-8BA5-4E49-B05E-1C77E0E2DE14}"/>
                </a:ext>
              </a:extLst>
            </p:cNvPr>
            <p:cNvSpPr/>
            <p:nvPr userDrawn="1"/>
          </p:nvSpPr>
          <p:spPr>
            <a:xfrm>
              <a:off x="0" y="1"/>
              <a:ext cx="2371063" cy="2131114"/>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808" h="6861908">
                  <a:moveTo>
                    <a:pt x="0" y="0"/>
                  </a:moveTo>
                  <a:lnTo>
                    <a:pt x="4791808" y="0"/>
                  </a:lnTo>
                  <a:lnTo>
                    <a:pt x="2453054" y="6858000"/>
                  </a:lnTo>
                  <a:lnTo>
                    <a:pt x="3949" y="6861908"/>
                  </a:lnTo>
                  <a:cubicBezTo>
                    <a:pt x="2633" y="4574605"/>
                    <a:pt x="1316" y="2287303"/>
                    <a:pt x="0" y="0"/>
                  </a:cubicBezTo>
                  <a:close/>
                </a:path>
              </a:pathLst>
            </a:cu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1F914B4-2F23-FD1C-E038-83D2B695BEE3}"/>
                </a:ext>
              </a:extLst>
            </p:cNvPr>
            <p:cNvPicPr>
              <a:picLocks noChangeAspect="1"/>
            </p:cNvPicPr>
            <p:nvPr userDrawn="1"/>
          </p:nvPicPr>
          <p:blipFill>
            <a:blip r:embed="rId2"/>
            <a:stretch>
              <a:fillRect/>
            </a:stretch>
          </p:blipFill>
          <p:spPr>
            <a:xfrm>
              <a:off x="106616" y="183033"/>
              <a:ext cx="1463167" cy="1347333"/>
            </a:xfrm>
            <a:prstGeom prst="rect">
              <a:avLst/>
            </a:prstGeom>
          </p:spPr>
        </p:pic>
      </p:grpSp>
    </p:spTree>
    <p:extLst>
      <p:ext uri="{BB962C8B-B14F-4D97-AF65-F5344CB8AC3E}">
        <p14:creationId xmlns:p14="http://schemas.microsoft.com/office/powerpoint/2010/main" val="13270935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IMAGE-righ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01D5716-421F-4D4D-8CF4-67CFB288A08E}"/>
              </a:ext>
            </a:extLst>
          </p:cNvPr>
          <p:cNvSpPr>
            <a:spLocks noGrp="1"/>
          </p:cNvSpPr>
          <p:nvPr>
            <p:ph type="pic" sz="quarter" idx="10"/>
          </p:nvPr>
        </p:nvSpPr>
        <p:spPr>
          <a:xfrm>
            <a:off x="7000875" y="2055813"/>
            <a:ext cx="4810125" cy="3664050"/>
          </a:xfrm>
          <a:custGeom>
            <a:avLst/>
            <a:gdLst>
              <a:gd name="connsiteX0" fmla="*/ 0 w 6368375"/>
              <a:gd name="connsiteY0" fmla="*/ 0 h 3664050"/>
              <a:gd name="connsiteX1" fmla="*/ 6368375 w 6368375"/>
              <a:gd name="connsiteY1" fmla="*/ 0 h 3664050"/>
              <a:gd name="connsiteX2" fmla="*/ 6368375 w 6368375"/>
              <a:gd name="connsiteY2" fmla="*/ 1409406 h 3664050"/>
              <a:gd name="connsiteX3" fmla="*/ 5599483 w 6368375"/>
              <a:gd name="connsiteY3" fmla="*/ 3664050 h 3664050"/>
              <a:gd name="connsiteX4" fmla="*/ 0 w 6368375"/>
              <a:gd name="connsiteY4" fmla="*/ 3664050 h 366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8375" h="3664050">
                <a:moveTo>
                  <a:pt x="0" y="0"/>
                </a:moveTo>
                <a:lnTo>
                  <a:pt x="6368375" y="0"/>
                </a:lnTo>
                <a:lnTo>
                  <a:pt x="6368375" y="1409406"/>
                </a:lnTo>
                <a:lnTo>
                  <a:pt x="5599483" y="3664050"/>
                </a:lnTo>
                <a:lnTo>
                  <a:pt x="0" y="3664050"/>
                </a:lnTo>
                <a:close/>
              </a:path>
            </a:pathLst>
          </a:custGeom>
          <a:pattFill prst="pct5">
            <a:fgClr>
              <a:schemeClr val="accent1"/>
            </a:fgClr>
            <a:bgClr>
              <a:schemeClr val="bg1"/>
            </a:bgClr>
          </a:pattFill>
        </p:spPr>
        <p:txBody>
          <a:bodyPr wrap="square">
            <a:noAutofit/>
          </a:bodyPr>
          <a:lstStyle/>
          <a:p>
            <a:endParaRPr lang="en-US"/>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11" name="Title 10">
            <a:extLst>
              <a:ext uri="{FF2B5EF4-FFF2-40B4-BE49-F238E27FC236}">
                <a16:creationId xmlns:a16="http://schemas.microsoft.com/office/drawing/2014/main" id="{38D2EAF6-50EC-AA45-AEC1-14710E37EB2A}"/>
              </a:ext>
            </a:extLst>
          </p:cNvPr>
          <p:cNvSpPr>
            <a:spLocks noGrp="1"/>
          </p:cNvSpPr>
          <p:nvPr>
            <p:ph type="title"/>
          </p:nvPr>
        </p:nvSpPr>
        <p:spPr>
          <a:xfrm>
            <a:off x="2305048" y="365125"/>
            <a:ext cx="9048751"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2F559342-04E6-4A43-A9F9-895E6555C351}"/>
              </a:ext>
            </a:extLst>
          </p:cNvPr>
          <p:cNvSpPr>
            <a:spLocks noGrp="1"/>
          </p:cNvSpPr>
          <p:nvPr>
            <p:ph idx="1"/>
          </p:nvPr>
        </p:nvSpPr>
        <p:spPr>
          <a:xfrm>
            <a:off x="2305049" y="2055813"/>
            <a:ext cx="4371976" cy="3664050"/>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17EBEA87-AE7D-3ADB-FEBC-DAF0CFA59335}"/>
              </a:ext>
            </a:extLst>
          </p:cNvPr>
          <p:cNvPicPr>
            <a:picLocks noChangeAspect="1"/>
          </p:cNvPicPr>
          <p:nvPr userDrawn="1"/>
        </p:nvPicPr>
        <p:blipFill>
          <a:blip r:embed="rId2"/>
          <a:stretch>
            <a:fillRect/>
          </a:stretch>
        </p:blipFill>
        <p:spPr>
          <a:xfrm>
            <a:off x="5242" y="0"/>
            <a:ext cx="2371550" cy="2133785"/>
          </a:xfrm>
          <a:prstGeom prst="rect">
            <a:avLst/>
          </a:prstGeom>
        </p:spPr>
      </p:pic>
    </p:spTree>
    <p:extLst>
      <p:ext uri="{BB962C8B-B14F-4D97-AF65-F5344CB8AC3E}">
        <p14:creationId xmlns:p14="http://schemas.microsoft.com/office/powerpoint/2010/main" val="40829942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MAGES-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C24AEFD-DB6E-A447-971A-B016A17C47BD}"/>
              </a:ext>
            </a:extLst>
          </p:cNvPr>
          <p:cNvSpPr>
            <a:spLocks noGrp="1"/>
          </p:cNvSpPr>
          <p:nvPr>
            <p:ph type="pic" sz="quarter" idx="10"/>
          </p:nvPr>
        </p:nvSpPr>
        <p:spPr>
          <a:xfrm>
            <a:off x="5823626" y="2055813"/>
            <a:ext cx="3030443" cy="3664050"/>
          </a:xfrm>
          <a:pattFill prst="pct5">
            <a:fgClr>
              <a:schemeClr val="accent1"/>
            </a:fgClr>
            <a:bgClr>
              <a:schemeClr val="bg1"/>
            </a:bgClr>
          </a:pattFill>
        </p:spPr>
        <p:txBody>
          <a:bodyPr/>
          <a:lstStyle/>
          <a:p>
            <a:endParaRPr lang="en-US"/>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10" name="Rectangle 33">
            <a:extLst>
              <a:ext uri="{FF2B5EF4-FFF2-40B4-BE49-F238E27FC236}">
                <a16:creationId xmlns:a16="http://schemas.microsoft.com/office/drawing/2014/main" id="{B61D4201-C49E-9D4E-A07E-F296994FCCC0}"/>
              </a:ext>
            </a:extLst>
          </p:cNvPr>
          <p:cNvSpPr/>
          <p:nvPr userDrawn="1"/>
        </p:nvSpPr>
        <p:spPr>
          <a:xfrm>
            <a:off x="0" y="0"/>
            <a:ext cx="1402592" cy="2008523"/>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808" h="6861908">
                <a:moveTo>
                  <a:pt x="0" y="0"/>
                </a:moveTo>
                <a:lnTo>
                  <a:pt x="4791808" y="0"/>
                </a:lnTo>
                <a:lnTo>
                  <a:pt x="2453054" y="6858000"/>
                </a:lnTo>
                <a:lnTo>
                  <a:pt x="3949" y="6861908"/>
                </a:lnTo>
                <a:cubicBezTo>
                  <a:pt x="2633" y="4574605"/>
                  <a:pt x="1316" y="2287303"/>
                  <a:pt x="0" y="0"/>
                </a:cubicBezTo>
                <a:close/>
              </a:path>
            </a:pathLst>
          </a:cu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38D2EAF6-50EC-AA45-AEC1-14710E37EB2A}"/>
              </a:ext>
            </a:extLst>
          </p:cNvPr>
          <p:cNvSpPr>
            <a:spLocks noGrp="1"/>
          </p:cNvSpPr>
          <p:nvPr>
            <p:ph type="title"/>
          </p:nvPr>
        </p:nvSpPr>
        <p:spPr>
          <a:xfrm>
            <a:off x="1402592" y="365125"/>
            <a:ext cx="9951208" cy="1325563"/>
          </a:xfrm>
        </p:spPr>
        <p:txBody>
          <a:bodyPr/>
          <a:lstStyle/>
          <a:p>
            <a:r>
              <a:rPr lang="en-US"/>
              <a:t>Click to edit Master title style</a:t>
            </a:r>
          </a:p>
        </p:txBody>
      </p:sp>
      <p:sp>
        <p:nvSpPr>
          <p:cNvPr id="16" name="Picture Placeholder 15">
            <a:extLst>
              <a:ext uri="{FF2B5EF4-FFF2-40B4-BE49-F238E27FC236}">
                <a16:creationId xmlns:a16="http://schemas.microsoft.com/office/drawing/2014/main" id="{C83E078C-D376-D844-AFF2-564FD9088A8A}"/>
              </a:ext>
            </a:extLst>
          </p:cNvPr>
          <p:cNvSpPr>
            <a:spLocks noGrp="1"/>
          </p:cNvSpPr>
          <p:nvPr>
            <p:ph type="pic" sz="quarter" idx="11"/>
          </p:nvPr>
        </p:nvSpPr>
        <p:spPr>
          <a:xfrm>
            <a:off x="9168993" y="2055813"/>
            <a:ext cx="3030443" cy="3664050"/>
          </a:xfrm>
          <a:custGeom>
            <a:avLst/>
            <a:gdLst>
              <a:gd name="connsiteX0" fmla="*/ 0 w 3030443"/>
              <a:gd name="connsiteY0" fmla="*/ 0 h 3664050"/>
              <a:gd name="connsiteX1" fmla="*/ 3030443 w 3030443"/>
              <a:gd name="connsiteY1" fmla="*/ 0 h 3664050"/>
              <a:gd name="connsiteX2" fmla="*/ 3030443 w 3030443"/>
              <a:gd name="connsiteY2" fmla="*/ 1387602 h 3664050"/>
              <a:gd name="connsiteX3" fmla="*/ 2254115 w 3030443"/>
              <a:gd name="connsiteY3" fmla="*/ 3664050 h 3664050"/>
              <a:gd name="connsiteX4" fmla="*/ 0 w 3030443"/>
              <a:gd name="connsiteY4" fmla="*/ 3664050 h 366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0443" h="3664050">
                <a:moveTo>
                  <a:pt x="0" y="0"/>
                </a:moveTo>
                <a:lnTo>
                  <a:pt x="3030443" y="0"/>
                </a:lnTo>
                <a:lnTo>
                  <a:pt x="3030443" y="1387602"/>
                </a:lnTo>
                <a:lnTo>
                  <a:pt x="2254115" y="3664050"/>
                </a:lnTo>
                <a:lnTo>
                  <a:pt x="0" y="3664050"/>
                </a:lnTo>
                <a:close/>
              </a:path>
            </a:pathLst>
          </a:custGeom>
          <a:pattFill prst="pct5">
            <a:fgClr>
              <a:schemeClr val="accent1"/>
            </a:fgClr>
            <a:bgClr>
              <a:schemeClr val="bg1"/>
            </a:bgClr>
          </a:pattFill>
        </p:spPr>
        <p:txBody>
          <a:bodyPr wrap="square">
            <a:noAutofit/>
          </a:bodyPr>
          <a:lstStyle/>
          <a:p>
            <a:endParaRPr lang="en-US"/>
          </a:p>
        </p:txBody>
      </p:sp>
      <p:sp>
        <p:nvSpPr>
          <p:cNvPr id="12" name="Content Placeholder 2">
            <a:extLst>
              <a:ext uri="{FF2B5EF4-FFF2-40B4-BE49-F238E27FC236}">
                <a16:creationId xmlns:a16="http://schemas.microsoft.com/office/drawing/2014/main" id="{872D042A-2C74-9F41-BB85-FE582AC80BDD}"/>
              </a:ext>
            </a:extLst>
          </p:cNvPr>
          <p:cNvSpPr>
            <a:spLocks noGrp="1"/>
          </p:cNvSpPr>
          <p:nvPr>
            <p:ph idx="1"/>
          </p:nvPr>
        </p:nvSpPr>
        <p:spPr>
          <a:xfrm>
            <a:off x="1402593" y="2055813"/>
            <a:ext cx="4106110" cy="3664050"/>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110083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HORIZONTAL IMAGES-top">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C24AEFD-DB6E-A447-971A-B016A17C47BD}"/>
              </a:ext>
            </a:extLst>
          </p:cNvPr>
          <p:cNvSpPr>
            <a:spLocks noGrp="1"/>
          </p:cNvSpPr>
          <p:nvPr>
            <p:ph type="pic" sz="quarter" idx="10"/>
          </p:nvPr>
        </p:nvSpPr>
        <p:spPr>
          <a:xfrm>
            <a:off x="0" y="0"/>
            <a:ext cx="6006230" cy="3068877"/>
          </a:xfrm>
          <a:pattFill prst="pct5">
            <a:fgClr>
              <a:schemeClr val="accent1"/>
            </a:fgClr>
            <a:bgClr>
              <a:schemeClr val="bg1"/>
            </a:bgClr>
          </a:pattFill>
        </p:spPr>
        <p:txBody>
          <a:bodyPr/>
          <a:lstStyle/>
          <a:p>
            <a:endParaRPr lang="en-US"/>
          </a:p>
        </p:txBody>
      </p:sp>
      <p:sp>
        <p:nvSpPr>
          <p:cNvPr id="11" name="Picture Placeholder 10">
            <a:extLst>
              <a:ext uri="{FF2B5EF4-FFF2-40B4-BE49-F238E27FC236}">
                <a16:creationId xmlns:a16="http://schemas.microsoft.com/office/drawing/2014/main" id="{86628376-1AD1-7446-BE4B-11E566628B98}"/>
              </a:ext>
            </a:extLst>
          </p:cNvPr>
          <p:cNvSpPr>
            <a:spLocks noGrp="1"/>
          </p:cNvSpPr>
          <p:nvPr>
            <p:ph type="pic" sz="quarter" idx="11"/>
          </p:nvPr>
        </p:nvSpPr>
        <p:spPr>
          <a:xfrm>
            <a:off x="6185772" y="0"/>
            <a:ext cx="6006230" cy="3068877"/>
          </a:xfrm>
          <a:custGeom>
            <a:avLst/>
            <a:gdLst>
              <a:gd name="connsiteX0" fmla="*/ 0 w 6006230"/>
              <a:gd name="connsiteY0" fmla="*/ 0 h 3068877"/>
              <a:gd name="connsiteX1" fmla="*/ 6006230 w 6006230"/>
              <a:gd name="connsiteY1" fmla="*/ 0 h 3068877"/>
              <a:gd name="connsiteX2" fmla="*/ 6006230 w 6006230"/>
              <a:gd name="connsiteY2" fmla="*/ 1534103 h 3068877"/>
              <a:gd name="connsiteX3" fmla="*/ 5482832 w 6006230"/>
              <a:gd name="connsiteY3" fmla="*/ 3068877 h 3068877"/>
              <a:gd name="connsiteX4" fmla="*/ 0 w 6006230"/>
              <a:gd name="connsiteY4" fmla="*/ 3068877 h 306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6230" h="3068877">
                <a:moveTo>
                  <a:pt x="0" y="0"/>
                </a:moveTo>
                <a:lnTo>
                  <a:pt x="6006230" y="0"/>
                </a:lnTo>
                <a:lnTo>
                  <a:pt x="6006230" y="1534103"/>
                </a:lnTo>
                <a:lnTo>
                  <a:pt x="5482832" y="3068877"/>
                </a:lnTo>
                <a:lnTo>
                  <a:pt x="0" y="3068877"/>
                </a:lnTo>
                <a:close/>
              </a:path>
            </a:pathLst>
          </a:custGeom>
          <a:pattFill prst="pct5">
            <a:fgClr>
              <a:schemeClr val="accent1"/>
            </a:fgClr>
            <a:bgClr>
              <a:schemeClr val="bg1"/>
            </a:bgClr>
          </a:pattFill>
        </p:spPr>
        <p:txBody>
          <a:bodyPr wrap="square">
            <a:noAutofit/>
          </a:bodyPr>
          <a:lstStyle/>
          <a:p>
            <a:endParaRPr lang="en-US"/>
          </a:p>
        </p:txBody>
      </p:sp>
      <p:sp>
        <p:nvSpPr>
          <p:cNvPr id="3" name="Title 1">
            <a:extLst>
              <a:ext uri="{FF2B5EF4-FFF2-40B4-BE49-F238E27FC236}">
                <a16:creationId xmlns:a16="http://schemas.microsoft.com/office/drawing/2014/main" id="{F7B5773B-298E-AB4B-B6BB-5856600D2287}"/>
              </a:ext>
            </a:extLst>
          </p:cNvPr>
          <p:cNvSpPr>
            <a:spLocks noGrp="1"/>
          </p:cNvSpPr>
          <p:nvPr>
            <p:ph type="title"/>
          </p:nvPr>
        </p:nvSpPr>
        <p:spPr>
          <a:xfrm>
            <a:off x="1402592" y="3429000"/>
            <a:ext cx="9951208" cy="529225"/>
          </a:xfrm>
        </p:spPr>
        <p:txBody>
          <a:bodyPr>
            <a:normAutofit/>
          </a:bodyPr>
          <a:lstStyle>
            <a:lvl1pPr>
              <a:defRPr sz="3200" b="1">
                <a:solidFill>
                  <a:srgbClr val="263B88"/>
                </a:solidFill>
                <a:latin typeface="Source Sans Pro" panose="020B0503030403020204" pitchFamily="34" charset="77"/>
              </a:defRPr>
            </a:lvl1pPr>
          </a:lstStyle>
          <a:p>
            <a:r>
              <a:rPr lang="en-US"/>
              <a:t>Click to edit Master title style</a:t>
            </a:r>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9" name="Content Placeholder 2">
            <a:extLst>
              <a:ext uri="{FF2B5EF4-FFF2-40B4-BE49-F238E27FC236}">
                <a16:creationId xmlns:a16="http://schemas.microsoft.com/office/drawing/2014/main" id="{9CBD6525-6A08-E04E-AEE7-940014C44D54}"/>
              </a:ext>
            </a:extLst>
          </p:cNvPr>
          <p:cNvSpPr>
            <a:spLocks noGrp="1"/>
          </p:cNvSpPr>
          <p:nvPr>
            <p:ph idx="1"/>
          </p:nvPr>
        </p:nvSpPr>
        <p:spPr>
          <a:xfrm>
            <a:off x="1402592" y="4171167"/>
            <a:ext cx="9951208" cy="1872641"/>
          </a:xfrm>
        </p:spPr>
        <p:txBody>
          <a:bodyPr>
            <a:normAutofit/>
          </a:bodyPr>
          <a:lstStyle>
            <a:lvl1pPr marL="0" indent="0">
              <a:buNone/>
              <a:defRPr sz="2400">
                <a:solidFill>
                  <a:schemeClr val="tx1">
                    <a:lumMod val="65000"/>
                    <a:lumOff val="35000"/>
                  </a:schemeClr>
                </a:solidFill>
                <a:latin typeface="Source Sans Pro" panose="020B0503030403020204" pitchFamily="34" charset="77"/>
              </a:defRPr>
            </a:lvl1pPr>
            <a:lvl2pPr marL="457200" indent="0">
              <a:buNone/>
              <a:defRPr>
                <a:solidFill>
                  <a:schemeClr val="tx1">
                    <a:lumMod val="65000"/>
                    <a:lumOff val="35000"/>
                  </a:schemeClr>
                </a:solidFill>
                <a:latin typeface="Source Sans Pro" panose="020B0503030403020204" pitchFamily="34" charset="77"/>
              </a:defRPr>
            </a:lvl2pPr>
            <a:lvl3pPr marL="914400" indent="0">
              <a:buNone/>
              <a:defRPr>
                <a:solidFill>
                  <a:schemeClr val="tx1">
                    <a:lumMod val="65000"/>
                    <a:lumOff val="35000"/>
                  </a:schemeClr>
                </a:solidFill>
                <a:latin typeface="Source Sans Pro" panose="020B0503030403020204" pitchFamily="34" charset="77"/>
              </a:defRPr>
            </a:lvl3pPr>
            <a:lvl4pPr marL="13716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p:txBody>
      </p:sp>
      <p:sp>
        <p:nvSpPr>
          <p:cNvPr id="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76996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68E6C9-516B-E841-BF16-64708D0140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AACC2-45AB-BE4D-B9B9-DC8162FD45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305333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2" r:id="rId3"/>
    <p:sldLayoutId id="2147483655" r:id="rId4"/>
    <p:sldLayoutId id="2147483659" r:id="rId5"/>
    <p:sldLayoutId id="2147483660" r:id="rId6"/>
    <p:sldLayoutId id="2147483676" r:id="rId7"/>
    <p:sldLayoutId id="2147483678" r:id="rId8"/>
    <p:sldLayoutId id="2147483677" r:id="rId9"/>
    <p:sldLayoutId id="2147483656" r:id="rId10"/>
    <p:sldLayoutId id="2147483671" r:id="rId11"/>
    <p:sldLayoutId id="2147483675" r:id="rId12"/>
    <p:sldLayoutId id="2147483727" r:id="rId13"/>
    <p:sldLayoutId id="2147483728" r:id="rId14"/>
    <p:sldLayoutId id="2147483657" r:id="rId15"/>
    <p:sldLayoutId id="2147483658" r:id="rId16"/>
    <p:sldLayoutId id="2147483663" r:id="rId17"/>
    <p:sldLayoutId id="2147483672" r:id="rId18"/>
    <p:sldLayoutId id="2147483673" r:id="rId19"/>
    <p:sldLayoutId id="2147483679" r:id="rId20"/>
    <p:sldLayoutId id="2147483670" r:id="rId21"/>
    <p:sldLayoutId id="2147483668" r:id="rId22"/>
    <p:sldLayoutId id="2147483667" r:id="rId23"/>
    <p:sldLayoutId id="2147483665" r:id="rId24"/>
    <p:sldLayoutId id="2147483674" r:id="rId25"/>
    <p:sldLayoutId id="2147483666" r:id="rId26"/>
    <p:sldLayoutId id="2147483680" r:id="rId27"/>
    <p:sldLayoutId id="2147483729" r:id="rId28"/>
    <p:sldLayoutId id="2147483730" r:id="rId29"/>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914400" rtl="0" eaLnBrk="1" latinLnBrk="0" hangingPunct="1">
        <a:lnSpc>
          <a:spcPct val="90000"/>
        </a:lnSpc>
        <a:spcBef>
          <a:spcPct val="0"/>
        </a:spcBef>
        <a:buNone/>
        <a:defRPr sz="4400" b="1" i="0" kern="1200">
          <a:solidFill>
            <a:srgbClr val="263B88"/>
          </a:solidFill>
          <a:latin typeface="Source Sans Pro" panose="020B0503030403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Source Sans Pro" panose="020B0503030403020204" pitchFamily="34" charset="77"/>
          <a:ea typeface="+mn-ea"/>
          <a:cs typeface="+mn-cs"/>
        </a:defRPr>
      </a:lvl1pPr>
      <a:lvl2pPr marL="3600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Source Sans Pro" panose="020B0503030403020204" pitchFamily="34" charset="77"/>
          <a:ea typeface="+mn-ea"/>
          <a:cs typeface="+mn-cs"/>
        </a:defRPr>
      </a:lvl2pPr>
      <a:lvl3pPr marL="72000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Source Sans Pro" panose="020B0503030403020204" pitchFamily="34" charset="77"/>
          <a:ea typeface="+mn-ea"/>
          <a:cs typeface="+mn-cs"/>
        </a:defRPr>
      </a:lvl3pPr>
      <a:lvl4pPr marL="1080000" indent="0" algn="l"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s://www.cadca.org/resources/cadcas-webinar-wednesdays-seri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hyperlink" Target="mailto:training@cadca.org" TargetMode="External"/><Relationship Id="rId2" Type="http://schemas.openxmlformats.org/officeDocument/2006/relationships/notesSlide" Target="../notesSlides/notesSlide30.xml"/><Relationship Id="rId1" Type="http://schemas.openxmlformats.org/officeDocument/2006/relationships/slideLayout" Target="../slideLayouts/slideLayout28.xml"/><Relationship Id="rId6" Type="http://schemas.openxmlformats.org/officeDocument/2006/relationships/image" Target="../media/image46.png"/><Relationship Id="rId5" Type="http://schemas.openxmlformats.org/officeDocument/2006/relationships/hyperlink" Target="mailto:CDS@cadca.org" TargetMode="External"/><Relationship Id="rId4" Type="http://schemas.openxmlformats.org/officeDocument/2006/relationships/hyperlink" Target="mailto:NCA@cadca.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https://research.zarca.com/r/SiDZle" TargetMode="Externa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hyperlink" Target="mailto:training@cadca.org" TargetMode="External"/><Relationship Id="rId7"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50.png"/><Relationship Id="rId4" Type="http://schemas.openxmlformats.org/officeDocument/2006/relationships/hyperlink" Target="http://www.nationalcoalitioninstitute.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27.png"/><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FFAB0D-75B5-21AA-02CC-767833E5676A}"/>
              </a:ext>
            </a:extLst>
          </p:cNvPr>
          <p:cNvSpPr txBox="1"/>
          <p:nvPr/>
        </p:nvSpPr>
        <p:spPr>
          <a:xfrm>
            <a:off x="2758988" y="5198462"/>
            <a:ext cx="9144733" cy="400110"/>
          </a:xfrm>
          <a:prstGeom prst="rect">
            <a:avLst/>
          </a:prstGeom>
          <a:noFill/>
        </p:spPr>
        <p:txBody>
          <a:bodyPr wrap="square" rtlCol="0">
            <a:spAutoFit/>
          </a:bodyPr>
          <a:lstStyle/>
          <a:p>
            <a:pPr algn="r"/>
            <a:r>
              <a:rPr lang="en-US" sz="2000" b="1" dirty="0">
                <a:solidFill>
                  <a:schemeClr val="accent1">
                    <a:lumMod val="75000"/>
                  </a:schemeClr>
                </a:solidFill>
              </a:rPr>
              <a:t>Presented by:  Colber Prosper, M.S., National Coalition Institute Trainer </a:t>
            </a:r>
          </a:p>
        </p:txBody>
      </p:sp>
      <p:sp>
        <p:nvSpPr>
          <p:cNvPr id="5" name="Title 2">
            <a:extLst>
              <a:ext uri="{FF2B5EF4-FFF2-40B4-BE49-F238E27FC236}">
                <a16:creationId xmlns:a16="http://schemas.microsoft.com/office/drawing/2014/main" id="{20F13566-736D-61F8-5C5D-3BE661CE1D1E}"/>
              </a:ext>
            </a:extLst>
          </p:cNvPr>
          <p:cNvSpPr txBox="1">
            <a:spLocks/>
          </p:cNvSpPr>
          <p:nvPr/>
        </p:nvSpPr>
        <p:spPr>
          <a:xfrm>
            <a:off x="2886579" y="2173077"/>
            <a:ext cx="9144733" cy="2686766"/>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b="1" i="0" kern="1200">
                <a:solidFill>
                  <a:schemeClr val="bg1"/>
                </a:solidFill>
                <a:latin typeface="Source Sans Pro" panose="020B0503030403020204" pitchFamily="34" charset="77"/>
                <a:ea typeface="+mj-ea"/>
                <a:cs typeface="+mj-cs"/>
              </a:defRPr>
            </a:lvl1pPr>
          </a:lstStyle>
          <a:p>
            <a:r>
              <a:rPr lang="en-US" sz="3200" dirty="0"/>
              <a:t> </a:t>
            </a:r>
            <a:br>
              <a:rPr lang="en-US" sz="3200" dirty="0"/>
            </a:br>
            <a:r>
              <a:rPr lang="en-US" sz="3200" dirty="0"/>
              <a:t>Webinar Wednesdays Series</a:t>
            </a:r>
            <a:br>
              <a:rPr lang="en-US" sz="3200" dirty="0"/>
            </a:br>
            <a:br>
              <a:rPr lang="en-US" sz="3200" dirty="0"/>
            </a:br>
            <a:r>
              <a:rPr lang="en-US" sz="3200" dirty="0"/>
              <a:t>Title:  Effective Coalition Leadership</a:t>
            </a:r>
            <a:br>
              <a:rPr lang="en-US" sz="3200" dirty="0"/>
            </a:br>
            <a:endParaRPr lang="en-US" sz="3200" dirty="0"/>
          </a:p>
          <a:p>
            <a:r>
              <a:rPr lang="en-US" sz="2800" dirty="0">
                <a:solidFill>
                  <a:srgbClr val="FF0000"/>
                </a:solidFill>
              </a:rPr>
              <a:t>December 6, 2023 </a:t>
            </a:r>
            <a:endParaRPr lang="en-US" sz="3200" dirty="0">
              <a:solidFill>
                <a:srgbClr val="FF0000"/>
              </a:solidFill>
            </a:endParaRPr>
          </a:p>
        </p:txBody>
      </p:sp>
    </p:spTree>
    <p:extLst>
      <p:ext uri="{BB962C8B-B14F-4D97-AF65-F5344CB8AC3E}">
        <p14:creationId xmlns:p14="http://schemas.microsoft.com/office/powerpoint/2010/main" val="14983081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431E-E301-F3E7-9816-A98AA4A6D58A}"/>
              </a:ext>
            </a:extLst>
          </p:cNvPr>
          <p:cNvSpPr>
            <a:spLocks noGrp="1"/>
          </p:cNvSpPr>
          <p:nvPr>
            <p:ph type="title"/>
          </p:nvPr>
        </p:nvSpPr>
        <p:spPr>
          <a:xfrm>
            <a:off x="2242172" y="415213"/>
            <a:ext cx="10128504" cy="1325563"/>
          </a:xfrm>
        </p:spPr>
        <p:txBody>
          <a:bodyPr/>
          <a:lstStyle/>
          <a:p>
            <a:r>
              <a:rPr lang="en-US" dirty="0"/>
              <a:t>Transformational Leadership</a:t>
            </a:r>
          </a:p>
        </p:txBody>
      </p:sp>
      <p:sp>
        <p:nvSpPr>
          <p:cNvPr id="3" name="Content Placeholder 2">
            <a:extLst>
              <a:ext uri="{FF2B5EF4-FFF2-40B4-BE49-F238E27FC236}">
                <a16:creationId xmlns:a16="http://schemas.microsoft.com/office/drawing/2014/main" id="{799ABCBE-E33A-DCD9-AD23-6F7052C08D1F}"/>
              </a:ext>
            </a:extLst>
          </p:cNvPr>
          <p:cNvSpPr>
            <a:spLocks noGrp="1"/>
          </p:cNvSpPr>
          <p:nvPr>
            <p:ph idx="1"/>
          </p:nvPr>
        </p:nvSpPr>
        <p:spPr>
          <a:xfrm>
            <a:off x="1402592" y="1825624"/>
            <a:ext cx="10484608" cy="4617163"/>
          </a:xfrm>
        </p:spPr>
        <p:txBody>
          <a:bodyPr>
            <a:normAutofit/>
          </a:bodyPr>
          <a:lstStyle/>
          <a:p>
            <a:r>
              <a:rPr lang="en-US" sz="3600" dirty="0"/>
              <a:t>Transformational leaderships refers to the leader moving the follower beyond immediate self-interest through idealized influence (charisma), inspiration, intellectual stimulation, or individual consideration. It elevates the follower’s level of maturity and ideals as well as concerns for achievement, self actualization, and the well-being of others, the organization, and society </a:t>
            </a:r>
            <a:r>
              <a:rPr lang="en-US" sz="1800"/>
              <a:t>(Bass, </a:t>
            </a:r>
            <a:r>
              <a:rPr lang="en-US" sz="1800" dirty="0"/>
              <a:t>1999)</a:t>
            </a:r>
          </a:p>
        </p:txBody>
      </p:sp>
    </p:spTree>
    <p:extLst>
      <p:ext uri="{BB962C8B-B14F-4D97-AF65-F5344CB8AC3E}">
        <p14:creationId xmlns:p14="http://schemas.microsoft.com/office/powerpoint/2010/main" val="38282683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A7102-09A4-B9BE-5E14-1C1CA9986360}"/>
              </a:ext>
            </a:extLst>
          </p:cNvPr>
          <p:cNvSpPr>
            <a:spLocks noGrp="1"/>
          </p:cNvSpPr>
          <p:nvPr>
            <p:ph type="title"/>
          </p:nvPr>
        </p:nvSpPr>
        <p:spPr>
          <a:xfrm>
            <a:off x="2114787" y="404539"/>
            <a:ext cx="10137648" cy="1325563"/>
          </a:xfrm>
        </p:spPr>
        <p:txBody>
          <a:bodyPr>
            <a:normAutofit/>
          </a:bodyPr>
          <a:lstStyle/>
          <a:p>
            <a:r>
              <a:rPr lang="en-US" sz="3600" dirty="0"/>
              <a:t>4 Components of Transformational Leadership</a:t>
            </a:r>
          </a:p>
        </p:txBody>
      </p:sp>
      <p:sp>
        <p:nvSpPr>
          <p:cNvPr id="3" name="Content Placeholder 2">
            <a:extLst>
              <a:ext uri="{FF2B5EF4-FFF2-40B4-BE49-F238E27FC236}">
                <a16:creationId xmlns:a16="http://schemas.microsoft.com/office/drawing/2014/main" id="{11EC6891-8207-E9D0-1781-87420D0A6161}"/>
              </a:ext>
            </a:extLst>
          </p:cNvPr>
          <p:cNvSpPr>
            <a:spLocks noGrp="1"/>
          </p:cNvSpPr>
          <p:nvPr>
            <p:ph idx="1"/>
          </p:nvPr>
        </p:nvSpPr>
        <p:spPr>
          <a:xfrm>
            <a:off x="1402592" y="1825624"/>
            <a:ext cx="9951208" cy="4883085"/>
          </a:xfrm>
        </p:spPr>
        <p:txBody>
          <a:bodyPr>
            <a:normAutofit/>
          </a:bodyPr>
          <a:lstStyle/>
          <a:p>
            <a:pPr marL="457200" indent="-457200">
              <a:buFont typeface="Arial" panose="020B0604020202020204" pitchFamily="34" charset="0"/>
              <a:buChar char="•"/>
            </a:pPr>
            <a:r>
              <a:rPr lang="en-US" sz="3100" b="1" dirty="0"/>
              <a:t>Idealized Influence </a:t>
            </a:r>
            <a:r>
              <a:rPr lang="en-US" sz="3100" dirty="0"/>
              <a:t>– refers a leaders who act as solid role models for their followers due to their extraordinary capabilities  and high doctrines of ethical conduct…The leaders deliver their followers with a clear vision and mission for their company and, in turn earn a high level of respect and trust from their followers</a:t>
            </a:r>
          </a:p>
          <a:p>
            <a:pPr marL="457200" indent="-457200">
              <a:buFont typeface="Arial" panose="020B0604020202020204" pitchFamily="34" charset="0"/>
              <a:buChar char="•"/>
            </a:pPr>
            <a:r>
              <a:rPr lang="en-US" sz="3100" b="1" dirty="0"/>
              <a:t>Inspirational Motivation </a:t>
            </a:r>
            <a:r>
              <a:rPr lang="en-US" sz="3100" dirty="0"/>
              <a:t>– motivate followers so that they are able to perform beyond the expectation…thus making the achievement of organizational goals an attractive means of achieving personal goals</a:t>
            </a:r>
          </a:p>
        </p:txBody>
      </p:sp>
    </p:spTree>
    <p:extLst>
      <p:ext uri="{BB962C8B-B14F-4D97-AF65-F5344CB8AC3E}">
        <p14:creationId xmlns:p14="http://schemas.microsoft.com/office/powerpoint/2010/main" val="21491338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A7102-09A4-B9BE-5E14-1C1CA9986360}"/>
              </a:ext>
            </a:extLst>
          </p:cNvPr>
          <p:cNvSpPr>
            <a:spLocks noGrp="1"/>
          </p:cNvSpPr>
          <p:nvPr>
            <p:ph type="title"/>
          </p:nvPr>
        </p:nvSpPr>
        <p:spPr/>
        <p:txBody>
          <a:bodyPr>
            <a:normAutofit/>
          </a:bodyPr>
          <a:lstStyle/>
          <a:p>
            <a:r>
              <a:rPr lang="en-US" sz="3600" dirty="0"/>
              <a:t>4 Components of Transformational Leadership</a:t>
            </a:r>
          </a:p>
        </p:txBody>
      </p:sp>
      <p:sp>
        <p:nvSpPr>
          <p:cNvPr id="3" name="Content Placeholder 2">
            <a:extLst>
              <a:ext uri="{FF2B5EF4-FFF2-40B4-BE49-F238E27FC236}">
                <a16:creationId xmlns:a16="http://schemas.microsoft.com/office/drawing/2014/main" id="{11EC6891-8207-E9D0-1781-87420D0A6161}"/>
              </a:ext>
            </a:extLst>
          </p:cNvPr>
          <p:cNvSpPr>
            <a:spLocks noGrp="1"/>
          </p:cNvSpPr>
          <p:nvPr>
            <p:ph idx="1"/>
          </p:nvPr>
        </p:nvSpPr>
        <p:spPr>
          <a:xfrm>
            <a:off x="1402592" y="1717092"/>
            <a:ext cx="10409963" cy="4775783"/>
          </a:xfrm>
        </p:spPr>
        <p:txBody>
          <a:bodyPr>
            <a:noAutofit/>
          </a:bodyPr>
          <a:lstStyle/>
          <a:p>
            <a:pPr marL="457200" indent="-457200">
              <a:buFont typeface="Arial" panose="020B0604020202020204" pitchFamily="34" charset="0"/>
              <a:buChar char="•"/>
            </a:pPr>
            <a:r>
              <a:rPr lang="en-US" sz="2900" b="1" dirty="0"/>
              <a:t>Intellectual Stimulation </a:t>
            </a:r>
            <a:r>
              <a:rPr lang="en-US" sz="2900" dirty="0"/>
              <a:t>– leaders simulate their supporters’, efforts to be innovative and creative by questioning expectations, reframing difficulties, and imminent new idea…Followers are encourage  to try new approaches, and their ideas are not criticized because they differ from the leader's ideas…	</a:t>
            </a:r>
          </a:p>
          <a:p>
            <a:pPr marL="457200" indent="-457200">
              <a:buFont typeface="Arial" panose="020B0604020202020204" pitchFamily="34" charset="0"/>
              <a:buChar char="•"/>
            </a:pPr>
            <a:r>
              <a:rPr lang="en-US" sz="2900" b="1" dirty="0"/>
              <a:t>Individualized Consideration </a:t>
            </a:r>
            <a:r>
              <a:rPr lang="en-US" sz="2900" dirty="0"/>
              <a:t>– gives special attention to each individual follower’s needs for achievement and growth  by acting as a coach or mentor…show consideration for their followers’ needs and are prepared to encourage the development of appropriate workplace behavior </a:t>
            </a:r>
            <a:r>
              <a:rPr lang="en-US" sz="1800" dirty="0"/>
              <a:t>(Reza, 2019)</a:t>
            </a:r>
          </a:p>
        </p:txBody>
      </p:sp>
    </p:spTree>
    <p:extLst>
      <p:ext uri="{BB962C8B-B14F-4D97-AF65-F5344CB8AC3E}">
        <p14:creationId xmlns:p14="http://schemas.microsoft.com/office/powerpoint/2010/main" val="15502978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C2914-1CB8-1D3C-9296-A287875DA98B}"/>
              </a:ext>
            </a:extLst>
          </p:cNvPr>
          <p:cNvSpPr>
            <a:spLocks noGrp="1"/>
          </p:cNvSpPr>
          <p:nvPr>
            <p:ph type="title"/>
          </p:nvPr>
        </p:nvSpPr>
        <p:spPr>
          <a:xfrm>
            <a:off x="2370818" y="300639"/>
            <a:ext cx="10110216" cy="1325563"/>
          </a:xfrm>
        </p:spPr>
        <p:txBody>
          <a:bodyPr/>
          <a:lstStyle/>
          <a:p>
            <a:r>
              <a:rPr lang="en-US" dirty="0"/>
              <a:t>Prevention Workforce</a:t>
            </a:r>
          </a:p>
        </p:txBody>
      </p:sp>
      <p:pic>
        <p:nvPicPr>
          <p:cNvPr id="1026" name="Picture 2" descr="Legislation for Inclusion">
            <a:extLst>
              <a:ext uri="{FF2B5EF4-FFF2-40B4-BE49-F238E27FC236}">
                <a16:creationId xmlns:a16="http://schemas.microsoft.com/office/drawing/2014/main" id="{24F683C7-5168-2463-08D3-F9314D51E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3979" y="1400366"/>
            <a:ext cx="8109753" cy="499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1521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pie chart&#10;&#10;Description automatically generated">
            <a:extLst>
              <a:ext uri="{FF2B5EF4-FFF2-40B4-BE49-F238E27FC236}">
                <a16:creationId xmlns:a16="http://schemas.microsoft.com/office/drawing/2014/main" id="{1F6A6199-26A6-C2B2-AC15-1B4BD6643B49}"/>
              </a:ext>
            </a:extLst>
          </p:cNvPr>
          <p:cNvPicPr>
            <a:picLocks noChangeAspect="1"/>
          </p:cNvPicPr>
          <p:nvPr/>
        </p:nvPicPr>
        <p:blipFill rotWithShape="1">
          <a:blip r:embed="rId3">
            <a:extLst>
              <a:ext uri="{28A0092B-C50C-407E-A947-70E740481C1C}">
                <a14:useLocalDpi xmlns:a14="http://schemas.microsoft.com/office/drawing/2010/main" val="0"/>
              </a:ext>
            </a:extLst>
          </a:blip>
          <a:srcRect l="1761" r="10037" b="3370"/>
          <a:stretch/>
        </p:blipFill>
        <p:spPr bwMode="auto">
          <a:xfrm>
            <a:off x="6230866" y="1030531"/>
            <a:ext cx="5442213" cy="3699518"/>
          </a:xfrm>
          <a:prstGeom prst="rect">
            <a:avLst/>
          </a:prstGeom>
          <a:noFill/>
          <a:ln>
            <a:noFill/>
          </a:ln>
        </p:spPr>
      </p:pic>
      <p:sp>
        <p:nvSpPr>
          <p:cNvPr id="3" name="Content Placeholder 2">
            <a:extLst>
              <a:ext uri="{FF2B5EF4-FFF2-40B4-BE49-F238E27FC236}">
                <a16:creationId xmlns:a16="http://schemas.microsoft.com/office/drawing/2014/main" id="{8EB4B7BA-C89B-C72A-2DDE-8835EA02B329}"/>
              </a:ext>
            </a:extLst>
          </p:cNvPr>
          <p:cNvSpPr>
            <a:spLocks noGrp="1"/>
          </p:cNvSpPr>
          <p:nvPr>
            <p:ph idx="1"/>
          </p:nvPr>
        </p:nvSpPr>
        <p:spPr>
          <a:xfrm>
            <a:off x="1565856" y="2048593"/>
            <a:ext cx="9951208" cy="4351338"/>
          </a:xfrm>
        </p:spPr>
        <p:txBody>
          <a:bodyPr>
            <a:normAutofit fontScale="92500"/>
          </a:bodyPr>
          <a:lstStyle/>
          <a:p>
            <a:pPr marL="347472" lvl="1" indent="-342900">
              <a:buFont typeface="Arial" panose="020B0604020202020204" pitchFamily="34" charset="0"/>
              <a:buChar char="•"/>
            </a:pPr>
            <a:r>
              <a:rPr lang="en-US" sz="2800" dirty="0"/>
              <a:t>Average age in the prevention field is 47</a:t>
            </a:r>
          </a:p>
          <a:p>
            <a:pPr marL="347472" lvl="1" indent="-342900">
              <a:buFont typeface="Arial" panose="020B0604020202020204" pitchFamily="34" charset="0"/>
              <a:buChar char="•"/>
            </a:pPr>
            <a:endParaRPr lang="en-US" sz="2800" dirty="0"/>
          </a:p>
          <a:p>
            <a:pPr marL="347472" lvl="1" indent="-342900">
              <a:buFont typeface="Arial" panose="020B0604020202020204" pitchFamily="34" charset="0"/>
              <a:buChar char="•"/>
            </a:pPr>
            <a:r>
              <a:rPr lang="en-US" sz="2800" dirty="0"/>
              <a:t>63% are above 40 years of age</a:t>
            </a:r>
          </a:p>
          <a:p>
            <a:pPr marL="347472" lvl="1" indent="-342900">
              <a:buFont typeface="Arial" panose="020B0604020202020204" pitchFamily="34" charset="0"/>
              <a:buChar char="•"/>
            </a:pPr>
            <a:endParaRPr lang="en-US" sz="2800" dirty="0"/>
          </a:p>
          <a:p>
            <a:pPr marL="347472" lvl="1" indent="-342900">
              <a:buFont typeface="Arial" panose="020B0604020202020204" pitchFamily="34" charset="0"/>
              <a:buChar char="•"/>
            </a:pPr>
            <a:r>
              <a:rPr lang="en-US" sz="2800" dirty="0"/>
              <a:t>20% are nearing or at retirement	</a:t>
            </a:r>
          </a:p>
          <a:p>
            <a:pPr marL="347472" lvl="1" indent="-342900">
              <a:buFont typeface="Arial" panose="020B0604020202020204" pitchFamily="34" charset="0"/>
              <a:buChar char="•"/>
            </a:pPr>
            <a:endParaRPr lang="en-US" sz="2800" dirty="0"/>
          </a:p>
          <a:p>
            <a:pPr marL="347472" lvl="1" indent="-342900">
              <a:buFont typeface="Arial" panose="020B0604020202020204" pitchFamily="34" charset="0"/>
              <a:buChar char="•"/>
            </a:pPr>
            <a:r>
              <a:rPr lang="en-US" sz="2800" dirty="0"/>
              <a:t>39.1% reported being in the prevention field for more than 10 years</a:t>
            </a:r>
          </a:p>
          <a:p>
            <a:pPr marL="347472" lvl="1" indent="-342900">
              <a:buFont typeface="Arial" panose="020B0604020202020204" pitchFamily="34" charset="0"/>
              <a:buChar char="•"/>
            </a:pPr>
            <a:endParaRPr lang="en-US" sz="2800" dirty="0"/>
          </a:p>
          <a:p>
            <a:pPr marL="347472" lvl="1" indent="-342900">
              <a:buFont typeface="Arial" panose="020B0604020202020204" pitchFamily="34" charset="0"/>
              <a:buChar char="•"/>
            </a:pPr>
            <a:r>
              <a:rPr lang="en-US" sz="2800" dirty="0"/>
              <a:t>31.1% reported being in the field 3 years or less (nearly 1 in 3 are new)</a:t>
            </a:r>
          </a:p>
          <a:p>
            <a:endParaRPr lang="en-US" dirty="0"/>
          </a:p>
        </p:txBody>
      </p:sp>
      <p:sp>
        <p:nvSpPr>
          <p:cNvPr id="2" name="Title 1">
            <a:extLst>
              <a:ext uri="{FF2B5EF4-FFF2-40B4-BE49-F238E27FC236}">
                <a16:creationId xmlns:a16="http://schemas.microsoft.com/office/drawing/2014/main" id="{4F1D1B09-6C62-F865-3063-8F8411B149FD}"/>
              </a:ext>
            </a:extLst>
          </p:cNvPr>
          <p:cNvSpPr>
            <a:spLocks noGrp="1"/>
          </p:cNvSpPr>
          <p:nvPr>
            <p:ph type="title"/>
          </p:nvPr>
        </p:nvSpPr>
        <p:spPr>
          <a:xfrm>
            <a:off x="2300905" y="458069"/>
            <a:ext cx="9951208" cy="1325563"/>
          </a:xfrm>
        </p:spPr>
        <p:txBody>
          <a:bodyPr/>
          <a:lstStyle/>
          <a:p>
            <a:r>
              <a:rPr lang="en-US" dirty="0"/>
              <a:t>California Prevention Workforce Survey 2019</a:t>
            </a:r>
          </a:p>
        </p:txBody>
      </p:sp>
    </p:spTree>
    <p:extLst>
      <p:ext uri="{BB962C8B-B14F-4D97-AF65-F5344CB8AC3E}">
        <p14:creationId xmlns:p14="http://schemas.microsoft.com/office/powerpoint/2010/main" val="10639678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1188A-F890-4386-27C4-5E87838E0A8F}"/>
              </a:ext>
            </a:extLst>
          </p:cNvPr>
          <p:cNvSpPr>
            <a:spLocks noGrp="1"/>
          </p:cNvSpPr>
          <p:nvPr>
            <p:ph type="title"/>
          </p:nvPr>
        </p:nvSpPr>
        <p:spPr>
          <a:xfrm>
            <a:off x="2339865" y="399202"/>
            <a:ext cx="9267825" cy="1325563"/>
          </a:xfrm>
        </p:spPr>
        <p:txBody>
          <a:bodyPr/>
          <a:lstStyle/>
          <a:p>
            <a:r>
              <a:rPr lang="en-US" dirty="0"/>
              <a:t>Missouri Prevention Workforce Survey 2019</a:t>
            </a:r>
          </a:p>
        </p:txBody>
      </p:sp>
      <p:sp>
        <p:nvSpPr>
          <p:cNvPr id="3" name="Content Placeholder 2">
            <a:extLst>
              <a:ext uri="{FF2B5EF4-FFF2-40B4-BE49-F238E27FC236}">
                <a16:creationId xmlns:a16="http://schemas.microsoft.com/office/drawing/2014/main" id="{842E688D-4F11-3F58-C03C-6590F8D06BFD}"/>
              </a:ext>
            </a:extLst>
          </p:cNvPr>
          <p:cNvSpPr>
            <a:spLocks noGrp="1"/>
          </p:cNvSpPr>
          <p:nvPr>
            <p:ph idx="1"/>
          </p:nvPr>
        </p:nvSpPr>
        <p:spPr>
          <a:xfrm>
            <a:off x="1859016" y="2037229"/>
            <a:ext cx="9029699" cy="4351338"/>
          </a:xfrm>
        </p:spPr>
        <p:txBody>
          <a:bodyPr>
            <a:normAutofit fontScale="92500"/>
          </a:bodyPr>
          <a:lstStyle/>
          <a:p>
            <a:pPr marL="347472" lvl="1" indent="-342900">
              <a:buFont typeface="Arial" panose="020B0604020202020204" pitchFamily="34" charset="0"/>
              <a:buChar char="•"/>
            </a:pPr>
            <a:r>
              <a:rPr lang="en-US" sz="2800" dirty="0"/>
              <a:t>Average age in the prevention field is mid-40s (median 42-47)</a:t>
            </a:r>
          </a:p>
          <a:p>
            <a:pPr marL="347472" lvl="1" indent="-342900">
              <a:buFont typeface="Arial" panose="020B0604020202020204" pitchFamily="34" charset="0"/>
              <a:buChar char="•"/>
            </a:pPr>
            <a:endParaRPr lang="en-US" sz="2800" dirty="0"/>
          </a:p>
          <a:p>
            <a:pPr marL="347472" lvl="1" indent="-342900">
              <a:buFont typeface="Arial" panose="020B0604020202020204" pitchFamily="34" charset="0"/>
              <a:buChar char="•"/>
            </a:pPr>
            <a:r>
              <a:rPr lang="en-US" sz="2800" dirty="0"/>
              <a:t>Median age of STRC/PRC Staff: 36-41</a:t>
            </a:r>
          </a:p>
          <a:p>
            <a:pPr marL="347472" lvl="1" indent="-342900">
              <a:buFont typeface="Arial" panose="020B0604020202020204" pitchFamily="34" charset="0"/>
              <a:buChar char="•"/>
            </a:pPr>
            <a:endParaRPr lang="en-US" sz="2800" dirty="0"/>
          </a:p>
          <a:p>
            <a:pPr marL="347472" lvl="1" indent="-342900">
              <a:buFont typeface="Arial" panose="020B0604020202020204" pitchFamily="34" charset="0"/>
              <a:buChar char="•"/>
            </a:pPr>
            <a:r>
              <a:rPr lang="en-US" sz="2800" dirty="0"/>
              <a:t>35% are 53 or older (nearing retirement age)</a:t>
            </a:r>
          </a:p>
          <a:p>
            <a:pPr marL="347472" lvl="1" indent="-342900">
              <a:buFont typeface="Arial" panose="020B0604020202020204" pitchFamily="34" charset="0"/>
              <a:buChar char="•"/>
            </a:pPr>
            <a:endParaRPr lang="en-US" sz="2800" dirty="0"/>
          </a:p>
          <a:p>
            <a:pPr marL="347472" lvl="1" indent="-342900">
              <a:buFont typeface="Arial" panose="020B0604020202020204" pitchFamily="34" charset="0"/>
              <a:buChar char="•"/>
            </a:pPr>
            <a:r>
              <a:rPr lang="en-US" sz="2800" dirty="0"/>
              <a:t>31% reported being in the prevention field for more than 10 years</a:t>
            </a:r>
          </a:p>
          <a:p>
            <a:pPr marL="347472" lvl="1" indent="-342900">
              <a:buFont typeface="Arial" panose="020B0604020202020204" pitchFamily="34" charset="0"/>
              <a:buChar char="•"/>
            </a:pPr>
            <a:endParaRPr lang="en-US" sz="2800" dirty="0"/>
          </a:p>
          <a:p>
            <a:pPr marL="347472" lvl="1" indent="-342900">
              <a:buFont typeface="Arial" panose="020B0604020202020204" pitchFamily="34" charset="0"/>
              <a:buChar char="•"/>
            </a:pPr>
            <a:r>
              <a:rPr lang="en-US" sz="2800" dirty="0"/>
              <a:t>43% of STRC/PRC staff have been in the field 3 years or less</a:t>
            </a:r>
          </a:p>
          <a:p>
            <a:endParaRPr lang="en-US" dirty="0"/>
          </a:p>
        </p:txBody>
      </p:sp>
    </p:spTree>
    <p:extLst>
      <p:ext uri="{BB962C8B-B14F-4D97-AF65-F5344CB8AC3E}">
        <p14:creationId xmlns:p14="http://schemas.microsoft.com/office/powerpoint/2010/main" val="32857023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F9BAB-035B-1382-FA1D-AF415F0191C9}"/>
              </a:ext>
            </a:extLst>
          </p:cNvPr>
          <p:cNvSpPr>
            <a:spLocks noGrp="1"/>
          </p:cNvSpPr>
          <p:nvPr>
            <p:ph type="title"/>
          </p:nvPr>
        </p:nvSpPr>
        <p:spPr>
          <a:xfrm>
            <a:off x="2422491" y="163712"/>
            <a:ext cx="10046208" cy="1325563"/>
          </a:xfrm>
        </p:spPr>
        <p:txBody>
          <a:bodyPr/>
          <a:lstStyle/>
          <a:p>
            <a:r>
              <a:rPr lang="en-US" dirty="0"/>
              <a:t>Voluntarily Leaving</a:t>
            </a:r>
          </a:p>
        </p:txBody>
      </p:sp>
      <p:sp>
        <p:nvSpPr>
          <p:cNvPr id="3" name="Content Placeholder 2">
            <a:extLst>
              <a:ext uri="{FF2B5EF4-FFF2-40B4-BE49-F238E27FC236}">
                <a16:creationId xmlns:a16="http://schemas.microsoft.com/office/drawing/2014/main" id="{7CF5CB3E-ED92-8474-FFB6-41C4B98EE6DB}"/>
              </a:ext>
            </a:extLst>
          </p:cNvPr>
          <p:cNvSpPr>
            <a:spLocks noGrp="1"/>
          </p:cNvSpPr>
          <p:nvPr>
            <p:ph idx="1"/>
          </p:nvPr>
        </p:nvSpPr>
        <p:spPr>
          <a:xfrm>
            <a:off x="1653875" y="1375663"/>
            <a:ext cx="9358339" cy="5201293"/>
          </a:xfrm>
        </p:spPr>
        <p:txBody>
          <a:bodyPr>
            <a:normAutofit fontScale="85000" lnSpcReduction="20000"/>
          </a:bodyPr>
          <a:lstStyle/>
          <a:p>
            <a:pPr marL="342900" indent="-342900">
              <a:lnSpc>
                <a:spcPct val="150000"/>
              </a:lnSpc>
              <a:buFont typeface="Arial" panose="020B0604020202020204" pitchFamily="34" charset="0"/>
              <a:buChar char="•"/>
            </a:pPr>
            <a:r>
              <a:rPr lang="en-US" sz="3900" dirty="0"/>
              <a:t>California Prevention Workforce Survey 2019</a:t>
            </a:r>
          </a:p>
          <a:p>
            <a:pPr marL="702900" lvl="1" indent="-342900">
              <a:lnSpc>
                <a:spcPct val="150000"/>
              </a:lnSpc>
              <a:buFont typeface="Arial" panose="020B0604020202020204" pitchFamily="34" charset="0"/>
              <a:buChar char="•"/>
            </a:pPr>
            <a:r>
              <a:rPr lang="en-US" sz="2600" dirty="0"/>
              <a:t>37.6% will definitely/most likely voluntarily leave the prevention field in the next 3 years</a:t>
            </a:r>
          </a:p>
          <a:p>
            <a:pPr marL="702900" lvl="1" indent="-342900">
              <a:lnSpc>
                <a:spcPct val="150000"/>
              </a:lnSpc>
              <a:buFont typeface="Arial" panose="020B0604020202020204" pitchFamily="34" charset="0"/>
              <a:buChar char="•"/>
            </a:pPr>
            <a:r>
              <a:rPr lang="en-US" sz="2600" dirty="0"/>
              <a:t>Of those 54.2% will be looking for a job in the prevention field</a:t>
            </a:r>
          </a:p>
          <a:p>
            <a:pPr marL="342900" indent="-342900">
              <a:lnSpc>
                <a:spcPct val="150000"/>
              </a:lnSpc>
              <a:buFont typeface="Arial" panose="020B0604020202020204" pitchFamily="34" charset="0"/>
              <a:buChar char="•"/>
            </a:pPr>
            <a:r>
              <a:rPr lang="en-US" sz="3900" dirty="0"/>
              <a:t>Missouri Prevention Workforce Survey 2019</a:t>
            </a:r>
          </a:p>
          <a:p>
            <a:pPr marL="702900" lvl="1" indent="-342900">
              <a:lnSpc>
                <a:spcPct val="150000"/>
              </a:lnSpc>
              <a:buFont typeface="Arial" panose="020B0604020202020204" pitchFamily="34" charset="0"/>
              <a:buChar char="•"/>
            </a:pPr>
            <a:r>
              <a:rPr lang="en-US" sz="2600" dirty="0"/>
              <a:t>28.4% will likely voluntarily leave the prevention field in the next 3 years </a:t>
            </a:r>
          </a:p>
          <a:p>
            <a:pPr marL="702900" lvl="1" indent="-342900">
              <a:lnSpc>
                <a:spcPct val="150000"/>
              </a:lnSpc>
              <a:buFont typeface="Arial" panose="020B0604020202020204" pitchFamily="34" charset="0"/>
              <a:buChar char="•"/>
            </a:pPr>
            <a:r>
              <a:rPr lang="en-US" sz="2600" dirty="0"/>
              <a:t>24 – 29 age group: 50% will likely voluntarily leave the prevention field in the next 3 years</a:t>
            </a:r>
          </a:p>
          <a:p>
            <a:pPr marL="702900" lvl="1" indent="-342900">
              <a:lnSpc>
                <a:spcPct val="150000"/>
              </a:lnSpc>
              <a:buFont typeface="Arial" panose="020B0604020202020204" pitchFamily="34" charset="0"/>
              <a:buChar char="•"/>
            </a:pPr>
            <a:r>
              <a:rPr lang="en-US" sz="2600" dirty="0"/>
              <a:t>32% of 24 – 29 age group will be looking for a job in the prevention field</a:t>
            </a:r>
          </a:p>
          <a:p>
            <a:endParaRPr lang="en-US" dirty="0"/>
          </a:p>
        </p:txBody>
      </p:sp>
    </p:spTree>
    <p:extLst>
      <p:ext uri="{BB962C8B-B14F-4D97-AF65-F5344CB8AC3E}">
        <p14:creationId xmlns:p14="http://schemas.microsoft.com/office/powerpoint/2010/main" val="42062699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FF39-39F2-8436-CA46-6CAC561385EB}"/>
              </a:ext>
            </a:extLst>
          </p:cNvPr>
          <p:cNvSpPr>
            <a:spLocks noGrp="1"/>
          </p:cNvSpPr>
          <p:nvPr>
            <p:ph type="title"/>
          </p:nvPr>
        </p:nvSpPr>
        <p:spPr>
          <a:xfrm>
            <a:off x="2388477" y="404538"/>
            <a:ext cx="8760372" cy="1325563"/>
          </a:xfrm>
        </p:spPr>
        <p:txBody>
          <a:bodyPr/>
          <a:lstStyle/>
          <a:p>
            <a:r>
              <a:rPr lang="en-US" dirty="0"/>
              <a:t>Missouri Prevention Workforce Survey 2019</a:t>
            </a:r>
          </a:p>
        </p:txBody>
      </p:sp>
      <p:sp>
        <p:nvSpPr>
          <p:cNvPr id="3" name="Content Placeholder 2">
            <a:extLst>
              <a:ext uri="{FF2B5EF4-FFF2-40B4-BE49-F238E27FC236}">
                <a16:creationId xmlns:a16="http://schemas.microsoft.com/office/drawing/2014/main" id="{0E5BF233-D487-4A3C-1D68-7A14892C6A87}"/>
              </a:ext>
            </a:extLst>
          </p:cNvPr>
          <p:cNvSpPr>
            <a:spLocks noGrp="1"/>
          </p:cNvSpPr>
          <p:nvPr>
            <p:ph idx="1"/>
          </p:nvPr>
        </p:nvSpPr>
        <p:spPr/>
        <p:txBody>
          <a:bodyPr>
            <a:normAutofit fontScale="92500" lnSpcReduction="20000"/>
          </a:bodyPr>
          <a:lstStyle/>
          <a:p>
            <a:pPr marL="347472" lvl="1" indent="-342900">
              <a:buFont typeface="Arial" panose="020B0604020202020204" pitchFamily="34" charset="0"/>
              <a:buChar char="•"/>
            </a:pPr>
            <a:endParaRPr lang="en-US" sz="3200" dirty="0"/>
          </a:p>
          <a:p>
            <a:pPr marL="347472" lvl="1" indent="-342900">
              <a:buFont typeface="Arial" panose="020B0604020202020204" pitchFamily="34" charset="0"/>
              <a:buChar char="•"/>
            </a:pPr>
            <a:r>
              <a:rPr lang="en-US" sz="3200" dirty="0"/>
              <a:t>37.5% of Black prevention professionals are somewhat likely voluntarily leave the prevention field in the next 3 years while 6.3% are definitely going to leave. Of those, 37.5% will look for another job in prevention</a:t>
            </a:r>
          </a:p>
          <a:p>
            <a:pPr marL="347472" lvl="1" indent="-342900">
              <a:buFont typeface="Arial" panose="020B0604020202020204" pitchFamily="34" charset="0"/>
              <a:buChar char="•"/>
            </a:pPr>
            <a:endParaRPr lang="en-US" sz="3200" dirty="0"/>
          </a:p>
          <a:p>
            <a:pPr marL="347472" lvl="1" indent="-342900">
              <a:buFont typeface="Arial" panose="020B0604020202020204" pitchFamily="34" charset="0"/>
              <a:buChar char="•"/>
            </a:pPr>
            <a:r>
              <a:rPr lang="en-US" sz="3200" dirty="0"/>
              <a:t>26.7% of White prevention professionals are very likely or somewhat likely to leave the prevention field in the next 3 years while 2.1% are definitely going to leave. Of those, 18.5% will look for another job in prevention</a:t>
            </a:r>
          </a:p>
          <a:p>
            <a:endParaRPr lang="en-US" dirty="0"/>
          </a:p>
        </p:txBody>
      </p:sp>
    </p:spTree>
    <p:extLst>
      <p:ext uri="{BB962C8B-B14F-4D97-AF65-F5344CB8AC3E}">
        <p14:creationId xmlns:p14="http://schemas.microsoft.com/office/powerpoint/2010/main" val="13659364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4AF6-7915-4048-7D9E-118C81473274}"/>
              </a:ext>
            </a:extLst>
          </p:cNvPr>
          <p:cNvSpPr>
            <a:spLocks noGrp="1"/>
          </p:cNvSpPr>
          <p:nvPr>
            <p:ph type="title"/>
          </p:nvPr>
        </p:nvSpPr>
        <p:spPr>
          <a:xfrm>
            <a:off x="2415851" y="282763"/>
            <a:ext cx="6221704" cy="1281664"/>
          </a:xfrm>
        </p:spPr>
        <p:txBody>
          <a:bodyPr/>
          <a:lstStyle/>
          <a:p>
            <a:r>
              <a:rPr lang="en-US" dirty="0"/>
              <a:t>The Coalition</a:t>
            </a:r>
          </a:p>
        </p:txBody>
      </p:sp>
      <p:pic>
        <p:nvPicPr>
          <p:cNvPr id="2052" name="Picture 4" descr="Diario T E – Periodismo innovador para la Tercera Edad">
            <a:extLst>
              <a:ext uri="{FF2B5EF4-FFF2-40B4-BE49-F238E27FC236}">
                <a16:creationId xmlns:a16="http://schemas.microsoft.com/office/drawing/2014/main" id="{7F24FCBB-A32F-DFE8-A85C-743B9C69D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851" y="1546841"/>
            <a:ext cx="7773178" cy="464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5641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E98F-FBED-B44B-B809-5474A6D58FF0}"/>
              </a:ext>
            </a:extLst>
          </p:cNvPr>
          <p:cNvSpPr>
            <a:spLocks noGrp="1"/>
          </p:cNvSpPr>
          <p:nvPr>
            <p:ph type="title"/>
          </p:nvPr>
        </p:nvSpPr>
        <p:spPr>
          <a:xfrm>
            <a:off x="2109216" y="538545"/>
            <a:ext cx="9454791" cy="1325563"/>
          </a:xfrm>
        </p:spPr>
        <p:txBody>
          <a:bodyPr>
            <a:normAutofit/>
          </a:bodyPr>
          <a:lstStyle/>
          <a:p>
            <a:r>
              <a:rPr lang="en-US" dirty="0"/>
              <a:t>Why it is so Difficult to Form Effective  Community Coalitions </a:t>
            </a:r>
            <a:r>
              <a:rPr lang="en-US" sz="1600" dirty="0"/>
              <a:t>(</a:t>
            </a:r>
            <a:r>
              <a:rPr lang="en-US" sz="1600" dirty="0" err="1"/>
              <a:t>Kadushin</a:t>
            </a:r>
            <a:r>
              <a:rPr lang="en-US" sz="1600" dirty="0"/>
              <a:t> et al, 2005)</a:t>
            </a:r>
            <a:endParaRPr lang="en-US" dirty="0"/>
          </a:p>
        </p:txBody>
      </p:sp>
      <p:sp>
        <p:nvSpPr>
          <p:cNvPr id="3" name="Content Placeholder 2">
            <a:extLst>
              <a:ext uri="{FF2B5EF4-FFF2-40B4-BE49-F238E27FC236}">
                <a16:creationId xmlns:a16="http://schemas.microsoft.com/office/drawing/2014/main" id="{A2B4DEC6-F2D2-98BE-683F-6D2A5DF9B2EF}"/>
              </a:ext>
            </a:extLst>
          </p:cNvPr>
          <p:cNvSpPr>
            <a:spLocks noGrp="1"/>
          </p:cNvSpPr>
          <p:nvPr>
            <p:ph idx="1"/>
          </p:nvPr>
        </p:nvSpPr>
        <p:spPr>
          <a:xfrm>
            <a:off x="1402592" y="1802299"/>
            <a:ext cx="9951208" cy="4351338"/>
          </a:xfrm>
        </p:spPr>
        <p:txBody>
          <a:bodyPr/>
          <a:lstStyle/>
          <a:p>
            <a:pPr marL="457200" indent="-457200">
              <a:buFont typeface="Arial" panose="020B0604020202020204" pitchFamily="34" charset="0"/>
              <a:buChar char="•"/>
            </a:pPr>
            <a:endParaRPr lang="en-US" sz="4000" dirty="0"/>
          </a:p>
          <a:p>
            <a:pPr marL="457200" indent="-457200">
              <a:buFont typeface="Arial" panose="020B0604020202020204" pitchFamily="34" charset="0"/>
              <a:buChar char="•"/>
            </a:pPr>
            <a:r>
              <a:rPr lang="en-US" sz="4000" dirty="0"/>
              <a:t>Robert Wood Johnson Foundation- Fighting Back Grant</a:t>
            </a:r>
          </a:p>
          <a:p>
            <a:pPr marL="457200" indent="-457200">
              <a:buFont typeface="Arial" panose="020B0604020202020204" pitchFamily="34" charset="0"/>
              <a:buChar char="•"/>
            </a:pPr>
            <a:r>
              <a:rPr lang="en-US" sz="4000" dirty="0"/>
              <a:t>15 communities were selected out of 330</a:t>
            </a:r>
          </a:p>
          <a:p>
            <a:pPr marL="914400" lvl="1" indent="-457200">
              <a:buFont typeface="Arial" panose="020B0604020202020204" pitchFamily="34" charset="0"/>
              <a:buChar char="•"/>
            </a:pPr>
            <a:r>
              <a:rPr lang="en-US" sz="3600" dirty="0"/>
              <a:t>Later funded 7 more communities</a:t>
            </a:r>
          </a:p>
          <a:p>
            <a:pPr marL="457200" indent="-457200">
              <a:buFont typeface="Arial" panose="020B0604020202020204" pitchFamily="34" charset="0"/>
              <a:buChar char="•"/>
            </a:pPr>
            <a:r>
              <a:rPr lang="en-US" sz="4000" dirty="0"/>
              <a:t>Lack of regard to the complexities of the social structure of communities</a:t>
            </a:r>
          </a:p>
          <a:p>
            <a:endParaRPr lang="en-US" dirty="0"/>
          </a:p>
        </p:txBody>
      </p:sp>
    </p:spTree>
    <p:extLst>
      <p:ext uri="{BB962C8B-B14F-4D97-AF65-F5344CB8AC3E}">
        <p14:creationId xmlns:p14="http://schemas.microsoft.com/office/powerpoint/2010/main" val="16478038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3F90-6051-4490-8414-45E1D1033D3E}"/>
              </a:ext>
            </a:extLst>
          </p:cNvPr>
          <p:cNvSpPr>
            <a:spLocks noGrp="1"/>
          </p:cNvSpPr>
          <p:nvPr>
            <p:ph type="title"/>
          </p:nvPr>
        </p:nvSpPr>
        <p:spPr>
          <a:xfrm>
            <a:off x="4350937" y="3042798"/>
            <a:ext cx="3403140" cy="1308138"/>
          </a:xfrm>
        </p:spPr>
        <p:txBody>
          <a:bodyPr>
            <a:normAutofit/>
          </a:bodyPr>
          <a:lstStyle/>
          <a:p>
            <a:pPr algn="ctr"/>
            <a:r>
              <a:rPr lang="en-US" sz="4000" dirty="0">
                <a:solidFill>
                  <a:schemeClr val="bg1">
                    <a:lumMod val="85000"/>
                  </a:schemeClr>
                </a:solidFill>
              </a:rPr>
              <a:t>Introductions</a:t>
            </a:r>
          </a:p>
        </p:txBody>
      </p:sp>
      <p:sp>
        <p:nvSpPr>
          <p:cNvPr id="4" name="TextBox 3">
            <a:extLst>
              <a:ext uri="{FF2B5EF4-FFF2-40B4-BE49-F238E27FC236}">
                <a16:creationId xmlns:a16="http://schemas.microsoft.com/office/drawing/2014/main" id="{FEC7A9F9-2CB0-A786-A797-5DD8F30994F6}"/>
              </a:ext>
            </a:extLst>
          </p:cNvPr>
          <p:cNvSpPr txBox="1"/>
          <p:nvPr/>
        </p:nvSpPr>
        <p:spPr>
          <a:xfrm>
            <a:off x="-310786" y="2614118"/>
            <a:ext cx="3780693" cy="2308324"/>
          </a:xfrm>
          <a:prstGeom prst="rect">
            <a:avLst/>
          </a:prstGeom>
          <a:noFill/>
        </p:spPr>
        <p:txBody>
          <a:bodyPr wrap="square" rtlCol="0">
            <a:spAutoFit/>
          </a:bodyPr>
          <a:lstStyle/>
          <a:p>
            <a:pPr algn="ctr"/>
            <a:r>
              <a:rPr lang="en-US" sz="2400" dirty="0">
                <a:solidFill>
                  <a:srgbClr val="394C96"/>
                </a:solidFill>
              </a:rPr>
              <a:t>Colber Prosper, M.S.</a:t>
            </a:r>
          </a:p>
          <a:p>
            <a:pPr algn="ctr"/>
            <a:r>
              <a:rPr lang="en-US" sz="2400" dirty="0">
                <a:solidFill>
                  <a:srgbClr val="394C96"/>
                </a:solidFill>
              </a:rPr>
              <a:t>Presenter and</a:t>
            </a:r>
          </a:p>
          <a:p>
            <a:pPr algn="ctr"/>
            <a:r>
              <a:rPr lang="en-US" sz="2400" dirty="0">
                <a:solidFill>
                  <a:srgbClr val="394C96"/>
                </a:solidFill>
              </a:rPr>
              <a:t>Webinar Facilitator</a:t>
            </a:r>
          </a:p>
          <a:p>
            <a:pPr algn="ctr"/>
            <a:r>
              <a:rPr lang="en-US" sz="2400" dirty="0">
                <a:solidFill>
                  <a:srgbClr val="394C96"/>
                </a:solidFill>
              </a:rPr>
              <a:t>&amp; NCA Trainer</a:t>
            </a:r>
          </a:p>
          <a:p>
            <a:pPr algn="ctr"/>
            <a:r>
              <a:rPr lang="en-US" sz="2400" dirty="0">
                <a:solidFill>
                  <a:srgbClr val="394C96"/>
                </a:solidFill>
              </a:rPr>
              <a:t>National Coalition </a:t>
            </a:r>
          </a:p>
          <a:p>
            <a:pPr algn="ctr"/>
            <a:r>
              <a:rPr lang="en-US" sz="2400" dirty="0">
                <a:solidFill>
                  <a:srgbClr val="394C96"/>
                </a:solidFill>
              </a:rPr>
              <a:t>Institute</a:t>
            </a:r>
          </a:p>
        </p:txBody>
      </p:sp>
      <p:sp>
        <p:nvSpPr>
          <p:cNvPr id="12" name="TextBox 11">
            <a:extLst>
              <a:ext uri="{FF2B5EF4-FFF2-40B4-BE49-F238E27FC236}">
                <a16:creationId xmlns:a16="http://schemas.microsoft.com/office/drawing/2014/main" id="{9D8A1704-DE25-F368-143D-D92FE8B7D8D7}"/>
              </a:ext>
            </a:extLst>
          </p:cNvPr>
          <p:cNvSpPr txBox="1"/>
          <p:nvPr/>
        </p:nvSpPr>
        <p:spPr>
          <a:xfrm>
            <a:off x="8635107" y="3254825"/>
            <a:ext cx="3538084" cy="1200329"/>
          </a:xfrm>
          <a:prstGeom prst="rect">
            <a:avLst/>
          </a:prstGeom>
          <a:noFill/>
        </p:spPr>
        <p:txBody>
          <a:bodyPr wrap="none" rtlCol="0">
            <a:spAutoFit/>
          </a:bodyPr>
          <a:lstStyle/>
          <a:p>
            <a:pPr algn="ctr"/>
            <a:r>
              <a:rPr lang="en-US" sz="2400" dirty="0">
                <a:solidFill>
                  <a:srgbClr val="394C96"/>
                </a:solidFill>
              </a:rPr>
              <a:t>Samantha Andrews </a:t>
            </a:r>
          </a:p>
          <a:p>
            <a:pPr algn="ctr"/>
            <a:r>
              <a:rPr lang="en-US" sz="2400" dirty="0">
                <a:solidFill>
                  <a:srgbClr val="394C96"/>
                </a:solidFill>
              </a:rPr>
              <a:t>Training Manager</a:t>
            </a:r>
          </a:p>
          <a:p>
            <a:pPr algn="ctr"/>
            <a:r>
              <a:rPr lang="en-US" sz="2400" dirty="0">
                <a:solidFill>
                  <a:srgbClr val="394C96"/>
                </a:solidFill>
              </a:rPr>
              <a:t>National Coalition Institute</a:t>
            </a:r>
          </a:p>
        </p:txBody>
      </p:sp>
      <p:pic>
        <p:nvPicPr>
          <p:cNvPr id="3" name="Picture 2">
            <a:extLst>
              <a:ext uri="{FF2B5EF4-FFF2-40B4-BE49-F238E27FC236}">
                <a16:creationId xmlns:a16="http://schemas.microsoft.com/office/drawing/2014/main" id="{C3D3219F-C7D1-2DCB-3A42-7666FFFF4915}"/>
              </a:ext>
            </a:extLst>
          </p:cNvPr>
          <p:cNvPicPr>
            <a:picLocks noChangeAspect="1"/>
          </p:cNvPicPr>
          <p:nvPr/>
        </p:nvPicPr>
        <p:blipFill>
          <a:blip r:embed="rId3"/>
          <a:stretch>
            <a:fillRect/>
          </a:stretch>
        </p:blipFill>
        <p:spPr>
          <a:xfrm>
            <a:off x="10100422" y="154391"/>
            <a:ext cx="1861665" cy="1769002"/>
          </a:xfrm>
          <a:prstGeom prst="rect">
            <a:avLst/>
          </a:prstGeom>
        </p:spPr>
      </p:pic>
    </p:spTree>
    <p:extLst>
      <p:ext uri="{BB962C8B-B14F-4D97-AF65-F5344CB8AC3E}">
        <p14:creationId xmlns:p14="http://schemas.microsoft.com/office/powerpoint/2010/main" val="34059808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86D2-C4F0-8536-DC19-96AB86225473}"/>
              </a:ext>
            </a:extLst>
          </p:cNvPr>
          <p:cNvSpPr>
            <a:spLocks noGrp="1"/>
          </p:cNvSpPr>
          <p:nvPr>
            <p:ph type="title"/>
          </p:nvPr>
        </p:nvSpPr>
        <p:spPr/>
        <p:txBody>
          <a:bodyPr>
            <a:normAutofit fontScale="90000"/>
          </a:bodyPr>
          <a:lstStyle/>
          <a:p>
            <a:r>
              <a:rPr lang="en-US" dirty="0"/>
              <a:t>Why it is so Difficult to Form Effective  Community Coalitions cont.</a:t>
            </a:r>
          </a:p>
        </p:txBody>
      </p:sp>
      <p:sp>
        <p:nvSpPr>
          <p:cNvPr id="3" name="Content Placeholder 2">
            <a:extLst>
              <a:ext uri="{FF2B5EF4-FFF2-40B4-BE49-F238E27FC236}">
                <a16:creationId xmlns:a16="http://schemas.microsoft.com/office/drawing/2014/main" id="{2D80395B-94F5-3F2F-1B41-293B020A963F}"/>
              </a:ext>
            </a:extLst>
          </p:cNvPr>
          <p:cNvSpPr>
            <a:spLocks noGrp="1"/>
          </p:cNvSpPr>
          <p:nvPr>
            <p:ph idx="1"/>
          </p:nvPr>
        </p:nvSpPr>
        <p:spPr>
          <a:xfrm>
            <a:off x="3168870" y="1821852"/>
            <a:ext cx="8403020" cy="4351338"/>
          </a:xfrm>
        </p:spPr>
        <p:txBody>
          <a:bodyPr>
            <a:normAutofit lnSpcReduction="10000"/>
          </a:bodyPr>
          <a:lstStyle/>
          <a:p>
            <a:pPr marL="457200" indent="-457200">
              <a:buFont typeface="Arial" panose="020B0604020202020204" pitchFamily="34" charset="0"/>
              <a:buChar char="•"/>
            </a:pPr>
            <a:r>
              <a:rPr lang="en-US" sz="3600" dirty="0"/>
              <a:t>Six structural obstacles</a:t>
            </a:r>
          </a:p>
          <a:p>
            <a:pPr marL="914400" lvl="1" indent="-457200">
              <a:buFont typeface="Arial" panose="020B0604020202020204" pitchFamily="34" charset="0"/>
              <a:buChar char="•"/>
            </a:pPr>
            <a:r>
              <a:rPr lang="en-US" sz="3200" dirty="0"/>
              <a:t>Coalitions and their structures being poorly defined </a:t>
            </a:r>
          </a:p>
          <a:p>
            <a:pPr marL="914400" lvl="1" indent="-457200">
              <a:buFont typeface="Arial" panose="020B0604020202020204" pitchFamily="34" charset="0"/>
              <a:buChar char="•"/>
            </a:pPr>
            <a:r>
              <a:rPr lang="en-US" sz="3200" dirty="0"/>
              <a:t>Actual definition of the “community” is poor and not specific</a:t>
            </a:r>
          </a:p>
          <a:p>
            <a:pPr marL="914400" lvl="1" indent="-457200">
              <a:buFont typeface="Arial" panose="020B0604020202020204" pitchFamily="34" charset="0"/>
              <a:buChar char="•"/>
            </a:pPr>
            <a:r>
              <a:rPr lang="en-US" sz="3200" dirty="0"/>
              <a:t>Ethnic, race and class divisions</a:t>
            </a:r>
          </a:p>
          <a:p>
            <a:pPr marL="914400" lvl="1" indent="-457200">
              <a:buFont typeface="Arial" panose="020B0604020202020204" pitchFamily="34" charset="0"/>
              <a:buChar char="•"/>
            </a:pPr>
            <a:r>
              <a:rPr lang="en-US" sz="3200" dirty="0"/>
              <a:t>Effects of past narratives </a:t>
            </a:r>
          </a:p>
          <a:p>
            <a:pPr marL="914400" lvl="1" indent="-457200">
              <a:buFont typeface="Arial" panose="020B0604020202020204" pitchFamily="34" charset="0"/>
              <a:buChar char="•"/>
            </a:pPr>
            <a:r>
              <a:rPr lang="en-US" sz="3200" dirty="0"/>
              <a:t>Bringing everyone together </a:t>
            </a:r>
          </a:p>
          <a:p>
            <a:pPr marL="914400" lvl="1" indent="-457200">
              <a:buFont typeface="Arial" panose="020B0604020202020204" pitchFamily="34" charset="0"/>
              <a:buChar char="•"/>
            </a:pPr>
            <a:r>
              <a:rPr lang="en-US" sz="3200" dirty="0"/>
              <a:t>Decision making process </a:t>
            </a:r>
          </a:p>
          <a:p>
            <a:endParaRPr lang="en-US" dirty="0"/>
          </a:p>
        </p:txBody>
      </p:sp>
      <p:sp>
        <p:nvSpPr>
          <p:cNvPr id="4" name="Rectangle 3">
            <a:extLst>
              <a:ext uri="{FF2B5EF4-FFF2-40B4-BE49-F238E27FC236}">
                <a16:creationId xmlns:a16="http://schemas.microsoft.com/office/drawing/2014/main" id="{0712A7D8-606D-A783-4901-3AD283074ECF}"/>
              </a:ext>
            </a:extLst>
          </p:cNvPr>
          <p:cNvSpPr/>
          <p:nvPr/>
        </p:nvSpPr>
        <p:spPr>
          <a:xfrm>
            <a:off x="402021" y="2806959"/>
            <a:ext cx="2593427" cy="255454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dirty="0">
                <a:ln/>
                <a:solidFill>
                  <a:srgbClr val="C00000"/>
                </a:solidFill>
                <a:effectLst>
                  <a:outerShdw blurRad="38100" dist="38100" dir="2700000" algn="tl">
                    <a:srgbClr val="000000">
                      <a:alpha val="43137"/>
                    </a:srgbClr>
                  </a:outerShdw>
                </a:effectLst>
              </a:rPr>
              <a:t>Do you </a:t>
            </a:r>
          </a:p>
          <a:p>
            <a:pPr algn="ctr"/>
            <a:r>
              <a:rPr lang="en-US" sz="4000" b="1" cap="none" spc="0" dirty="0">
                <a:ln/>
                <a:solidFill>
                  <a:srgbClr val="C00000"/>
                </a:solidFill>
                <a:effectLst>
                  <a:outerShdw blurRad="38100" dist="38100" dir="2700000" algn="tl">
                    <a:srgbClr val="000000">
                      <a:alpha val="43137"/>
                    </a:srgbClr>
                  </a:outerShdw>
                </a:effectLst>
              </a:rPr>
              <a:t>agree with</a:t>
            </a:r>
          </a:p>
          <a:p>
            <a:pPr algn="ctr"/>
            <a:r>
              <a:rPr lang="en-US" sz="4000" b="1" dirty="0">
                <a:ln/>
                <a:solidFill>
                  <a:srgbClr val="C00000"/>
                </a:solidFill>
                <a:effectLst>
                  <a:outerShdw blurRad="38100" dist="38100" dir="2700000" algn="tl">
                    <a:srgbClr val="000000">
                      <a:alpha val="43137"/>
                    </a:srgbClr>
                  </a:outerShdw>
                </a:effectLst>
              </a:rPr>
              <a:t>these obstacles?</a:t>
            </a:r>
            <a:endParaRPr lang="en-US" sz="4000" b="1" cap="none" spc="0" dirty="0">
              <a:ln/>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9740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me Personalizado - Another one - 22288955">
            <a:extLst>
              <a:ext uri="{FF2B5EF4-FFF2-40B4-BE49-F238E27FC236}">
                <a16:creationId xmlns:a16="http://schemas.microsoft.com/office/drawing/2014/main" id="{18F899E2-6FC4-C959-2080-1561A1CC9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195" y="959303"/>
            <a:ext cx="6585858" cy="49393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34D0186-91EF-92FD-6B6E-D165580CE907}"/>
              </a:ext>
            </a:extLst>
          </p:cNvPr>
          <p:cNvPicPr>
            <a:picLocks noChangeAspect="1"/>
          </p:cNvPicPr>
          <p:nvPr/>
        </p:nvPicPr>
        <p:blipFill>
          <a:blip r:embed="rId4"/>
          <a:stretch>
            <a:fillRect/>
          </a:stretch>
        </p:blipFill>
        <p:spPr>
          <a:xfrm>
            <a:off x="307428" y="227784"/>
            <a:ext cx="1622699" cy="1396064"/>
          </a:xfrm>
          <a:prstGeom prst="rect">
            <a:avLst/>
          </a:prstGeom>
        </p:spPr>
      </p:pic>
    </p:spTree>
    <p:extLst>
      <p:ext uri="{BB962C8B-B14F-4D97-AF65-F5344CB8AC3E}">
        <p14:creationId xmlns:p14="http://schemas.microsoft.com/office/powerpoint/2010/main" val="3603668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90A91-EA62-DFF9-BBE4-488E16C5B80D}"/>
              </a:ext>
            </a:extLst>
          </p:cNvPr>
          <p:cNvSpPr>
            <a:spLocks noGrp="1"/>
          </p:cNvSpPr>
          <p:nvPr>
            <p:ph type="title"/>
          </p:nvPr>
        </p:nvSpPr>
        <p:spPr>
          <a:xfrm>
            <a:off x="2194560" y="396656"/>
            <a:ext cx="10073640" cy="1325563"/>
          </a:xfrm>
        </p:spPr>
        <p:txBody>
          <a:bodyPr>
            <a:normAutofit fontScale="90000"/>
          </a:bodyPr>
          <a:lstStyle/>
          <a:p>
            <a:r>
              <a:rPr lang="en-US" dirty="0"/>
              <a:t>What Explains Community Coalition Effectiveness? A Review of the Literature </a:t>
            </a:r>
            <a:r>
              <a:rPr lang="en-US" sz="1800" dirty="0"/>
              <a:t>(</a:t>
            </a:r>
            <a:r>
              <a:rPr lang="en-US" sz="1800" dirty="0" err="1"/>
              <a:t>Zakocs</a:t>
            </a:r>
            <a:r>
              <a:rPr lang="en-US" sz="1800" dirty="0"/>
              <a:t> and Edwards, 2006)</a:t>
            </a:r>
            <a:endParaRPr lang="en-US" dirty="0"/>
          </a:p>
        </p:txBody>
      </p:sp>
      <p:sp>
        <p:nvSpPr>
          <p:cNvPr id="3" name="Content Placeholder 2">
            <a:extLst>
              <a:ext uri="{FF2B5EF4-FFF2-40B4-BE49-F238E27FC236}">
                <a16:creationId xmlns:a16="http://schemas.microsoft.com/office/drawing/2014/main" id="{7AC13670-605F-1578-7D04-68A429381270}"/>
              </a:ext>
            </a:extLst>
          </p:cNvPr>
          <p:cNvSpPr>
            <a:spLocks noGrp="1"/>
          </p:cNvSpPr>
          <p:nvPr>
            <p:ph idx="1"/>
          </p:nvPr>
        </p:nvSpPr>
        <p:spPr>
          <a:xfrm>
            <a:off x="2194560" y="1943866"/>
            <a:ext cx="8991600" cy="4351338"/>
          </a:xfrm>
        </p:spPr>
        <p:txBody>
          <a:bodyPr/>
          <a:lstStyle/>
          <a:p>
            <a:pPr marL="457200" indent="-457200">
              <a:buFont typeface="Arial" panose="020B0604020202020204" pitchFamily="34" charset="0"/>
              <a:buChar char="•"/>
            </a:pPr>
            <a:r>
              <a:rPr lang="en-US" sz="3200" dirty="0"/>
              <a:t>Literature review between 1980-2004</a:t>
            </a:r>
          </a:p>
          <a:p>
            <a:pPr marL="914400" lvl="1" indent="-457200">
              <a:buFont typeface="Arial" panose="020B0604020202020204" pitchFamily="34" charset="0"/>
              <a:buChar char="•"/>
            </a:pPr>
            <a:r>
              <a:rPr lang="en-US" sz="2800" dirty="0"/>
              <a:t>Criteria</a:t>
            </a:r>
          </a:p>
          <a:p>
            <a:pPr marL="1371600" lvl="2" indent="-457200">
              <a:buFont typeface="Arial" panose="020B0604020202020204" pitchFamily="34" charset="0"/>
              <a:buChar char="•"/>
            </a:pPr>
            <a:r>
              <a:rPr lang="en-US" sz="2400" dirty="0"/>
              <a:t>Coalition sought to improve population-health outcomes </a:t>
            </a:r>
          </a:p>
          <a:p>
            <a:pPr marL="1371600" lvl="2" indent="-457200">
              <a:buFont typeface="Arial" panose="020B0604020202020204" pitchFamily="34" charset="0"/>
              <a:buChar char="•"/>
            </a:pPr>
            <a:r>
              <a:rPr lang="en-US" sz="2400" dirty="0"/>
              <a:t>Measured quantitatively or qualitatively </a:t>
            </a:r>
          </a:p>
          <a:p>
            <a:pPr marL="1371600" lvl="2" indent="-457200">
              <a:buFont typeface="Arial" panose="020B0604020202020204" pitchFamily="34" charset="0"/>
              <a:buChar char="•"/>
            </a:pPr>
            <a:r>
              <a:rPr lang="en-US" sz="2400" dirty="0"/>
              <a:t>Published in a peer-reviewed journal or gov document</a:t>
            </a:r>
          </a:p>
          <a:p>
            <a:pPr marL="457200" indent="-457200">
              <a:buFont typeface="Arial" panose="020B0604020202020204" pitchFamily="34" charset="0"/>
              <a:buChar char="•"/>
            </a:pPr>
            <a:r>
              <a:rPr lang="en-US" sz="3200" dirty="0"/>
              <a:t>Coalition effectiveness</a:t>
            </a:r>
          </a:p>
          <a:p>
            <a:pPr marL="914400" lvl="1" indent="-457200">
              <a:buFont typeface="Arial" panose="020B0604020202020204" pitchFamily="34" charset="0"/>
              <a:buChar char="•"/>
            </a:pPr>
            <a:r>
              <a:rPr lang="en-US" sz="2800" dirty="0"/>
              <a:t>Coalition building (internal)</a:t>
            </a:r>
          </a:p>
          <a:p>
            <a:pPr marL="914400" lvl="1" indent="-457200">
              <a:buFont typeface="Arial" panose="020B0604020202020204" pitchFamily="34" charset="0"/>
              <a:buChar char="•"/>
            </a:pPr>
            <a:r>
              <a:rPr lang="en-US" sz="2800" dirty="0"/>
              <a:t>Community changes (external)</a:t>
            </a:r>
          </a:p>
          <a:p>
            <a:pPr marL="457200" indent="-457200">
              <a:buFont typeface="Arial" panose="020B0604020202020204" pitchFamily="34" charset="0"/>
              <a:buChar char="•"/>
            </a:pPr>
            <a:r>
              <a:rPr lang="en-US" sz="3200" dirty="0"/>
              <a:t>Search in databases and 1,168 abstracts found</a:t>
            </a:r>
          </a:p>
          <a:p>
            <a:pPr marL="457200"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3596804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0FDDC-9943-B2EF-C361-C6E4600119F3}"/>
              </a:ext>
            </a:extLst>
          </p:cNvPr>
          <p:cNvSpPr>
            <a:spLocks noGrp="1"/>
          </p:cNvSpPr>
          <p:nvPr>
            <p:ph type="title"/>
          </p:nvPr>
        </p:nvSpPr>
        <p:spPr/>
        <p:txBody>
          <a:bodyPr>
            <a:normAutofit fontScale="90000"/>
          </a:bodyPr>
          <a:lstStyle/>
          <a:p>
            <a:r>
              <a:rPr lang="en-US" dirty="0"/>
              <a:t>What Explains Community Coalition Effectiveness? A Review of the Literature </a:t>
            </a:r>
            <a:r>
              <a:rPr lang="en-US" sz="1800" dirty="0"/>
              <a:t>(</a:t>
            </a:r>
            <a:r>
              <a:rPr lang="en-US" sz="1800" dirty="0" err="1"/>
              <a:t>Zakocs</a:t>
            </a:r>
            <a:r>
              <a:rPr lang="en-US" sz="1800" dirty="0"/>
              <a:t> and Edwards, 2006)</a:t>
            </a:r>
            <a:endParaRPr lang="en-US" dirty="0"/>
          </a:p>
        </p:txBody>
      </p:sp>
      <p:pic>
        <p:nvPicPr>
          <p:cNvPr id="4" name="Picture 3">
            <a:extLst>
              <a:ext uri="{FF2B5EF4-FFF2-40B4-BE49-F238E27FC236}">
                <a16:creationId xmlns:a16="http://schemas.microsoft.com/office/drawing/2014/main" id="{464736B1-78E6-09CA-2A37-B7C117BB938D}"/>
              </a:ext>
            </a:extLst>
          </p:cNvPr>
          <p:cNvPicPr>
            <a:picLocks noChangeAspect="1"/>
          </p:cNvPicPr>
          <p:nvPr/>
        </p:nvPicPr>
        <p:blipFill rotWithShape="1">
          <a:blip r:embed="rId3">
            <a:extLst>
              <a:ext uri="{28A0092B-C50C-407E-A947-70E740481C1C}">
                <a14:useLocalDpi xmlns:a14="http://schemas.microsoft.com/office/drawing/2010/main" val="0"/>
              </a:ext>
            </a:extLst>
          </a:blip>
          <a:srcRect l="19104" t="4209" r="63295" b="55714"/>
          <a:stretch/>
        </p:blipFill>
        <p:spPr>
          <a:xfrm>
            <a:off x="514779" y="2291789"/>
            <a:ext cx="4791847" cy="4377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81B3B6BA-3252-7CE1-2E7D-76AFCC48925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19104" t="4209" r="24627" b="1602"/>
          <a:stretch/>
        </p:blipFill>
        <p:spPr>
          <a:xfrm>
            <a:off x="5755944" y="2094721"/>
            <a:ext cx="5762214" cy="4082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545638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015DA-368D-8381-4383-60F4CBC48FAE}"/>
              </a:ext>
            </a:extLst>
          </p:cNvPr>
          <p:cNvSpPr>
            <a:spLocks noGrp="1"/>
          </p:cNvSpPr>
          <p:nvPr>
            <p:ph type="title"/>
          </p:nvPr>
        </p:nvSpPr>
        <p:spPr>
          <a:xfrm>
            <a:off x="2278433" y="569767"/>
            <a:ext cx="10037064" cy="1209453"/>
          </a:xfrm>
        </p:spPr>
        <p:txBody>
          <a:bodyPr/>
          <a:lstStyle/>
          <a:p>
            <a:r>
              <a:rPr lang="en-US" dirty="0"/>
              <a:t>Transformational Leadership</a:t>
            </a:r>
          </a:p>
        </p:txBody>
      </p:sp>
      <p:sp>
        <p:nvSpPr>
          <p:cNvPr id="3" name="Content Placeholder 2">
            <a:extLst>
              <a:ext uri="{FF2B5EF4-FFF2-40B4-BE49-F238E27FC236}">
                <a16:creationId xmlns:a16="http://schemas.microsoft.com/office/drawing/2014/main" id="{2B80A1C9-1FDA-EA34-27D3-3E1449E96EB8}"/>
              </a:ext>
            </a:extLst>
          </p:cNvPr>
          <p:cNvSpPr>
            <a:spLocks noGrp="1"/>
          </p:cNvSpPr>
          <p:nvPr>
            <p:ph idx="1"/>
          </p:nvPr>
        </p:nvSpPr>
        <p:spPr>
          <a:xfrm>
            <a:off x="6462897" y="2170070"/>
            <a:ext cx="5309117" cy="4228447"/>
          </a:xfrm>
        </p:spPr>
        <p:txBody>
          <a:bodyPr>
            <a:normAutofit/>
          </a:bodyPr>
          <a:lstStyle/>
          <a:p>
            <a:r>
              <a:rPr lang="en-US" sz="2600" b="1" dirty="0"/>
              <a:t>Discussion Prompts:</a:t>
            </a:r>
          </a:p>
          <a:p>
            <a:pPr marL="457200" indent="-457200">
              <a:buFont typeface="Arial" panose="020B0604020202020204" pitchFamily="34" charset="0"/>
              <a:buChar char="•"/>
            </a:pPr>
            <a:r>
              <a:rPr lang="en-US" sz="2600" dirty="0"/>
              <a:t>Is leadership a factor to your coalition’s effectiveness?</a:t>
            </a:r>
          </a:p>
          <a:p>
            <a:pPr marL="457200" indent="-457200">
              <a:buFont typeface="Arial" panose="020B0604020202020204" pitchFamily="34" charset="0"/>
              <a:buChar char="•"/>
            </a:pPr>
            <a:r>
              <a:rPr lang="en-US" sz="2600" dirty="0"/>
              <a:t>Can the transformational leadership model address some of your coalition’s challenges? </a:t>
            </a:r>
          </a:p>
          <a:p>
            <a:pPr marL="457200" indent="-457200">
              <a:buFont typeface="Arial" panose="020B0604020202020204" pitchFamily="34" charset="0"/>
              <a:buChar char="•"/>
            </a:pPr>
            <a:r>
              <a:rPr lang="en-US" sz="2600" dirty="0"/>
              <a:t>How can the 4 components of transformational leadership be applied to your coalition or agency?</a:t>
            </a:r>
          </a:p>
        </p:txBody>
      </p:sp>
      <p:sp>
        <p:nvSpPr>
          <p:cNvPr id="4" name="Content Placeholder 2">
            <a:extLst>
              <a:ext uri="{FF2B5EF4-FFF2-40B4-BE49-F238E27FC236}">
                <a16:creationId xmlns:a16="http://schemas.microsoft.com/office/drawing/2014/main" id="{0B5128B9-BC32-C923-E42F-219243967282}"/>
              </a:ext>
            </a:extLst>
          </p:cNvPr>
          <p:cNvSpPr txBox="1">
            <a:spLocks/>
          </p:cNvSpPr>
          <p:nvPr/>
        </p:nvSpPr>
        <p:spPr>
          <a:xfrm>
            <a:off x="149775" y="2238703"/>
            <a:ext cx="6313122" cy="4619297"/>
          </a:xfrm>
          <a:prstGeom prst="rect">
            <a:avLst/>
          </a:prstGeom>
        </p:spPr>
        <p:txBody>
          <a:bodyPr vert="horz" lIns="9000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Source Sans Pro" panose="020B0503030403020204" pitchFamily="34" charset="77"/>
                <a:ea typeface="+mn-ea"/>
                <a:cs typeface="+mn-cs"/>
              </a:defRPr>
            </a:lvl1pPr>
            <a:lvl2pPr marL="3600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Source Sans Pro" panose="020B0503030403020204" pitchFamily="34" charset="77"/>
                <a:ea typeface="+mn-ea"/>
                <a:cs typeface="+mn-cs"/>
              </a:defRPr>
            </a:lvl2pPr>
            <a:lvl3pPr marL="72000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Source Sans Pro" panose="020B0503030403020204" pitchFamily="34" charset="77"/>
                <a:ea typeface="+mn-ea"/>
                <a:cs typeface="+mn-cs"/>
              </a:defRPr>
            </a:lvl3pPr>
            <a:lvl4pPr marL="1080000" indent="0" algn="l"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b="1" dirty="0"/>
              <a:t>Idealized Influence </a:t>
            </a:r>
            <a:r>
              <a:rPr lang="en-US" sz="2800" dirty="0"/>
              <a:t>– refers a leaders who act as solid role models for their followers </a:t>
            </a:r>
            <a:r>
              <a:rPr lang="en-US" dirty="0"/>
              <a:t>Can the transformational leadership model address some of your coalition’s challenges? </a:t>
            </a:r>
          </a:p>
          <a:p>
            <a:pPr marL="457200" indent="-457200">
              <a:buFont typeface="Arial" panose="020B0604020202020204" pitchFamily="34" charset="0"/>
              <a:buChar char="•"/>
            </a:pPr>
            <a:r>
              <a:rPr lang="en-US" sz="2800" b="1" dirty="0"/>
              <a:t>Inspirational Motivation </a:t>
            </a:r>
            <a:r>
              <a:rPr lang="en-US" sz="2800" dirty="0"/>
              <a:t>– motivate followers so that they are able to perform beyond the expectation</a:t>
            </a:r>
          </a:p>
          <a:p>
            <a:pPr marL="457200" indent="-457200">
              <a:buFont typeface="Arial" panose="020B0604020202020204" pitchFamily="34" charset="0"/>
              <a:buChar char="•"/>
            </a:pPr>
            <a:r>
              <a:rPr lang="en-US" sz="2800" b="1" dirty="0"/>
              <a:t>Intellectual Stimulation </a:t>
            </a:r>
            <a:r>
              <a:rPr lang="en-US" sz="2800" dirty="0"/>
              <a:t>– leaders simulate their supporters’, efforts to be innovative and creative</a:t>
            </a:r>
          </a:p>
          <a:p>
            <a:pPr marL="457200" indent="-457200">
              <a:buFont typeface="Arial" panose="020B0604020202020204" pitchFamily="34" charset="0"/>
              <a:buChar char="•"/>
            </a:pPr>
            <a:r>
              <a:rPr lang="en-US" sz="2800" b="1" dirty="0"/>
              <a:t>Individualized Consideration </a:t>
            </a:r>
            <a:r>
              <a:rPr lang="en-US" sz="2800" dirty="0"/>
              <a:t>– gives special attention to each individual follower’s needs for achievement</a:t>
            </a:r>
          </a:p>
        </p:txBody>
      </p:sp>
      <p:cxnSp>
        <p:nvCxnSpPr>
          <p:cNvPr id="7" name="Straight Connector 6">
            <a:extLst>
              <a:ext uri="{FF2B5EF4-FFF2-40B4-BE49-F238E27FC236}">
                <a16:creationId xmlns:a16="http://schemas.microsoft.com/office/drawing/2014/main" id="{440F6831-BEF7-52BD-46DB-F6A1582C635E}"/>
              </a:ext>
            </a:extLst>
          </p:cNvPr>
          <p:cNvCxnSpPr/>
          <p:nvPr/>
        </p:nvCxnSpPr>
        <p:spPr>
          <a:xfrm>
            <a:off x="6335243" y="2238703"/>
            <a:ext cx="0" cy="4228447"/>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689917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C83C-0985-E3C3-A214-150F256FF3B1}"/>
              </a:ext>
            </a:extLst>
          </p:cNvPr>
          <p:cNvSpPr>
            <a:spLocks noGrp="1"/>
          </p:cNvSpPr>
          <p:nvPr>
            <p:ph type="title"/>
          </p:nvPr>
        </p:nvSpPr>
        <p:spPr>
          <a:xfrm>
            <a:off x="2163029" y="365125"/>
            <a:ext cx="5971978" cy="1325563"/>
          </a:xfrm>
        </p:spPr>
        <p:txBody>
          <a:bodyPr/>
          <a:lstStyle/>
          <a:p>
            <a:r>
              <a:rPr lang="en-US" dirty="0"/>
              <a:t>Closing Remarks </a:t>
            </a:r>
          </a:p>
        </p:txBody>
      </p:sp>
      <p:pic>
        <p:nvPicPr>
          <p:cNvPr id="5" name="Picture 2" descr="http://2.bp.blogspot.com/-YUHikPWW0YQ/UfmkQwcv8xI/AAAAAAAAMuM/JLYebb5C3rQ/s1600/Tell-Someone-Who-Cares.jpg">
            <a:extLst>
              <a:ext uri="{FF2B5EF4-FFF2-40B4-BE49-F238E27FC236}">
                <a16:creationId xmlns:a16="http://schemas.microsoft.com/office/drawing/2014/main" id="{8759D016-CE48-9F91-F2ED-C8904F97209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70786" y="937324"/>
            <a:ext cx="3754547" cy="5629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4" name="Picture 2" descr="It’s Not About the First Question | Catalysis">
            <a:extLst>
              <a:ext uri="{FF2B5EF4-FFF2-40B4-BE49-F238E27FC236}">
                <a16:creationId xmlns:a16="http://schemas.microsoft.com/office/drawing/2014/main" id="{604FB0D0-CC95-5537-9F61-4391AC573D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926" y="2324563"/>
            <a:ext cx="6316881" cy="3634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1040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3F90-6051-4490-8414-45E1D1033D3E}"/>
              </a:ext>
            </a:extLst>
          </p:cNvPr>
          <p:cNvSpPr>
            <a:spLocks noGrp="1"/>
          </p:cNvSpPr>
          <p:nvPr>
            <p:ph type="title"/>
          </p:nvPr>
        </p:nvSpPr>
        <p:spPr>
          <a:xfrm>
            <a:off x="4350937" y="3042798"/>
            <a:ext cx="3403140" cy="1308138"/>
          </a:xfrm>
        </p:spPr>
        <p:txBody>
          <a:bodyPr>
            <a:normAutofit/>
          </a:bodyPr>
          <a:lstStyle/>
          <a:p>
            <a:pPr algn="ctr"/>
            <a:r>
              <a:rPr lang="en-US" sz="4000" dirty="0">
                <a:solidFill>
                  <a:schemeClr val="bg1">
                    <a:lumMod val="85000"/>
                  </a:schemeClr>
                </a:solidFill>
              </a:rPr>
              <a:t>Questions / Comments?</a:t>
            </a:r>
          </a:p>
        </p:txBody>
      </p:sp>
      <p:pic>
        <p:nvPicPr>
          <p:cNvPr id="5" name="Picture 4">
            <a:extLst>
              <a:ext uri="{FF2B5EF4-FFF2-40B4-BE49-F238E27FC236}">
                <a16:creationId xmlns:a16="http://schemas.microsoft.com/office/drawing/2014/main" id="{61BD8C72-6687-B98A-D67F-7F6D7A2D961E}"/>
              </a:ext>
            </a:extLst>
          </p:cNvPr>
          <p:cNvPicPr>
            <a:picLocks noChangeAspect="1"/>
          </p:cNvPicPr>
          <p:nvPr/>
        </p:nvPicPr>
        <p:blipFill>
          <a:blip r:embed="rId3"/>
          <a:stretch>
            <a:fillRect/>
          </a:stretch>
        </p:blipFill>
        <p:spPr>
          <a:xfrm>
            <a:off x="9336126" y="3042798"/>
            <a:ext cx="2261812" cy="1511939"/>
          </a:xfrm>
          <a:prstGeom prst="rect">
            <a:avLst/>
          </a:prstGeom>
        </p:spPr>
      </p:pic>
      <p:pic>
        <p:nvPicPr>
          <p:cNvPr id="8" name="Picture 7">
            <a:extLst>
              <a:ext uri="{FF2B5EF4-FFF2-40B4-BE49-F238E27FC236}">
                <a16:creationId xmlns:a16="http://schemas.microsoft.com/office/drawing/2014/main" id="{6BA14F29-77BF-D865-F8AE-1E347625374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69277" y="2538143"/>
            <a:ext cx="2521250" cy="2521250"/>
          </a:xfrm>
          <a:prstGeom prst="rect">
            <a:avLst/>
          </a:prstGeom>
        </p:spPr>
      </p:pic>
      <p:pic>
        <p:nvPicPr>
          <p:cNvPr id="4" name="Picture 3">
            <a:extLst>
              <a:ext uri="{FF2B5EF4-FFF2-40B4-BE49-F238E27FC236}">
                <a16:creationId xmlns:a16="http://schemas.microsoft.com/office/drawing/2014/main" id="{F2BFE652-64F3-B997-13C9-88BD45D222AA}"/>
              </a:ext>
            </a:extLst>
          </p:cNvPr>
          <p:cNvPicPr>
            <a:picLocks noChangeAspect="1"/>
          </p:cNvPicPr>
          <p:nvPr/>
        </p:nvPicPr>
        <p:blipFill>
          <a:blip r:embed="rId6"/>
          <a:stretch>
            <a:fillRect/>
          </a:stretch>
        </p:blipFill>
        <p:spPr>
          <a:xfrm>
            <a:off x="10005102" y="83446"/>
            <a:ext cx="1933338" cy="1837108"/>
          </a:xfrm>
          <a:prstGeom prst="rect">
            <a:avLst/>
          </a:prstGeom>
        </p:spPr>
      </p:pic>
    </p:spTree>
    <p:extLst>
      <p:ext uri="{BB962C8B-B14F-4D97-AF65-F5344CB8AC3E}">
        <p14:creationId xmlns:p14="http://schemas.microsoft.com/office/powerpoint/2010/main" val="37664367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3F90-6051-4490-8414-45E1D1033D3E}"/>
              </a:ext>
            </a:extLst>
          </p:cNvPr>
          <p:cNvSpPr>
            <a:spLocks noGrp="1"/>
          </p:cNvSpPr>
          <p:nvPr>
            <p:ph type="title"/>
          </p:nvPr>
        </p:nvSpPr>
        <p:spPr>
          <a:xfrm>
            <a:off x="4216141" y="3042798"/>
            <a:ext cx="3759717" cy="1308138"/>
          </a:xfrm>
        </p:spPr>
        <p:txBody>
          <a:bodyPr>
            <a:normAutofit fontScale="90000"/>
          </a:bodyPr>
          <a:lstStyle/>
          <a:p>
            <a:pPr algn="ctr"/>
            <a:r>
              <a:rPr lang="en-US" sz="4000" dirty="0">
                <a:solidFill>
                  <a:schemeClr val="bg1">
                    <a:lumMod val="85000"/>
                  </a:schemeClr>
                </a:solidFill>
              </a:rPr>
              <a:t>Training and Webinar</a:t>
            </a:r>
            <a:br>
              <a:rPr lang="en-US" sz="4000" dirty="0">
                <a:solidFill>
                  <a:schemeClr val="bg1">
                    <a:lumMod val="85000"/>
                  </a:schemeClr>
                </a:solidFill>
              </a:rPr>
            </a:br>
            <a:r>
              <a:rPr lang="en-US" sz="4000" dirty="0">
                <a:solidFill>
                  <a:schemeClr val="bg1">
                    <a:lumMod val="85000"/>
                  </a:schemeClr>
                </a:solidFill>
              </a:rPr>
              <a:t>Announcements</a:t>
            </a:r>
          </a:p>
        </p:txBody>
      </p:sp>
    </p:spTree>
    <p:extLst>
      <p:ext uri="{BB962C8B-B14F-4D97-AF65-F5344CB8AC3E}">
        <p14:creationId xmlns:p14="http://schemas.microsoft.com/office/powerpoint/2010/main" val="15718529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A9460E-62E3-6DC6-30D7-1348F3469406}"/>
              </a:ext>
            </a:extLst>
          </p:cNvPr>
          <p:cNvSpPr>
            <a:spLocks noGrp="1"/>
          </p:cNvSpPr>
          <p:nvPr>
            <p:ph type="title"/>
          </p:nvPr>
        </p:nvSpPr>
        <p:spPr>
          <a:xfrm>
            <a:off x="2894859" y="331137"/>
            <a:ext cx="9148111" cy="679907"/>
          </a:xfrm>
        </p:spPr>
        <p:txBody>
          <a:bodyPr vert="horz" lIns="91440" tIns="45720" rIns="91440" bIns="45720" rtlCol="0" anchor="ctr">
            <a:noAutofit/>
          </a:bodyPr>
          <a:lstStyle/>
          <a:p>
            <a:r>
              <a:rPr lang="en-US" sz="3600" kern="1200" dirty="0">
                <a:solidFill>
                  <a:srgbClr val="394C96"/>
                </a:solidFill>
                <a:latin typeface="Calibri" panose="020F0502020204030204" pitchFamily="34" charset="0"/>
                <a:ea typeface="Calibri" panose="020F0502020204030204" pitchFamily="34" charset="0"/>
                <a:cs typeface="Calibri" panose="020F0502020204030204" pitchFamily="34" charset="0"/>
              </a:rPr>
              <a:t>National Coalition Institute</a:t>
            </a:r>
            <a:br>
              <a:rPr lang="en-US" sz="3600" kern="1200" dirty="0">
                <a:solidFill>
                  <a:srgbClr val="394C96"/>
                </a:solidFill>
                <a:latin typeface="Calibri" panose="020F0502020204030204" pitchFamily="34" charset="0"/>
                <a:ea typeface="Calibri" panose="020F0502020204030204" pitchFamily="34" charset="0"/>
                <a:cs typeface="Calibri" panose="020F0502020204030204" pitchFamily="34" charset="0"/>
              </a:rPr>
            </a:br>
            <a:r>
              <a:rPr lang="en-US" sz="2400" b="0" kern="1200" dirty="0">
                <a:solidFill>
                  <a:srgbClr val="394C96"/>
                </a:solidFill>
                <a:latin typeface="Calibri" panose="020F0502020204030204" pitchFamily="34" charset="0"/>
                <a:ea typeface="Calibri" panose="020F0502020204030204" pitchFamily="34" charset="0"/>
                <a:cs typeface="Calibri" panose="020F0502020204030204" pitchFamily="34" charset="0"/>
              </a:rPr>
              <a:t>www.nationalcoalitioninstitute.org</a:t>
            </a:r>
            <a:endParaRPr lang="en-US" sz="3600" b="0" kern="1200" dirty="0">
              <a:solidFill>
                <a:srgbClr val="394C96"/>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216B0278-6FEC-9967-5F36-3DEC053FA8C9}"/>
              </a:ext>
            </a:extLst>
          </p:cNvPr>
          <p:cNvGraphicFramePr>
            <a:graphicFrameLocks noGrp="1"/>
          </p:cNvGraphicFramePr>
          <p:nvPr>
            <p:extLst>
              <p:ext uri="{D42A27DB-BD31-4B8C-83A1-F6EECF244321}">
                <p14:modId xmlns:p14="http://schemas.microsoft.com/office/powerpoint/2010/main" val="2008091712"/>
              </p:ext>
            </p:extLst>
          </p:nvPr>
        </p:nvGraphicFramePr>
        <p:xfrm>
          <a:off x="2984533" y="1280175"/>
          <a:ext cx="8810134" cy="5048792"/>
        </p:xfrm>
        <a:graphic>
          <a:graphicData uri="http://schemas.openxmlformats.org/drawingml/2006/table">
            <a:tbl>
              <a:tblPr firstRow="1" firstCol="1" bandRow="1">
                <a:tableStyleId>{69012ECD-51FC-41F1-AA8D-1B2483CD663E}</a:tableStyleId>
              </a:tblPr>
              <a:tblGrid>
                <a:gridCol w="2416093">
                  <a:extLst>
                    <a:ext uri="{9D8B030D-6E8A-4147-A177-3AD203B41FA5}">
                      <a16:colId xmlns:a16="http://schemas.microsoft.com/office/drawing/2014/main" val="257883126"/>
                    </a:ext>
                  </a:extLst>
                </a:gridCol>
                <a:gridCol w="376457">
                  <a:extLst>
                    <a:ext uri="{9D8B030D-6E8A-4147-A177-3AD203B41FA5}">
                      <a16:colId xmlns:a16="http://schemas.microsoft.com/office/drawing/2014/main" val="610663577"/>
                    </a:ext>
                  </a:extLst>
                </a:gridCol>
                <a:gridCol w="4433420">
                  <a:extLst>
                    <a:ext uri="{9D8B030D-6E8A-4147-A177-3AD203B41FA5}">
                      <a16:colId xmlns:a16="http://schemas.microsoft.com/office/drawing/2014/main" val="3592245663"/>
                    </a:ext>
                  </a:extLst>
                </a:gridCol>
                <a:gridCol w="1584164">
                  <a:extLst>
                    <a:ext uri="{9D8B030D-6E8A-4147-A177-3AD203B41FA5}">
                      <a16:colId xmlns:a16="http://schemas.microsoft.com/office/drawing/2014/main" val="3046128292"/>
                    </a:ext>
                  </a:extLst>
                </a:gridCol>
              </a:tblGrid>
              <a:tr h="289804">
                <a:tc>
                  <a:txBody>
                    <a:bodyPr/>
                    <a:lstStyle/>
                    <a:p>
                      <a:pPr marL="0" marR="0" algn="ctr">
                        <a:lnSpc>
                          <a:spcPct val="107000"/>
                        </a:lnSpc>
                        <a:spcBef>
                          <a:spcPts val="0"/>
                        </a:spcBef>
                        <a:spcAft>
                          <a:spcPts val="0"/>
                        </a:spcAft>
                      </a:pPr>
                      <a:r>
                        <a:rPr lang="en-US" sz="1400" dirty="0">
                          <a:effectLst/>
                        </a:rPr>
                        <a:t> Date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gridSpan="2">
                  <a:txBody>
                    <a:bodyPr/>
                    <a:lstStyle/>
                    <a:p>
                      <a:pPr marL="0" marR="0" algn="ctr">
                        <a:lnSpc>
                          <a:spcPct val="107000"/>
                        </a:lnSpc>
                        <a:spcBef>
                          <a:spcPts val="0"/>
                        </a:spcBef>
                        <a:spcAft>
                          <a:spcPts val="0"/>
                        </a:spcAft>
                      </a:pPr>
                      <a:r>
                        <a:rPr lang="en-US" sz="1400" dirty="0">
                          <a:effectLst/>
                        </a:rPr>
                        <a:t>Type of Training/Webinar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hMerge="1">
                  <a:txBody>
                    <a:bodyPr/>
                    <a:lstStyle/>
                    <a:p>
                      <a:pPr marL="0" marR="0" algn="ctr">
                        <a:lnSpc>
                          <a:spcPct val="107000"/>
                        </a:lnSpc>
                        <a:spcBef>
                          <a:spcPts val="0"/>
                        </a:spcBef>
                        <a:spcAft>
                          <a:spcPts val="0"/>
                        </a:spcAft>
                      </a:pPr>
                      <a:r>
                        <a:rPr lang="en-US" sz="1400" dirty="0">
                          <a:effectLst/>
                        </a:rPr>
                        <a:t>Type of Training/Webinar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a:txBody>
                    <a:bodyPr/>
                    <a:lstStyle/>
                    <a:p>
                      <a:pPr marL="0" marR="0" algn="ctr">
                        <a:lnSpc>
                          <a:spcPct val="107000"/>
                        </a:lnSpc>
                        <a:spcBef>
                          <a:spcPts val="0"/>
                        </a:spcBef>
                        <a:spcAft>
                          <a:spcPts val="0"/>
                        </a:spcAft>
                      </a:pPr>
                      <a:r>
                        <a:rPr lang="en-US" sz="1400" dirty="0">
                          <a:effectLst/>
                        </a:rPr>
                        <a:t>Duration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extLst>
                  <a:ext uri="{0D108BD9-81ED-4DB2-BD59-A6C34878D82A}">
                    <a16:rowId xmlns:a16="http://schemas.microsoft.com/office/drawing/2014/main" val="2118051885"/>
                  </a:ext>
                </a:extLst>
              </a:tr>
              <a:tr h="249575">
                <a:tc gridSpan="4">
                  <a:txBody>
                    <a:bodyPr/>
                    <a:lstStyle/>
                    <a:p>
                      <a:pPr marL="0" marR="0" algn="ctr">
                        <a:lnSpc>
                          <a:spcPct val="107000"/>
                        </a:lnSpc>
                        <a:spcBef>
                          <a:spcPts val="0"/>
                        </a:spcBef>
                        <a:spcAft>
                          <a:spcPts val="0"/>
                        </a:spcAft>
                      </a:pPr>
                      <a:r>
                        <a:rPr lang="en-US" sz="1600" dirty="0">
                          <a:solidFill>
                            <a:srgbClr val="C00000"/>
                          </a:solidFill>
                          <a:effectLst/>
                        </a:rPr>
                        <a:t>2023</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extLst>
                  <a:ext uri="{0D108BD9-81ED-4DB2-BD59-A6C34878D82A}">
                    <a16:rowId xmlns:a16="http://schemas.microsoft.com/office/drawing/2014/main" val="2961557033"/>
                  </a:ext>
                </a:extLst>
              </a:tr>
              <a:tr h="394048">
                <a:tc gridSpan="2">
                  <a:txBody>
                    <a:bodyPr/>
                    <a:lstStyle/>
                    <a:p>
                      <a:pPr marL="0" marR="0">
                        <a:lnSpc>
                          <a:spcPct val="107000"/>
                        </a:lnSpc>
                        <a:spcBef>
                          <a:spcPts val="0"/>
                        </a:spcBef>
                        <a:spcAft>
                          <a:spcPts val="0"/>
                        </a:spcAft>
                      </a:pPr>
                      <a:r>
                        <a:rPr lang="en-US" sz="1600" dirty="0">
                          <a:effectLst/>
                        </a:rPr>
                        <a:t>December  11-14, 2023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a:txBody>
                    <a:bodyPr/>
                    <a:lstStyle/>
                    <a:p>
                      <a:pPr marL="0" marR="0">
                        <a:lnSpc>
                          <a:spcPct val="107000"/>
                        </a:lnSpc>
                        <a:spcBef>
                          <a:spcPts val="0"/>
                        </a:spcBef>
                        <a:spcAft>
                          <a:spcPts val="0"/>
                        </a:spcAft>
                      </a:pPr>
                      <a:r>
                        <a:rPr lang="en-US" sz="1400" b="1" dirty="0">
                          <a:effectLst/>
                        </a:rPr>
                        <a:t>NCA Training </a:t>
                      </a:r>
                      <a:r>
                        <a:rPr lang="en-US" sz="1400" dirty="0">
                          <a:effectLst/>
                        </a:rPr>
                        <a:t>- Cohort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a:txBody>
                    <a:bodyPr/>
                    <a:lstStyle/>
                    <a:p>
                      <a:pPr marL="0" marR="0">
                        <a:lnSpc>
                          <a:spcPct val="107000"/>
                        </a:lnSpc>
                        <a:spcBef>
                          <a:spcPts val="0"/>
                        </a:spcBef>
                        <a:spcAft>
                          <a:spcPts val="0"/>
                        </a:spcAft>
                      </a:pPr>
                      <a:r>
                        <a:rPr lang="en-US" sz="1400" dirty="0">
                          <a:effectLst/>
                        </a:rPr>
                        <a:t>Week 1 of 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extLst>
                  <a:ext uri="{0D108BD9-81ED-4DB2-BD59-A6C34878D82A}">
                    <a16:rowId xmlns:a16="http://schemas.microsoft.com/office/drawing/2014/main" val="3531816823"/>
                  </a:ext>
                </a:extLst>
              </a:tr>
              <a:tr h="370260">
                <a:tc gridSpan="2">
                  <a:txBody>
                    <a:bodyPr/>
                    <a:lstStyle/>
                    <a:p>
                      <a:pPr marL="0" marR="0">
                        <a:lnSpc>
                          <a:spcPct val="107000"/>
                        </a:lnSpc>
                        <a:spcBef>
                          <a:spcPts val="0"/>
                        </a:spcBef>
                        <a:spcAft>
                          <a:spcPts val="0"/>
                        </a:spcAft>
                      </a:pPr>
                      <a:r>
                        <a:rPr lang="en-US" sz="1600" dirty="0">
                          <a:effectLst/>
                        </a:rPr>
                        <a:t>December 11-14, 2023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a:txBody>
                    <a:bodyPr/>
                    <a:lstStyle/>
                    <a:p>
                      <a:pPr marL="0" marR="0">
                        <a:lnSpc>
                          <a:spcPct val="107000"/>
                        </a:lnSpc>
                        <a:spcBef>
                          <a:spcPts val="0"/>
                        </a:spcBef>
                        <a:spcAft>
                          <a:spcPts val="0"/>
                        </a:spcAft>
                      </a:pPr>
                      <a:r>
                        <a:rPr lang="en-US" sz="1400" b="1" dirty="0">
                          <a:effectLst/>
                        </a:rPr>
                        <a:t>NCA Bootcamp Training </a:t>
                      </a:r>
                      <a:r>
                        <a:rPr lang="en-US" sz="1400" dirty="0">
                          <a:effectLst/>
                        </a:rPr>
                        <a:t>– Cohort 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a:txBody>
                    <a:bodyPr/>
                    <a:lstStyle/>
                    <a:p>
                      <a:pPr marL="0" marR="0">
                        <a:lnSpc>
                          <a:spcPct val="107000"/>
                        </a:lnSpc>
                        <a:spcBef>
                          <a:spcPts val="0"/>
                        </a:spcBef>
                        <a:spcAft>
                          <a:spcPts val="0"/>
                        </a:spcAft>
                      </a:pPr>
                      <a:r>
                        <a:rPr lang="en-US" sz="1400" dirty="0">
                          <a:effectLst/>
                        </a:rPr>
                        <a:t>1 Week/4 Full Days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extLst>
                  <a:ext uri="{0D108BD9-81ED-4DB2-BD59-A6C34878D82A}">
                    <a16:rowId xmlns:a16="http://schemas.microsoft.com/office/drawing/2014/main" val="1725161642"/>
                  </a:ext>
                </a:extLst>
              </a:tr>
              <a:tr h="674863">
                <a:tc gridSpan="2">
                  <a:txBody>
                    <a:bodyPr/>
                    <a:lstStyle/>
                    <a:p>
                      <a:pPr marL="0" marR="0">
                        <a:lnSpc>
                          <a:spcPct val="107000"/>
                        </a:lnSpc>
                        <a:spcBef>
                          <a:spcPts val="0"/>
                        </a:spcBef>
                        <a:spcAft>
                          <a:spcPts val="0"/>
                        </a:spcAft>
                      </a:pPr>
                      <a:r>
                        <a:rPr lang="en-US" sz="1600" dirty="0">
                          <a:effectLst/>
                        </a:rPr>
                        <a:t>December 12, 2023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a:txBody>
                    <a:bodyPr/>
                    <a:lstStyle/>
                    <a:p>
                      <a:pPr marL="0" marR="0">
                        <a:lnSpc>
                          <a:spcPct val="107000"/>
                        </a:lnSpc>
                        <a:spcBef>
                          <a:spcPts val="0"/>
                        </a:spcBef>
                        <a:spcAft>
                          <a:spcPts val="0"/>
                        </a:spcAft>
                      </a:pPr>
                      <a:r>
                        <a:rPr lang="en-US" sz="1400" b="1" dirty="0">
                          <a:effectLst/>
                        </a:rPr>
                        <a:t>Research into Action Webinar </a:t>
                      </a:r>
                      <a:r>
                        <a:rPr lang="en-US" sz="1400" dirty="0">
                          <a:effectLst/>
                        </a:rPr>
                        <a:t>– Title/Focus: Long-term behavioral effects of a school-based prevention program on illicit drug use among young adults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a:txBody>
                    <a:bodyPr/>
                    <a:lstStyle/>
                    <a:p>
                      <a:pPr marL="0" marR="0">
                        <a:lnSpc>
                          <a:spcPct val="107000"/>
                        </a:lnSpc>
                        <a:spcBef>
                          <a:spcPts val="0"/>
                        </a:spcBef>
                        <a:spcAft>
                          <a:spcPts val="0"/>
                        </a:spcAft>
                      </a:pPr>
                      <a:r>
                        <a:rPr lang="en-US" sz="1400" dirty="0">
                          <a:effectLst/>
                        </a:rPr>
                        <a:t>90 Minutes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extLst>
                  <a:ext uri="{0D108BD9-81ED-4DB2-BD59-A6C34878D82A}">
                    <a16:rowId xmlns:a16="http://schemas.microsoft.com/office/drawing/2014/main" val="1703276270"/>
                  </a:ext>
                </a:extLst>
              </a:tr>
              <a:tr h="1010115">
                <a:tc gridSpan="2">
                  <a:txBody>
                    <a:bodyPr/>
                    <a:lstStyle/>
                    <a:p>
                      <a:pPr marL="0" marR="0">
                        <a:lnSpc>
                          <a:spcPct val="107000"/>
                        </a:lnSpc>
                        <a:spcBef>
                          <a:spcPts val="0"/>
                        </a:spcBef>
                        <a:spcAft>
                          <a:spcPts val="0"/>
                        </a:spcAft>
                      </a:pPr>
                      <a:r>
                        <a:rPr lang="en-US" sz="1600" dirty="0">
                          <a:effectLst/>
                        </a:rPr>
                        <a:t>December 13, 2023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a:txBody>
                    <a:bodyPr/>
                    <a:lstStyle/>
                    <a:p>
                      <a:pPr marL="0" marR="0">
                        <a:lnSpc>
                          <a:spcPct val="107000"/>
                        </a:lnSpc>
                        <a:spcBef>
                          <a:spcPts val="0"/>
                        </a:spcBef>
                        <a:spcAft>
                          <a:spcPts val="0"/>
                        </a:spcAft>
                      </a:pPr>
                      <a:r>
                        <a:rPr lang="en-US" sz="1400" b="1" dirty="0">
                          <a:effectLst/>
                        </a:rPr>
                        <a:t>Webinar Wednesday </a:t>
                      </a:r>
                      <a:r>
                        <a:rPr lang="en-US" sz="1400" dirty="0">
                          <a:effectLst/>
                        </a:rPr>
                        <a:t>– SPANISH SESSION on Fentanyl CADCA En Espanol: </a:t>
                      </a:r>
                      <a:r>
                        <a:rPr lang="en-US" sz="1400" dirty="0" err="1">
                          <a:effectLst/>
                        </a:rPr>
                        <a:t>Estrategias</a:t>
                      </a:r>
                      <a:r>
                        <a:rPr lang="en-US" sz="1400" dirty="0">
                          <a:effectLst/>
                        </a:rPr>
                        <a:t> de prevention del </a:t>
                      </a:r>
                      <a:r>
                        <a:rPr lang="en-US" sz="1400" dirty="0" err="1">
                          <a:effectLst/>
                        </a:rPr>
                        <a:t>uso</a:t>
                      </a:r>
                      <a:r>
                        <a:rPr lang="en-US" sz="1400" dirty="0">
                          <a:effectLst/>
                        </a:rPr>
                        <a:t> del </a:t>
                      </a:r>
                      <a:r>
                        <a:rPr lang="en-US" sz="1400" dirty="0" err="1">
                          <a:effectLst/>
                        </a:rPr>
                        <a:t>fentanilo</a:t>
                      </a:r>
                      <a:r>
                        <a:rPr lang="en-US" sz="1400" dirty="0">
                          <a:effectLst/>
                        </a:rPr>
                        <a:t> </a:t>
                      </a:r>
                      <a:r>
                        <a:rPr lang="en-US" sz="1400" dirty="0" err="1">
                          <a:effectLst/>
                        </a:rPr>
                        <a:t>desde</a:t>
                      </a:r>
                      <a:r>
                        <a:rPr lang="en-US" sz="1400" dirty="0">
                          <a:effectLst/>
                        </a:rPr>
                        <a:t> un </a:t>
                      </a:r>
                      <a:r>
                        <a:rPr lang="en-US" sz="1400" dirty="0" err="1">
                          <a:effectLst/>
                        </a:rPr>
                        <a:t>enfoque</a:t>
                      </a:r>
                      <a:r>
                        <a:rPr lang="en-US" sz="1400" dirty="0">
                          <a:effectLst/>
                        </a:rPr>
                        <a:t> de </a:t>
                      </a:r>
                      <a:r>
                        <a:rPr lang="en-US" sz="1400" dirty="0" err="1">
                          <a:effectLst/>
                        </a:rPr>
                        <a:t>Coalicion</a:t>
                      </a:r>
                      <a:r>
                        <a:rPr lang="en-US" sz="1400" dirty="0">
                          <a:effectLst/>
                        </a:rPr>
                        <a:t> </a:t>
                      </a:r>
                      <a:r>
                        <a:rPr lang="en-US" sz="1400" dirty="0" err="1">
                          <a:effectLst/>
                        </a:rPr>
                        <a:t>Comunitaria</a:t>
                      </a:r>
                      <a:r>
                        <a:rPr lang="en-US" sz="1400" dirty="0">
                          <a:effectLst/>
                        </a:rPr>
                        <a:t>. The webinar will cover Fentanyl and communities’ strategies to address the crisis.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a:txBody>
                    <a:bodyPr/>
                    <a:lstStyle/>
                    <a:p>
                      <a:pPr marL="0" marR="0">
                        <a:lnSpc>
                          <a:spcPct val="107000"/>
                        </a:lnSpc>
                        <a:spcBef>
                          <a:spcPts val="0"/>
                        </a:spcBef>
                        <a:spcAft>
                          <a:spcPts val="0"/>
                        </a:spcAft>
                      </a:pPr>
                      <a:r>
                        <a:rPr lang="en-US" sz="1400" dirty="0">
                          <a:effectLst/>
                        </a:rPr>
                        <a:t>90 Minutes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extLst>
                  <a:ext uri="{0D108BD9-81ED-4DB2-BD59-A6C34878D82A}">
                    <a16:rowId xmlns:a16="http://schemas.microsoft.com/office/drawing/2014/main" val="4140861708"/>
                  </a:ext>
                </a:extLst>
              </a:tr>
              <a:tr h="404713">
                <a:tc gridSpan="2">
                  <a:txBody>
                    <a:bodyPr/>
                    <a:lstStyle/>
                    <a:p>
                      <a:pPr marL="0" marR="0">
                        <a:lnSpc>
                          <a:spcPct val="107000"/>
                        </a:lnSpc>
                        <a:spcBef>
                          <a:spcPts val="0"/>
                        </a:spcBef>
                        <a:spcAft>
                          <a:spcPts val="0"/>
                        </a:spcAft>
                      </a:pPr>
                      <a:r>
                        <a:rPr lang="en-US" sz="1600" dirty="0">
                          <a:effectLst/>
                        </a:rPr>
                        <a:t>December 18-19, 2023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hMerge="1">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a:txBody>
                    <a:bodyPr/>
                    <a:lstStyle/>
                    <a:p>
                      <a:pPr marL="0" marR="0">
                        <a:lnSpc>
                          <a:spcPct val="107000"/>
                        </a:lnSpc>
                        <a:spcBef>
                          <a:spcPts val="0"/>
                        </a:spcBef>
                        <a:spcAft>
                          <a:spcPts val="0"/>
                        </a:spcAft>
                      </a:pPr>
                      <a:r>
                        <a:rPr lang="en-US" sz="1400" b="1" dirty="0">
                          <a:effectLst/>
                        </a:rPr>
                        <a:t>Coalition Launch Training </a:t>
                      </a:r>
                      <a:r>
                        <a:rPr lang="en-US" sz="1400" dirty="0">
                          <a:effectLst/>
                        </a:rPr>
                        <a:t>(Organization Development)  Cohort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a:txBody>
                    <a:bodyPr/>
                    <a:lstStyle/>
                    <a:p>
                      <a:pPr marL="0" marR="0">
                        <a:lnSpc>
                          <a:spcPct val="107000"/>
                        </a:lnSpc>
                        <a:spcBef>
                          <a:spcPts val="0"/>
                        </a:spcBef>
                        <a:spcAft>
                          <a:spcPts val="0"/>
                        </a:spcAft>
                      </a:pPr>
                      <a:r>
                        <a:rPr lang="en-US" sz="1400" dirty="0">
                          <a:effectLst/>
                        </a:rPr>
                        <a:t>2 Full Days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extLst>
                  <a:ext uri="{0D108BD9-81ED-4DB2-BD59-A6C34878D82A}">
                    <a16:rowId xmlns:a16="http://schemas.microsoft.com/office/drawing/2014/main" val="3076343901"/>
                  </a:ext>
                </a:extLst>
              </a:tr>
              <a:tr h="249575">
                <a:tc gridSpan="4">
                  <a:txBody>
                    <a:bodyPr/>
                    <a:lstStyle/>
                    <a:p>
                      <a:pPr marL="0" marR="0" algn="ctr">
                        <a:lnSpc>
                          <a:spcPct val="107000"/>
                        </a:lnSpc>
                        <a:spcBef>
                          <a:spcPts val="0"/>
                        </a:spcBef>
                        <a:spcAft>
                          <a:spcPts val="0"/>
                        </a:spcAft>
                      </a:pPr>
                      <a:r>
                        <a:rPr lang="en-US" sz="1800" dirty="0">
                          <a:solidFill>
                            <a:srgbClr val="C00000"/>
                          </a:solidFill>
                          <a:effectLst/>
                        </a:rPr>
                        <a:t>2024</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extLst>
                  <a:ext uri="{0D108BD9-81ED-4DB2-BD59-A6C34878D82A}">
                    <a16:rowId xmlns:a16="http://schemas.microsoft.com/office/drawing/2014/main" val="2036218679"/>
                  </a:ext>
                </a:extLst>
              </a:tr>
              <a:tr h="393046">
                <a:tc gridSpan="2">
                  <a:txBody>
                    <a:bodyPr/>
                    <a:lstStyle/>
                    <a:p>
                      <a:pPr marL="0" marR="0">
                        <a:lnSpc>
                          <a:spcPct val="107000"/>
                        </a:lnSpc>
                        <a:spcBef>
                          <a:spcPts val="0"/>
                        </a:spcBef>
                        <a:spcAft>
                          <a:spcPts val="0"/>
                        </a:spcAft>
                      </a:pPr>
                      <a:r>
                        <a:rPr lang="en-US" sz="1600" dirty="0">
                          <a:effectLst/>
                        </a:rPr>
                        <a:t>January 8-11, 2024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hMerge="1">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a:txBody>
                    <a:bodyPr/>
                    <a:lstStyle/>
                    <a:p>
                      <a:pPr marL="0" marR="0">
                        <a:lnSpc>
                          <a:spcPct val="107000"/>
                        </a:lnSpc>
                        <a:spcBef>
                          <a:spcPts val="0"/>
                        </a:spcBef>
                        <a:spcAft>
                          <a:spcPts val="0"/>
                        </a:spcAft>
                      </a:pPr>
                      <a:r>
                        <a:rPr lang="en-US" sz="1400" b="1" dirty="0">
                          <a:effectLst/>
                        </a:rPr>
                        <a:t>NCA Training </a:t>
                      </a:r>
                      <a:r>
                        <a:rPr lang="en-US" sz="1400" dirty="0">
                          <a:effectLst/>
                        </a:rPr>
                        <a:t>- Cohort 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a:txBody>
                    <a:bodyPr/>
                    <a:lstStyle/>
                    <a:p>
                      <a:pPr marL="0" marR="0">
                        <a:lnSpc>
                          <a:spcPct val="107000"/>
                        </a:lnSpc>
                        <a:spcBef>
                          <a:spcPts val="0"/>
                        </a:spcBef>
                        <a:spcAft>
                          <a:spcPts val="0"/>
                        </a:spcAft>
                      </a:pPr>
                      <a:r>
                        <a:rPr lang="en-US" sz="1400" dirty="0">
                          <a:effectLst/>
                        </a:rPr>
                        <a:t>Week 1 of 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extLst>
                  <a:ext uri="{0D108BD9-81ED-4DB2-BD59-A6C34878D82A}">
                    <a16:rowId xmlns:a16="http://schemas.microsoft.com/office/drawing/2014/main" val="766506354"/>
                  </a:ext>
                </a:extLst>
              </a:tr>
              <a:tr h="392525">
                <a:tc gridSpan="2">
                  <a:txBody>
                    <a:bodyPr/>
                    <a:lstStyle/>
                    <a:p>
                      <a:pPr marL="0" marR="0">
                        <a:lnSpc>
                          <a:spcPct val="107000"/>
                        </a:lnSpc>
                        <a:spcBef>
                          <a:spcPts val="0"/>
                        </a:spcBef>
                        <a:spcAft>
                          <a:spcPts val="0"/>
                        </a:spcAft>
                      </a:pPr>
                      <a:r>
                        <a:rPr lang="en-US" sz="1600" dirty="0">
                          <a:effectLst/>
                        </a:rPr>
                        <a:t>January 8-11, 2024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hMerge="1">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a:txBody>
                    <a:bodyPr/>
                    <a:lstStyle/>
                    <a:p>
                      <a:pPr marL="0" marR="0">
                        <a:lnSpc>
                          <a:spcPct val="107000"/>
                        </a:lnSpc>
                        <a:spcBef>
                          <a:spcPts val="0"/>
                        </a:spcBef>
                        <a:spcAft>
                          <a:spcPts val="0"/>
                        </a:spcAft>
                      </a:pPr>
                      <a:r>
                        <a:rPr lang="en-US" sz="1400" b="1" dirty="0">
                          <a:effectLst/>
                        </a:rPr>
                        <a:t>Bootcamp</a:t>
                      </a:r>
                      <a:r>
                        <a:rPr lang="en-US" sz="1400" dirty="0">
                          <a:effectLst/>
                        </a:rPr>
                        <a:t> - Cohort 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a:txBody>
                    <a:bodyPr/>
                    <a:lstStyle/>
                    <a:p>
                      <a:pPr marL="0" marR="0">
                        <a:lnSpc>
                          <a:spcPct val="107000"/>
                        </a:lnSpc>
                        <a:spcBef>
                          <a:spcPts val="0"/>
                        </a:spcBef>
                        <a:spcAft>
                          <a:spcPts val="0"/>
                        </a:spcAft>
                      </a:pPr>
                      <a:r>
                        <a:rPr lang="en-US" sz="1400" dirty="0">
                          <a:effectLst/>
                        </a:rPr>
                        <a:t>1 Week/4 Full Days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extLst>
                  <a:ext uri="{0D108BD9-81ED-4DB2-BD59-A6C34878D82A}">
                    <a16:rowId xmlns:a16="http://schemas.microsoft.com/office/drawing/2014/main" val="1911478885"/>
                  </a:ext>
                </a:extLst>
              </a:tr>
              <a:tr h="426406">
                <a:tc gridSpan="2">
                  <a:txBody>
                    <a:bodyPr/>
                    <a:lstStyle/>
                    <a:p>
                      <a:pPr marL="0" marR="0">
                        <a:lnSpc>
                          <a:spcPct val="107000"/>
                        </a:lnSpc>
                        <a:spcBef>
                          <a:spcPts val="0"/>
                        </a:spcBef>
                        <a:spcAft>
                          <a:spcPts val="0"/>
                        </a:spcAft>
                      </a:pPr>
                      <a:r>
                        <a:rPr lang="en-US" sz="1600" dirty="0">
                          <a:effectLst/>
                        </a:rPr>
                        <a:t>January 16, 2024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hMerge="1">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a:txBody>
                    <a:bodyPr/>
                    <a:lstStyle/>
                    <a:p>
                      <a:pPr marL="0" marR="0">
                        <a:lnSpc>
                          <a:spcPct val="107000"/>
                        </a:lnSpc>
                        <a:spcBef>
                          <a:spcPts val="0"/>
                        </a:spcBef>
                        <a:spcAft>
                          <a:spcPts val="0"/>
                        </a:spcAft>
                      </a:pPr>
                      <a:r>
                        <a:rPr lang="en-US" sz="1400" b="1" dirty="0">
                          <a:effectLst/>
                        </a:rPr>
                        <a:t>New Prevention Employee Webinar</a:t>
                      </a:r>
                    </a:p>
                    <a:p>
                      <a:pPr marL="0" marR="0">
                        <a:lnSpc>
                          <a:spcPct val="107000"/>
                        </a:lnSpc>
                        <a:spcBef>
                          <a:spcPts val="0"/>
                        </a:spcBef>
                        <a:spcAft>
                          <a:spcPts val="0"/>
                        </a:spcAft>
                      </a:pPr>
                      <a:r>
                        <a:rPr lang="en-US" sz="1200" dirty="0">
                          <a:effectLst/>
                        </a:rPr>
                        <a:t>Title: YOU GOT THE JOB…. NOW WHAT!!! (Prevention Guide 101)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tc>
                  <a:txBody>
                    <a:bodyPr/>
                    <a:lstStyle/>
                    <a:p>
                      <a:pPr marL="0" marR="0">
                        <a:lnSpc>
                          <a:spcPct val="107000"/>
                        </a:lnSpc>
                        <a:spcBef>
                          <a:spcPts val="0"/>
                        </a:spcBef>
                        <a:spcAft>
                          <a:spcPts val="0"/>
                        </a:spcAft>
                      </a:pPr>
                      <a:r>
                        <a:rPr lang="en-US" sz="1400" dirty="0">
                          <a:effectLst/>
                        </a:rPr>
                        <a:t>90 Minutes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412" marR="61412" marT="0" marB="0"/>
                </a:tc>
                <a:extLst>
                  <a:ext uri="{0D108BD9-81ED-4DB2-BD59-A6C34878D82A}">
                    <a16:rowId xmlns:a16="http://schemas.microsoft.com/office/drawing/2014/main" val="1815750808"/>
                  </a:ext>
                </a:extLst>
              </a:tr>
            </a:tbl>
          </a:graphicData>
        </a:graphic>
      </p:graphicFrame>
      <p:pic>
        <p:nvPicPr>
          <p:cNvPr id="4" name="Picture 3">
            <a:extLst>
              <a:ext uri="{FF2B5EF4-FFF2-40B4-BE49-F238E27FC236}">
                <a16:creationId xmlns:a16="http://schemas.microsoft.com/office/drawing/2014/main" id="{40432B56-A1A9-CB53-7D14-7196EACADAAE}"/>
              </a:ext>
            </a:extLst>
          </p:cNvPr>
          <p:cNvPicPr>
            <a:picLocks noChangeAspect="1"/>
          </p:cNvPicPr>
          <p:nvPr/>
        </p:nvPicPr>
        <p:blipFill>
          <a:blip r:embed="rId3"/>
          <a:stretch>
            <a:fillRect/>
          </a:stretch>
        </p:blipFill>
        <p:spPr>
          <a:xfrm>
            <a:off x="169127" y="99609"/>
            <a:ext cx="1838093" cy="1565108"/>
          </a:xfrm>
          <a:prstGeom prst="rect">
            <a:avLst/>
          </a:prstGeom>
        </p:spPr>
      </p:pic>
      <p:sp>
        <p:nvSpPr>
          <p:cNvPr id="5" name="Freeform 3982">
            <a:extLst>
              <a:ext uri="{FF2B5EF4-FFF2-40B4-BE49-F238E27FC236}">
                <a16:creationId xmlns:a16="http://schemas.microsoft.com/office/drawing/2014/main" id="{CE87467E-62AA-5337-18D6-125113E6EB53}"/>
              </a:ext>
            </a:extLst>
          </p:cNvPr>
          <p:cNvSpPr>
            <a:spLocks noEditPoints="1"/>
          </p:cNvSpPr>
          <p:nvPr/>
        </p:nvSpPr>
        <p:spPr bwMode="auto">
          <a:xfrm>
            <a:off x="10181518" y="6514741"/>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99B413C0-3FE6-5773-C8D3-F4C3F2A7567F}"/>
              </a:ext>
            </a:extLst>
          </p:cNvPr>
          <p:cNvSpPr txBox="1"/>
          <p:nvPr/>
        </p:nvSpPr>
        <p:spPr>
          <a:xfrm>
            <a:off x="11026331" y="6393365"/>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28</a:t>
            </a:fld>
            <a:endParaRPr lang="en-US" b="1" i="0" dirty="0">
              <a:solidFill>
                <a:srgbClr val="263B88"/>
              </a:solidFill>
              <a:latin typeface="Source Sans Pro" panose="020B0503030403020204" pitchFamily="34" charset="77"/>
            </a:endParaRPr>
          </a:p>
        </p:txBody>
      </p:sp>
      <p:sp>
        <p:nvSpPr>
          <p:cNvPr id="7" name="TextBox 6">
            <a:extLst>
              <a:ext uri="{FF2B5EF4-FFF2-40B4-BE49-F238E27FC236}">
                <a16:creationId xmlns:a16="http://schemas.microsoft.com/office/drawing/2014/main" id="{046D6BD2-645E-4CC1-816D-379056726DCA}"/>
              </a:ext>
            </a:extLst>
          </p:cNvPr>
          <p:cNvSpPr txBox="1"/>
          <p:nvPr/>
        </p:nvSpPr>
        <p:spPr>
          <a:xfrm>
            <a:off x="270544" y="2675396"/>
            <a:ext cx="2624315" cy="2062103"/>
          </a:xfrm>
          <a:prstGeom prst="rect">
            <a:avLst/>
          </a:prstGeom>
          <a:noFill/>
        </p:spPr>
        <p:txBody>
          <a:bodyPr wrap="square" rtlCol="0">
            <a:spAutoFit/>
          </a:bodyPr>
          <a:lstStyle/>
          <a:p>
            <a:pPr algn="ctr"/>
            <a:r>
              <a:rPr kumimoji="0" lang="en-US" sz="3200" b="1" u="none" strike="noStrike" kern="1200" cap="none" spc="0" normalizeH="0" baseline="0" noProof="0" dirty="0">
                <a:ln>
                  <a:noFill/>
                </a:ln>
                <a:solidFill>
                  <a:srgbClr val="394C96"/>
                </a:solidFill>
                <a:effectLst/>
                <a:uLnTx/>
                <a:uFillTx/>
                <a:latin typeface="Calibri" panose="020F0502020204030204" pitchFamily="34" charset="0"/>
                <a:ea typeface="Calibri" panose="020F0502020204030204" pitchFamily="34" charset="0"/>
                <a:cs typeface="Calibri" panose="020F0502020204030204" pitchFamily="34" charset="0"/>
              </a:rPr>
              <a:t>UPCOMING</a:t>
            </a:r>
          </a:p>
          <a:p>
            <a:pPr algn="ct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Training and Webinar Opportunities</a:t>
            </a:r>
            <a:endPar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33283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31D86A-7035-CB09-7B9B-BF428111AB83}"/>
              </a:ext>
            </a:extLst>
          </p:cNvPr>
          <p:cNvPicPr>
            <a:picLocks noChangeAspect="1"/>
          </p:cNvPicPr>
          <p:nvPr/>
        </p:nvPicPr>
        <p:blipFill>
          <a:blip r:embed="rId3"/>
          <a:stretch>
            <a:fillRect/>
          </a:stretch>
        </p:blipFill>
        <p:spPr>
          <a:xfrm>
            <a:off x="3616791" y="420182"/>
            <a:ext cx="7819042" cy="5571067"/>
          </a:xfrm>
          <a:prstGeom prst="rect">
            <a:avLst/>
          </a:prstGeom>
        </p:spPr>
      </p:pic>
      <p:sp>
        <p:nvSpPr>
          <p:cNvPr id="7" name="TextBox 6">
            <a:extLst>
              <a:ext uri="{FF2B5EF4-FFF2-40B4-BE49-F238E27FC236}">
                <a16:creationId xmlns:a16="http://schemas.microsoft.com/office/drawing/2014/main" id="{F39C8F55-76C5-3956-16C3-0C06B5BC22F6}"/>
              </a:ext>
            </a:extLst>
          </p:cNvPr>
          <p:cNvSpPr txBox="1"/>
          <p:nvPr/>
        </p:nvSpPr>
        <p:spPr>
          <a:xfrm>
            <a:off x="756167" y="2201859"/>
            <a:ext cx="2743200" cy="2775119"/>
          </a:xfrm>
          <a:prstGeom prst="rect">
            <a:avLst/>
          </a:prstGeom>
          <a:noFill/>
        </p:spPr>
        <p:txBody>
          <a:bodyPr wrap="square" rtlCol="0">
            <a:spAutoFit/>
          </a:bodyPr>
          <a:lstStyle/>
          <a:p>
            <a:pPr marL="0" marR="0" lvl="0" indent="0" algn="ctr" defTabSz="914400" rtl="0" eaLnBrk="1" fontAlgn="auto" latinLnBrk="0" hangingPunct="1">
              <a:lnSpc>
                <a:spcPts val="4560"/>
              </a:lnSpc>
              <a:spcBef>
                <a:spcPts val="95"/>
              </a:spcBef>
              <a:spcAft>
                <a:spcPts val="0"/>
              </a:spcAft>
              <a:buClrTx/>
              <a:buSzTx/>
              <a:buFontTx/>
              <a:buNone/>
              <a:tabLst/>
              <a:defRPr/>
            </a:pPr>
            <a:r>
              <a:rPr kumimoji="0" lang="en-US" sz="4000" b="1" i="0" u="none" strike="noStrike" kern="1200" cap="none" spc="85" normalizeH="0" baseline="0" noProof="0" dirty="0">
                <a:ln>
                  <a:noFill/>
                </a:ln>
                <a:solidFill>
                  <a:srgbClr val="253A87"/>
                </a:solidFill>
                <a:effectLst/>
                <a:uLnTx/>
                <a:uFillTx/>
                <a:latin typeface="Calibri"/>
                <a:ea typeface="+mn-ea"/>
                <a:cs typeface="Calibri"/>
              </a:rPr>
              <a:t>2023-</a:t>
            </a:r>
            <a:r>
              <a:rPr kumimoji="0" lang="en-US" sz="4000" b="1" i="0" u="none" strike="noStrike" kern="1200" cap="none" spc="60" normalizeH="0" baseline="0" noProof="0" dirty="0">
                <a:ln>
                  <a:noFill/>
                </a:ln>
                <a:solidFill>
                  <a:srgbClr val="253A87"/>
                </a:solidFill>
                <a:effectLst/>
                <a:uLnTx/>
                <a:uFillTx/>
                <a:latin typeface="Calibri"/>
                <a:ea typeface="+mn-ea"/>
                <a:cs typeface="Calibri"/>
              </a:rPr>
              <a:t>2024</a:t>
            </a:r>
            <a:endParaRPr kumimoji="0" lang="en-US" sz="4000" b="0" i="0" u="none" strike="noStrike" kern="1200" cap="none" spc="0" normalizeH="0" baseline="0" noProof="0" dirty="0">
              <a:ln>
                <a:noFill/>
              </a:ln>
              <a:solidFill>
                <a:prstClr val="black"/>
              </a:solidFill>
              <a:effectLst/>
              <a:uLnTx/>
              <a:uFillTx/>
              <a:latin typeface="Calibri"/>
              <a:ea typeface="+mn-ea"/>
              <a:cs typeface="Calibri"/>
            </a:endParaRPr>
          </a:p>
          <a:p>
            <a:pPr marL="102235" marR="0" lvl="0" indent="0" algn="ctr" defTabSz="914400" rtl="0" eaLnBrk="1" fontAlgn="auto" latinLnBrk="0" hangingPunct="1">
              <a:spcAft>
                <a:spcPts val="0"/>
              </a:spcAft>
              <a:buClrTx/>
              <a:buSzTx/>
              <a:buFontTx/>
              <a:buNone/>
              <a:tabLst/>
              <a:defRPr/>
            </a:pPr>
            <a:r>
              <a:rPr kumimoji="0" lang="en-US" sz="3200" b="1" i="0" u="none" strike="noStrike" kern="1200" cap="none" spc="-25" normalizeH="0" baseline="0" noProof="0" dirty="0">
                <a:ln>
                  <a:noFill/>
                </a:ln>
                <a:solidFill>
                  <a:srgbClr val="FF0000"/>
                </a:solidFill>
                <a:effectLst/>
                <a:uLnTx/>
                <a:uFillTx/>
                <a:latin typeface="Calibri"/>
                <a:ea typeface="+mn-ea"/>
                <a:cs typeface="Calibri"/>
              </a:rPr>
              <a:t>NCA</a:t>
            </a:r>
            <a:endParaRPr kumimoji="0" lang="en-US" sz="3200" b="0" i="0" u="none" strike="noStrike" kern="1200" cap="none" spc="0" normalizeH="0" baseline="0" noProof="0" dirty="0">
              <a:ln>
                <a:noFill/>
              </a:ln>
              <a:solidFill>
                <a:prstClr val="black"/>
              </a:solidFill>
              <a:effectLst/>
              <a:uLnTx/>
              <a:uFillTx/>
              <a:latin typeface="Calibri"/>
              <a:ea typeface="+mn-ea"/>
              <a:cs typeface="Calibri"/>
            </a:endParaRPr>
          </a:p>
          <a:p>
            <a:pPr marL="22860" marR="13970" lvl="0" indent="0" algn="ctr" defTabSz="914400" rtl="0" eaLnBrk="1" fontAlgn="auto" latinLnBrk="0" hangingPunct="1">
              <a:spcAft>
                <a:spcPts val="0"/>
              </a:spcAft>
              <a:buClrTx/>
              <a:buSzTx/>
              <a:buFontTx/>
              <a:buNone/>
              <a:tabLst/>
              <a:defRPr/>
            </a:pPr>
            <a:r>
              <a:rPr kumimoji="0" lang="en-US" sz="3200" b="1" i="0" u="none" strike="noStrike" kern="1200" cap="none" spc="114" normalizeH="0" baseline="0" noProof="0" dirty="0">
                <a:ln>
                  <a:noFill/>
                </a:ln>
                <a:solidFill>
                  <a:srgbClr val="FF0000"/>
                </a:solidFill>
                <a:effectLst/>
                <a:uLnTx/>
                <a:uFillTx/>
                <a:latin typeface="Calibri"/>
                <a:ea typeface="+mn-ea"/>
                <a:cs typeface="Calibri"/>
              </a:rPr>
              <a:t>Bootcamp </a:t>
            </a:r>
            <a:r>
              <a:rPr kumimoji="0" lang="en-US" sz="3200" b="1" i="0" u="none" strike="noStrike" kern="1200" cap="none" spc="140" normalizeH="0" baseline="0" noProof="0" dirty="0">
                <a:ln>
                  <a:noFill/>
                </a:ln>
                <a:solidFill>
                  <a:srgbClr val="FF0000"/>
                </a:solidFill>
                <a:effectLst/>
                <a:uLnTx/>
                <a:uFillTx/>
                <a:latin typeface="Calibri"/>
                <a:ea typeface="+mn-ea"/>
                <a:cs typeface="Calibri"/>
              </a:rPr>
              <a:t>Training </a:t>
            </a:r>
            <a:r>
              <a:rPr kumimoji="0" lang="en-US" sz="3600" b="1" i="0" u="none" strike="noStrike" kern="1200" cap="none" spc="120" normalizeH="0" baseline="0" noProof="0" dirty="0">
                <a:ln>
                  <a:noFill/>
                </a:ln>
                <a:solidFill>
                  <a:srgbClr val="253A87"/>
                </a:solidFill>
                <a:effectLst/>
                <a:uLnTx/>
                <a:uFillTx/>
                <a:latin typeface="Calibri"/>
                <a:ea typeface="+mn-ea"/>
                <a:cs typeface="Calibri"/>
              </a:rPr>
              <a:t>Schedule</a:t>
            </a:r>
            <a:endParaRPr kumimoji="0" lang="en-US" sz="40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80409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Placeholder 61">
            <a:extLst>
              <a:ext uri="{FF2B5EF4-FFF2-40B4-BE49-F238E27FC236}">
                <a16:creationId xmlns:a16="http://schemas.microsoft.com/office/drawing/2014/main" id="{1CB1B0DF-5CF3-934E-B2C4-4CFDF855BAA4}"/>
              </a:ext>
            </a:extLst>
          </p:cNvPr>
          <p:cNvSpPr>
            <a:spLocks noGrp="1"/>
          </p:cNvSpPr>
          <p:nvPr>
            <p:ph type="body" sz="quarter" idx="10"/>
          </p:nvPr>
        </p:nvSpPr>
        <p:spPr>
          <a:xfrm>
            <a:off x="2295660" y="896277"/>
            <a:ext cx="3048381" cy="1133490"/>
          </a:xfrm>
        </p:spPr>
        <p:txBody>
          <a:bodyPr/>
          <a:lstStyle/>
          <a:p>
            <a:r>
              <a:rPr lang="en-US" sz="3200" dirty="0"/>
              <a:t>Webinar </a:t>
            </a:r>
          </a:p>
          <a:p>
            <a:r>
              <a:rPr lang="en-US" sz="3200" dirty="0"/>
              <a:t>House Keeping </a:t>
            </a:r>
          </a:p>
          <a:p>
            <a:endParaRPr lang="en-US" sz="4400" dirty="0"/>
          </a:p>
        </p:txBody>
      </p:sp>
      <p:sp>
        <p:nvSpPr>
          <p:cNvPr id="44" name="Text Placeholder 62">
            <a:extLst>
              <a:ext uri="{FF2B5EF4-FFF2-40B4-BE49-F238E27FC236}">
                <a16:creationId xmlns:a16="http://schemas.microsoft.com/office/drawing/2014/main" id="{FD29201B-2370-477E-956E-CFA0CB27A35E}"/>
              </a:ext>
            </a:extLst>
          </p:cNvPr>
          <p:cNvSpPr>
            <a:spLocks noGrp="1"/>
          </p:cNvSpPr>
          <p:nvPr>
            <p:ph type="body" sz="quarter" idx="11"/>
          </p:nvPr>
        </p:nvSpPr>
        <p:spPr>
          <a:xfrm>
            <a:off x="4991086" y="409893"/>
            <a:ext cx="6643153" cy="486384"/>
          </a:xfrm>
        </p:spPr>
        <p:txBody>
          <a:bodyPr/>
          <a:lstStyle/>
          <a:p>
            <a:pPr algn="l"/>
            <a:r>
              <a:rPr lang="en-US" sz="3200" b="1" dirty="0"/>
              <a:t>Effective Coalition Leadership</a:t>
            </a:r>
          </a:p>
        </p:txBody>
      </p:sp>
      <p:sp>
        <p:nvSpPr>
          <p:cNvPr id="61" name="Text Placeholder 64">
            <a:extLst>
              <a:ext uri="{FF2B5EF4-FFF2-40B4-BE49-F238E27FC236}">
                <a16:creationId xmlns:a16="http://schemas.microsoft.com/office/drawing/2014/main" id="{4A7FD99B-372C-4164-9F97-4ED2BD71116F}"/>
              </a:ext>
            </a:extLst>
          </p:cNvPr>
          <p:cNvSpPr txBox="1">
            <a:spLocks/>
          </p:cNvSpPr>
          <p:nvPr/>
        </p:nvSpPr>
        <p:spPr>
          <a:xfrm>
            <a:off x="2295660" y="4708197"/>
            <a:ext cx="4026474" cy="10509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Source Sans Pro" panose="020B0503030403020204" pitchFamily="34" charset="77"/>
                <a:ea typeface="+mn-ea"/>
                <a:cs typeface="+mn-cs"/>
              </a:defRPr>
            </a:lvl1pPr>
            <a:lvl2pPr marL="36000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Source Sans Pro" panose="020B0503030403020204" pitchFamily="34" charset="77"/>
                <a:ea typeface="+mn-ea"/>
                <a:cs typeface="+mn-cs"/>
              </a:defRPr>
            </a:lvl2pPr>
            <a:lvl3pPr marL="720000" indent="0" algn="l"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Source Sans Pro" panose="020B0503030403020204" pitchFamily="34" charset="77"/>
                <a:ea typeface="+mn-ea"/>
                <a:cs typeface="+mn-cs"/>
              </a:defRPr>
            </a:lvl3pPr>
            <a:lvl4pPr marL="10800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1">
            <a:extLst>
              <a:ext uri="{FF2B5EF4-FFF2-40B4-BE49-F238E27FC236}">
                <a16:creationId xmlns:a16="http://schemas.microsoft.com/office/drawing/2014/main" id="{2030E4FC-4747-7803-F7CC-13073305FDD4}"/>
              </a:ext>
            </a:extLst>
          </p:cNvPr>
          <p:cNvSpPr txBox="1">
            <a:spLocks/>
          </p:cNvSpPr>
          <p:nvPr/>
        </p:nvSpPr>
        <p:spPr>
          <a:xfrm>
            <a:off x="1505836" y="2460972"/>
            <a:ext cx="9833262" cy="386963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2800" b="1" i="0" kern="1200">
                <a:solidFill>
                  <a:srgbClr val="263B88"/>
                </a:solidFill>
                <a:latin typeface="Source Sans Pro" panose="020B0503030403020204" pitchFamily="34" charset="77"/>
                <a:ea typeface="+mj-ea"/>
                <a:cs typeface="+mj-cs"/>
              </a:defRPr>
            </a:lvl1pPr>
          </a:lstStyle>
          <a:p>
            <a:pPr marL="0" marR="0" lvl="0" indent="0" algn="l" defTabSz="914400" rtl="0" eaLnBrk="1" fontAlgn="base"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j-cs"/>
              </a:rPr>
              <a:t>Don’t forget about the Q&amp;A box – we’ll be holding the bulk of the questions until the end, so make sure to stay the whole way through! </a:t>
            </a:r>
            <a:b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j-cs"/>
              </a:rPr>
            </a:br>
            <a:br>
              <a:rPr kumimoji="0" lang="en-US" sz="2400" b="1" i="0" u="none" strike="noStrike" kern="1200" cap="none" spc="0" normalizeH="0" baseline="0" noProof="0" dirty="0">
                <a:ln>
                  <a:noFill/>
                </a:ln>
                <a:solidFill>
                  <a:srgbClr val="263B88"/>
                </a:solidFill>
                <a:effectLst/>
                <a:uLnTx/>
                <a:uFillTx/>
                <a:latin typeface="Times New Roman" panose="02020603050405020304" pitchFamily="18" charset="0"/>
                <a:ea typeface="Times New Roman" panose="02020603050405020304" pitchFamily="18" charset="0"/>
                <a:cs typeface="+mj-cs"/>
              </a:rPr>
            </a:b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j-cs"/>
              </a:rPr>
              <a:t>When typing into the chat box, be sure to select “everyone” so all can see.  </a:t>
            </a:r>
            <a:b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j-cs"/>
              </a:rPr>
            </a:br>
            <a:b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j-cs"/>
              </a:rPr>
            </a:b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j-cs"/>
              </a:rPr>
              <a:t>We are recording this webinar and the recording will be up on the Webinar Wednesday page in the next few days.  Here is the link to where the recording will be posted. </a:t>
            </a:r>
            <a:r>
              <a:rPr kumimoji="0" lang="en-US" sz="2400" b="1" i="0" u="none" strike="noStrike" kern="1200" cap="none" spc="0" normalizeH="0" baseline="0" noProof="0" dirty="0">
                <a:ln>
                  <a:noFill/>
                </a:ln>
                <a:solidFill>
                  <a:srgbClr val="263B88"/>
                </a:solidFill>
                <a:effectLst/>
                <a:uLnTx/>
                <a:uFillTx/>
                <a:latin typeface="Source Sans Pro" panose="020B0503030403020204" pitchFamily="34" charset="77"/>
                <a:ea typeface="+mj-ea"/>
                <a:cs typeface="+mj-cs"/>
                <a:hlinkClick r:id="rId3"/>
              </a:rPr>
              <a:t>CADCA's Webinar Wednesdays Series | CADCA</a:t>
            </a:r>
            <a:b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j-cs"/>
              </a:rPr>
            </a:br>
            <a:br>
              <a:rPr kumimoji="0" lang="en-US" sz="2400" b="1" i="0" u="none" strike="noStrike" kern="1200" cap="none" spc="0" normalizeH="0" baseline="0" noProof="0" dirty="0">
                <a:ln>
                  <a:noFill/>
                </a:ln>
                <a:solidFill>
                  <a:srgbClr val="263B88"/>
                </a:solidFill>
                <a:effectLst/>
                <a:uLnTx/>
                <a:uFillTx/>
                <a:latin typeface="Times New Roman" panose="02020603050405020304" pitchFamily="18" charset="0"/>
                <a:ea typeface="Times New Roman" panose="02020603050405020304" pitchFamily="18" charset="0"/>
                <a:cs typeface="+mj-cs"/>
              </a:rPr>
            </a:b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j-cs"/>
              </a:rPr>
              <a:t>I will be putting an evaluation link into the chat box as we’re wrapping up; you’ll be able to receive a letter of participation once you complete that evaluation.  The letter is only available though for those who attend the webinar live.  </a:t>
            </a:r>
            <a:br>
              <a:rPr kumimoji="0" lang="en-US" sz="2400" b="1" i="0" u="none" strike="noStrike" kern="1200" cap="none" spc="0" normalizeH="0" baseline="0" noProof="0" dirty="0">
                <a:ln>
                  <a:noFill/>
                </a:ln>
                <a:solidFill>
                  <a:srgbClr val="263B88"/>
                </a:solidFill>
                <a:effectLst/>
                <a:uLnTx/>
                <a:uFillTx/>
                <a:latin typeface="Times New Roman" panose="02020603050405020304" pitchFamily="18" charset="0"/>
                <a:ea typeface="Times New Roman" panose="02020603050405020304" pitchFamily="18" charset="0"/>
                <a:cs typeface="+mj-cs"/>
              </a:rPr>
            </a:br>
            <a:endParaRPr kumimoji="0" lang="en-US" sz="2400" b="1" i="0" u="none" strike="noStrike" kern="1200" cap="none" spc="0" normalizeH="0" baseline="0" noProof="0" dirty="0">
              <a:ln>
                <a:noFill/>
              </a:ln>
              <a:solidFill>
                <a:srgbClr val="263B88"/>
              </a:solidFill>
              <a:effectLst/>
              <a:uLnTx/>
              <a:uFillTx/>
              <a:latin typeface="Source Sans Pro" panose="020B0503030403020204" pitchFamily="34" charset="77"/>
              <a:ea typeface="+mj-ea"/>
              <a:cs typeface="+mj-cs"/>
            </a:endParaRPr>
          </a:p>
        </p:txBody>
      </p:sp>
    </p:spTree>
    <p:extLst>
      <p:ext uri="{BB962C8B-B14F-4D97-AF65-F5344CB8AC3E}">
        <p14:creationId xmlns:p14="http://schemas.microsoft.com/office/powerpoint/2010/main" val="2669316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E7684A-AF43-1E86-ECB7-247F26B97A92}"/>
              </a:ext>
            </a:extLst>
          </p:cNvPr>
          <p:cNvSpPr>
            <a:spLocks/>
          </p:cNvSpPr>
          <p:nvPr/>
        </p:nvSpPr>
        <p:spPr/>
        <p:txBody>
          <a:bodyPr/>
          <a:lstStyle/>
          <a:p>
            <a:pPr marL="116839">
              <a:lnSpc>
                <a:spcPct val="100000"/>
              </a:lnSpc>
              <a:spcBef>
                <a:spcPts val="80"/>
              </a:spcBef>
            </a:pPr>
            <a:endParaRPr lang="en-US" spc="-15" dirty="0">
              <a:solidFill>
                <a:srgbClr val="000040"/>
              </a:solidFill>
            </a:endParaRPr>
          </a:p>
        </p:txBody>
      </p:sp>
      <p:pic>
        <p:nvPicPr>
          <p:cNvPr id="8" name="Picture 7" descr="A screenshot of a calendar&#10;&#10;Description automatically generated">
            <a:extLst>
              <a:ext uri="{FF2B5EF4-FFF2-40B4-BE49-F238E27FC236}">
                <a16:creationId xmlns:a16="http://schemas.microsoft.com/office/drawing/2014/main" id="{ADE43E91-E6EB-A2F2-35A3-39F9450102C0}"/>
              </a:ext>
            </a:extLst>
          </p:cNvPr>
          <p:cNvPicPr>
            <a:picLocks noChangeAspect="1"/>
          </p:cNvPicPr>
          <p:nvPr/>
        </p:nvPicPr>
        <p:blipFill>
          <a:blip r:embed="rId3"/>
          <a:stretch>
            <a:fillRect/>
          </a:stretch>
        </p:blipFill>
        <p:spPr>
          <a:xfrm>
            <a:off x="3580786" y="737193"/>
            <a:ext cx="7967747" cy="5383612"/>
          </a:xfrm>
          <a:prstGeom prst="rect">
            <a:avLst/>
          </a:prstGeom>
        </p:spPr>
      </p:pic>
      <p:sp>
        <p:nvSpPr>
          <p:cNvPr id="9" name="TextBox 8">
            <a:extLst>
              <a:ext uri="{FF2B5EF4-FFF2-40B4-BE49-F238E27FC236}">
                <a16:creationId xmlns:a16="http://schemas.microsoft.com/office/drawing/2014/main" id="{C6F8D846-F534-6AC4-2F7E-DFD78EC87993}"/>
              </a:ext>
            </a:extLst>
          </p:cNvPr>
          <p:cNvSpPr txBox="1"/>
          <p:nvPr/>
        </p:nvSpPr>
        <p:spPr>
          <a:xfrm>
            <a:off x="643467" y="2520614"/>
            <a:ext cx="2690340" cy="3409760"/>
          </a:xfrm>
          <a:prstGeom prst="rect">
            <a:avLst/>
          </a:prstGeom>
          <a:noFill/>
        </p:spPr>
        <p:txBody>
          <a:bodyPr wrap="square" rtlCol="0">
            <a:spAutoFit/>
          </a:bodyPr>
          <a:lstStyle/>
          <a:p>
            <a:pPr algn="ctr" defTabSz="859536">
              <a:spcBef>
                <a:spcPts val="465"/>
              </a:spcBef>
            </a:pPr>
            <a:r>
              <a:rPr lang="en-US" sz="3760" b="1" kern="1200" spc="75">
                <a:solidFill>
                  <a:srgbClr val="253A87"/>
                </a:solidFill>
                <a:latin typeface="Calibri"/>
                <a:ea typeface="+mn-ea"/>
                <a:cs typeface="Calibri"/>
              </a:rPr>
              <a:t>2023-</a:t>
            </a:r>
            <a:r>
              <a:rPr lang="en-US" sz="3760" b="1" kern="1200" spc="56">
                <a:solidFill>
                  <a:srgbClr val="253A87"/>
                </a:solidFill>
                <a:latin typeface="Calibri"/>
                <a:ea typeface="+mn-ea"/>
                <a:cs typeface="Calibri"/>
              </a:rPr>
              <a:t>2024</a:t>
            </a:r>
            <a:endParaRPr lang="en-US" sz="3760" kern="1200">
              <a:solidFill>
                <a:schemeClr val="tx1"/>
              </a:solidFill>
              <a:latin typeface="Calibri"/>
              <a:ea typeface="+mn-ea"/>
              <a:cs typeface="Calibri"/>
            </a:endParaRPr>
          </a:p>
          <a:p>
            <a:pPr marL="11938" marR="4775" indent="94907" algn="ctr" defTabSz="859536">
              <a:lnSpc>
                <a:spcPct val="91400"/>
              </a:lnSpc>
              <a:spcBef>
                <a:spcPts val="611"/>
              </a:spcBef>
            </a:pPr>
            <a:r>
              <a:rPr lang="en-US" sz="3008" b="1" kern="1200" spc="89">
                <a:solidFill>
                  <a:srgbClr val="FF0000"/>
                </a:solidFill>
                <a:latin typeface="Calibri"/>
                <a:ea typeface="+mn-ea"/>
                <a:cs typeface="Calibri"/>
              </a:rPr>
              <a:t>Coalition Launch Training </a:t>
            </a:r>
          </a:p>
          <a:p>
            <a:pPr marL="11938" marR="4775" indent="94907" algn="ctr" defTabSz="859536">
              <a:lnSpc>
                <a:spcPct val="91400"/>
              </a:lnSpc>
              <a:spcBef>
                <a:spcPts val="611"/>
              </a:spcBef>
            </a:pPr>
            <a:r>
              <a:rPr lang="en-US" sz="1880" b="1" kern="1200" spc="89">
                <a:solidFill>
                  <a:srgbClr val="FF0000"/>
                </a:solidFill>
                <a:latin typeface="Calibri"/>
                <a:ea typeface="+mn-ea"/>
                <a:cs typeface="Calibri"/>
              </a:rPr>
              <a:t>(Organization </a:t>
            </a:r>
            <a:r>
              <a:rPr lang="en-US" sz="1880" b="1" kern="1200" spc="66">
                <a:solidFill>
                  <a:srgbClr val="FF0000"/>
                </a:solidFill>
                <a:latin typeface="Calibri"/>
                <a:ea typeface="+mn-ea"/>
                <a:cs typeface="Calibri"/>
              </a:rPr>
              <a:t>Development) </a:t>
            </a:r>
          </a:p>
          <a:p>
            <a:pPr marL="11938" marR="4775" indent="94907" algn="ctr" defTabSz="859536">
              <a:lnSpc>
                <a:spcPct val="91400"/>
              </a:lnSpc>
              <a:spcBef>
                <a:spcPts val="611"/>
              </a:spcBef>
            </a:pPr>
            <a:r>
              <a:rPr lang="en-US" sz="3008" b="1" kern="1200" spc="99">
                <a:solidFill>
                  <a:srgbClr val="253A87"/>
                </a:solidFill>
                <a:latin typeface="Calibri"/>
                <a:ea typeface="+mn-ea"/>
                <a:cs typeface="Calibri"/>
              </a:rPr>
              <a:t>Schedule</a:t>
            </a:r>
            <a:endParaRPr lang="en-US" sz="3008" kern="1200">
              <a:solidFill>
                <a:schemeClr val="tx1"/>
              </a:solidFill>
              <a:latin typeface="Calibri"/>
              <a:ea typeface="+mn-ea"/>
              <a:cs typeface="Calibri"/>
            </a:endParaRPr>
          </a:p>
          <a:p>
            <a:endParaRPr lang="en-US" dirty="0"/>
          </a:p>
        </p:txBody>
      </p:sp>
    </p:spTree>
    <p:extLst>
      <p:ext uri="{BB962C8B-B14F-4D97-AF65-F5344CB8AC3E}">
        <p14:creationId xmlns:p14="http://schemas.microsoft.com/office/powerpoint/2010/main" val="3087647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2251"/>
            <a:ext cx="12192000" cy="6282278"/>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53A87"/>
          </a:solidFill>
        </p:spPr>
        <p:txBody>
          <a:bodyPr wrap="square" lIns="0" tIns="0" rIns="0" bIns="0" rtlCol="0"/>
          <a:lstStyle/>
          <a:p>
            <a:endParaRPr sz="2400"/>
          </a:p>
        </p:txBody>
      </p:sp>
      <p:sp>
        <p:nvSpPr>
          <p:cNvPr id="3" name="object 3"/>
          <p:cNvSpPr txBox="1">
            <a:spLocks noGrp="1"/>
          </p:cNvSpPr>
          <p:nvPr>
            <p:ph type="title"/>
          </p:nvPr>
        </p:nvSpPr>
        <p:spPr>
          <a:xfrm>
            <a:off x="2870479" y="432813"/>
            <a:ext cx="4793615" cy="843821"/>
          </a:xfrm>
          <a:prstGeom prst="rect">
            <a:avLst/>
          </a:prstGeom>
        </p:spPr>
        <p:txBody>
          <a:bodyPr vert="horz" wrap="square" lIns="0" tIns="12700" rIns="0" bIns="0" rtlCol="0">
            <a:spAutoFit/>
          </a:bodyPr>
          <a:lstStyle/>
          <a:p>
            <a:pPr marL="12700">
              <a:lnSpc>
                <a:spcPct val="100000"/>
              </a:lnSpc>
              <a:spcBef>
                <a:spcPts val="100"/>
              </a:spcBef>
              <a:tabLst>
                <a:tab pos="2440305" algn="l"/>
              </a:tabLst>
            </a:pPr>
            <a:r>
              <a:rPr sz="5400" b="1" spc="120" dirty="0">
                <a:solidFill>
                  <a:srgbClr val="FFFFFF"/>
                </a:solidFill>
                <a:latin typeface="Calibri"/>
                <a:cs typeface="Calibri"/>
              </a:rPr>
              <a:t>Contact</a:t>
            </a:r>
            <a:r>
              <a:rPr sz="5400" b="1" spc="-85" dirty="0">
                <a:solidFill>
                  <a:srgbClr val="FFFFFF"/>
                </a:solidFill>
                <a:latin typeface="Calibri"/>
                <a:cs typeface="Calibri"/>
              </a:rPr>
              <a:t> </a:t>
            </a:r>
            <a:r>
              <a:rPr sz="5400" b="1" spc="55" dirty="0">
                <a:solidFill>
                  <a:srgbClr val="FFFFFF"/>
                </a:solidFill>
                <a:latin typeface="Calibri"/>
                <a:cs typeface="Calibri"/>
              </a:rPr>
              <a:t>Us!</a:t>
            </a:r>
            <a:endParaRPr sz="5400" dirty="0">
              <a:latin typeface="Calibri"/>
              <a:cs typeface="Calibri"/>
            </a:endParaRPr>
          </a:p>
        </p:txBody>
      </p:sp>
      <p:sp>
        <p:nvSpPr>
          <p:cNvPr id="4" name="object 4"/>
          <p:cNvSpPr txBox="1"/>
          <p:nvPr/>
        </p:nvSpPr>
        <p:spPr>
          <a:xfrm>
            <a:off x="682450" y="1888816"/>
            <a:ext cx="11090911" cy="4114460"/>
          </a:xfrm>
          <a:prstGeom prst="rect">
            <a:avLst/>
          </a:prstGeom>
        </p:spPr>
        <p:txBody>
          <a:bodyPr vert="horz" wrap="square" lIns="0" tIns="12700" rIns="0" bIns="0" rtlCol="0" anchor="t">
            <a:spAutoFit/>
          </a:bodyPr>
          <a:lstStyle/>
          <a:p>
            <a:pPr marL="12700">
              <a:lnSpc>
                <a:spcPct val="100000"/>
              </a:lnSpc>
              <a:spcBef>
                <a:spcPts val="100"/>
              </a:spcBef>
            </a:pPr>
            <a:r>
              <a:rPr sz="2800" b="1" spc="85" dirty="0">
                <a:solidFill>
                  <a:srgbClr val="FFFFFF"/>
                </a:solidFill>
                <a:latin typeface="Calibri"/>
                <a:cs typeface="Calibri"/>
              </a:rPr>
              <a:t>Email:</a:t>
            </a:r>
            <a:r>
              <a:rPr sz="2800" b="1" spc="-35" dirty="0">
                <a:solidFill>
                  <a:srgbClr val="FFFFFF"/>
                </a:solidFill>
                <a:latin typeface="Calibri"/>
                <a:cs typeface="Calibri"/>
              </a:rPr>
              <a:t> </a:t>
            </a:r>
            <a:r>
              <a:rPr sz="2800" b="1" u="sng" spc="70" dirty="0">
                <a:solidFill>
                  <a:schemeClr val="bg1"/>
                </a:solidFill>
                <a:uFill>
                  <a:solidFill>
                    <a:srgbClr val="FFFFFF"/>
                  </a:solidFill>
                </a:uFill>
                <a:latin typeface="Calibri"/>
                <a:cs typeface="Calibri"/>
                <a:hlinkClick r:id="rId3">
                  <a:extLst>
                    <a:ext uri="{A12FA001-AC4F-418D-AE19-62706E023703}">
                      <ahyp:hlinkClr xmlns:ahyp="http://schemas.microsoft.com/office/drawing/2018/hyperlinkcolor" val="tx"/>
                    </a:ext>
                  </a:extLst>
                </a:hlinkClick>
              </a:rPr>
              <a:t>training@cadca.org</a:t>
            </a:r>
            <a:endParaRPr sz="2800" dirty="0">
              <a:solidFill>
                <a:schemeClr val="bg1"/>
              </a:solidFill>
              <a:latin typeface="Calibri"/>
              <a:cs typeface="Calibri"/>
            </a:endParaRPr>
          </a:p>
          <a:p>
            <a:pPr marL="12700">
              <a:lnSpc>
                <a:spcPct val="100000"/>
              </a:lnSpc>
              <a:spcBef>
                <a:spcPts val="2300"/>
              </a:spcBef>
            </a:pPr>
            <a:r>
              <a:rPr sz="2800" b="1" spc="70" dirty="0">
                <a:solidFill>
                  <a:srgbClr val="FFFFFF"/>
                </a:solidFill>
                <a:latin typeface="Calibri"/>
                <a:cs typeface="Calibri"/>
              </a:rPr>
              <a:t>Phone:</a:t>
            </a:r>
            <a:r>
              <a:rPr sz="2800" b="1" spc="85" dirty="0">
                <a:solidFill>
                  <a:srgbClr val="FFFFFF"/>
                </a:solidFill>
                <a:latin typeface="Calibri"/>
                <a:cs typeface="Calibri"/>
              </a:rPr>
              <a:t> </a:t>
            </a:r>
            <a:r>
              <a:rPr sz="2800" b="1" spc="50" dirty="0">
                <a:solidFill>
                  <a:srgbClr val="FFFFFF"/>
                </a:solidFill>
                <a:latin typeface="Calibri"/>
                <a:cs typeface="Calibri"/>
              </a:rPr>
              <a:t>1-</a:t>
            </a:r>
            <a:r>
              <a:rPr sz="2800" b="1" dirty="0">
                <a:solidFill>
                  <a:srgbClr val="FFFFFF"/>
                </a:solidFill>
                <a:latin typeface="Calibri"/>
                <a:cs typeface="Calibri"/>
              </a:rPr>
              <a:t>800-54-CADCA</a:t>
            </a:r>
            <a:r>
              <a:rPr sz="2800" b="1" spc="60" dirty="0">
                <a:solidFill>
                  <a:srgbClr val="FFFFFF"/>
                </a:solidFill>
                <a:latin typeface="Calibri"/>
                <a:cs typeface="Calibri"/>
              </a:rPr>
              <a:t> </a:t>
            </a:r>
            <a:r>
              <a:rPr sz="2800" b="1" spc="80" dirty="0">
                <a:solidFill>
                  <a:srgbClr val="FFFFFF"/>
                </a:solidFill>
                <a:latin typeface="Calibri"/>
                <a:cs typeface="Calibri"/>
              </a:rPr>
              <a:t>ext.</a:t>
            </a:r>
            <a:r>
              <a:rPr sz="2800" b="1" spc="70" dirty="0">
                <a:solidFill>
                  <a:srgbClr val="FFFFFF"/>
                </a:solidFill>
                <a:latin typeface="Calibri"/>
                <a:cs typeface="Calibri"/>
              </a:rPr>
              <a:t> </a:t>
            </a:r>
            <a:r>
              <a:rPr sz="2800" b="1" spc="-25" dirty="0">
                <a:solidFill>
                  <a:srgbClr val="FFFFFF"/>
                </a:solidFill>
                <a:latin typeface="Calibri"/>
                <a:cs typeface="Calibri"/>
              </a:rPr>
              <a:t>240</a:t>
            </a:r>
            <a:endParaRPr sz="2800" dirty="0">
              <a:latin typeface="Calibri"/>
              <a:cs typeface="Calibri"/>
            </a:endParaRPr>
          </a:p>
          <a:p>
            <a:pPr marL="12700" marR="5080">
              <a:lnSpc>
                <a:spcPts val="2590"/>
              </a:lnSpc>
              <a:spcBef>
                <a:spcPts val="2635"/>
              </a:spcBef>
            </a:pPr>
            <a:r>
              <a:rPr sz="2800" b="1" spc="55" dirty="0">
                <a:solidFill>
                  <a:srgbClr val="FFFFFF"/>
                </a:solidFill>
                <a:latin typeface="Calibri"/>
                <a:cs typeface="Calibri"/>
              </a:rPr>
              <a:t>Online:</a:t>
            </a:r>
            <a:r>
              <a:rPr lang="en-US" sz="2800" b="1" spc="50" dirty="0">
                <a:solidFill>
                  <a:srgbClr val="FFFFFF"/>
                </a:solidFill>
                <a:latin typeface="Calibri"/>
                <a:cs typeface="Calibri"/>
              </a:rPr>
              <a:t> nationalcoalitioninstitute.org/contact-us/</a:t>
            </a:r>
            <a:endParaRPr sz="2800" b="1" spc="50" dirty="0">
              <a:solidFill>
                <a:srgbClr val="FFFFFF"/>
              </a:solidFill>
              <a:latin typeface="Calibri"/>
              <a:cs typeface="Calibri"/>
            </a:endParaRPr>
          </a:p>
          <a:p>
            <a:pPr marL="12700">
              <a:lnSpc>
                <a:spcPts val="2730"/>
              </a:lnSpc>
              <a:spcBef>
                <a:spcPts val="2270"/>
              </a:spcBef>
            </a:pPr>
            <a:r>
              <a:rPr sz="2800" b="1" spc="-20" dirty="0">
                <a:solidFill>
                  <a:srgbClr val="FFFF00"/>
                </a:solidFill>
                <a:latin typeface="Calibri"/>
                <a:cs typeface="Calibri"/>
              </a:rPr>
              <a:t>*New*</a:t>
            </a:r>
            <a:r>
              <a:rPr sz="2800" b="1" spc="-55" dirty="0">
                <a:solidFill>
                  <a:srgbClr val="FFFF00"/>
                </a:solidFill>
                <a:latin typeface="Calibri"/>
                <a:cs typeface="Calibri"/>
              </a:rPr>
              <a:t> </a:t>
            </a:r>
            <a:r>
              <a:rPr sz="2800" b="1" spc="60" dirty="0">
                <a:solidFill>
                  <a:srgbClr val="FFFF00"/>
                </a:solidFill>
                <a:latin typeface="Calibri"/>
                <a:cs typeface="Calibri"/>
              </a:rPr>
              <a:t>National</a:t>
            </a:r>
            <a:r>
              <a:rPr sz="2800" b="1" spc="-40" dirty="0">
                <a:solidFill>
                  <a:srgbClr val="FFFF00"/>
                </a:solidFill>
                <a:latin typeface="Calibri"/>
                <a:cs typeface="Calibri"/>
              </a:rPr>
              <a:t> </a:t>
            </a:r>
            <a:r>
              <a:rPr sz="2800" b="1" spc="65" dirty="0">
                <a:solidFill>
                  <a:srgbClr val="FFFF00"/>
                </a:solidFill>
                <a:latin typeface="Calibri"/>
                <a:cs typeface="Calibri"/>
              </a:rPr>
              <a:t>Coalition</a:t>
            </a:r>
            <a:r>
              <a:rPr sz="2800" b="1" spc="-40" dirty="0">
                <a:solidFill>
                  <a:srgbClr val="FFFF00"/>
                </a:solidFill>
                <a:latin typeface="Calibri"/>
                <a:cs typeface="Calibri"/>
              </a:rPr>
              <a:t> </a:t>
            </a:r>
            <a:r>
              <a:rPr sz="2800" b="1" spc="70" dirty="0">
                <a:solidFill>
                  <a:srgbClr val="FFFF00"/>
                </a:solidFill>
                <a:latin typeface="Calibri"/>
                <a:cs typeface="Calibri"/>
              </a:rPr>
              <a:t>Institute</a:t>
            </a:r>
            <a:r>
              <a:rPr sz="2800" b="1" spc="-50" dirty="0">
                <a:solidFill>
                  <a:srgbClr val="FFFF00"/>
                </a:solidFill>
                <a:latin typeface="Calibri"/>
                <a:cs typeface="Calibri"/>
              </a:rPr>
              <a:t> </a:t>
            </a:r>
            <a:r>
              <a:rPr sz="2800" b="1" spc="65" dirty="0">
                <a:solidFill>
                  <a:srgbClr val="FFFF00"/>
                </a:solidFill>
                <a:latin typeface="Calibri"/>
                <a:cs typeface="Calibri"/>
              </a:rPr>
              <a:t>(NCI)</a:t>
            </a:r>
            <a:r>
              <a:rPr sz="2800" b="1" spc="-55" dirty="0">
                <a:solidFill>
                  <a:srgbClr val="FFFF00"/>
                </a:solidFill>
                <a:latin typeface="Calibri"/>
                <a:cs typeface="Calibri"/>
              </a:rPr>
              <a:t> </a:t>
            </a:r>
            <a:r>
              <a:rPr lang="en-US" sz="2800" b="1" spc="-10" dirty="0">
                <a:solidFill>
                  <a:srgbClr val="FFFF00"/>
                </a:solidFill>
                <a:latin typeface="Calibri"/>
                <a:cs typeface="Calibri"/>
              </a:rPr>
              <a:t>Website - </a:t>
            </a:r>
            <a:r>
              <a:rPr lang="en-US" sz="2800" b="1" spc="-10" dirty="0">
                <a:solidFill>
                  <a:schemeClr val="bg1"/>
                </a:solidFill>
                <a:latin typeface="Calibri"/>
                <a:cs typeface="Calibri"/>
              </a:rPr>
              <a:t>www.</a:t>
            </a:r>
            <a:r>
              <a:rPr lang="en-US" sz="2800" b="1" spc="-10" dirty="0">
                <a:solidFill>
                  <a:srgbClr val="E7E6E6"/>
                </a:solidFill>
                <a:latin typeface="Calibri"/>
                <a:cs typeface="Calibri"/>
              </a:rPr>
              <a:t>NationalCoalitionInstitute</a:t>
            </a:r>
            <a:r>
              <a:rPr sz="2800" b="1" spc="-10" dirty="0">
                <a:solidFill>
                  <a:srgbClr val="E7E6E6"/>
                </a:solidFill>
                <a:latin typeface="Calibri"/>
                <a:cs typeface="Calibri"/>
              </a:rPr>
              <a:t>.</a:t>
            </a:r>
            <a:r>
              <a:rPr lang="en-US" sz="2800" b="1" spc="-10" dirty="0">
                <a:solidFill>
                  <a:srgbClr val="E7E6E6"/>
                </a:solidFill>
                <a:latin typeface="Calibri"/>
                <a:cs typeface="Calibri"/>
              </a:rPr>
              <a:t>org</a:t>
            </a:r>
            <a:endParaRPr lang="en-US" sz="2800" dirty="0">
              <a:solidFill>
                <a:srgbClr val="000000"/>
              </a:solidFill>
              <a:latin typeface="Calibri"/>
              <a:cs typeface="Calibri"/>
            </a:endParaRPr>
          </a:p>
          <a:p>
            <a:pPr marL="12700">
              <a:lnSpc>
                <a:spcPts val="2730"/>
              </a:lnSpc>
              <a:spcBef>
                <a:spcPts val="2270"/>
              </a:spcBef>
            </a:pPr>
            <a:r>
              <a:rPr lang="en-US" sz="2800" b="1" spc="60" dirty="0">
                <a:solidFill>
                  <a:srgbClr val="E7E6E6"/>
                </a:solidFill>
                <a:latin typeface="Calibri"/>
                <a:cs typeface="Calibri"/>
              </a:rPr>
              <a:t>National</a:t>
            </a:r>
            <a:r>
              <a:rPr sz="2800" b="1" spc="-10" dirty="0">
                <a:solidFill>
                  <a:srgbClr val="E7E6E6"/>
                </a:solidFill>
                <a:latin typeface="Calibri"/>
                <a:cs typeface="Calibri"/>
              </a:rPr>
              <a:t> </a:t>
            </a:r>
            <a:r>
              <a:rPr sz="2800" b="1" spc="65" dirty="0">
                <a:solidFill>
                  <a:srgbClr val="E7E6E6"/>
                </a:solidFill>
                <a:latin typeface="Calibri"/>
                <a:cs typeface="Calibri"/>
              </a:rPr>
              <a:t>Coalition</a:t>
            </a:r>
            <a:r>
              <a:rPr sz="2800" b="1" dirty="0">
                <a:solidFill>
                  <a:srgbClr val="E7E6E6"/>
                </a:solidFill>
                <a:latin typeface="Calibri"/>
                <a:cs typeface="Calibri"/>
              </a:rPr>
              <a:t> </a:t>
            </a:r>
            <a:r>
              <a:rPr sz="2800" b="1" spc="50" dirty="0">
                <a:solidFill>
                  <a:srgbClr val="E7E6E6"/>
                </a:solidFill>
                <a:latin typeface="Calibri"/>
                <a:cs typeface="Calibri"/>
              </a:rPr>
              <a:t>Academy</a:t>
            </a:r>
            <a:r>
              <a:rPr sz="2800" b="1" spc="-25" dirty="0">
                <a:solidFill>
                  <a:srgbClr val="E7E6E6"/>
                </a:solidFill>
                <a:latin typeface="Calibri"/>
                <a:cs typeface="Calibri"/>
              </a:rPr>
              <a:t> </a:t>
            </a:r>
            <a:r>
              <a:rPr sz="2800" b="1" dirty="0">
                <a:solidFill>
                  <a:srgbClr val="E7E6E6"/>
                </a:solidFill>
                <a:latin typeface="Calibri"/>
                <a:cs typeface="Calibri"/>
              </a:rPr>
              <a:t>(NCA)</a:t>
            </a:r>
            <a:r>
              <a:rPr sz="2800" b="1" spc="-40" dirty="0">
                <a:solidFill>
                  <a:srgbClr val="E7E6E6"/>
                </a:solidFill>
                <a:latin typeface="Calibri"/>
                <a:cs typeface="Calibri"/>
              </a:rPr>
              <a:t> </a:t>
            </a:r>
            <a:r>
              <a:rPr sz="2800" b="1" spc="90" dirty="0">
                <a:solidFill>
                  <a:srgbClr val="E7E6E6"/>
                </a:solidFill>
                <a:latin typeface="Calibri"/>
                <a:cs typeface="Calibri"/>
              </a:rPr>
              <a:t>Training</a:t>
            </a:r>
            <a:r>
              <a:rPr sz="2800" b="1" spc="5" dirty="0">
                <a:solidFill>
                  <a:srgbClr val="E7E6E6"/>
                </a:solidFill>
                <a:latin typeface="Calibri"/>
                <a:cs typeface="Calibri"/>
              </a:rPr>
              <a:t> </a:t>
            </a:r>
            <a:r>
              <a:rPr sz="2800" b="1" spc="60" dirty="0">
                <a:solidFill>
                  <a:srgbClr val="E7E6E6"/>
                </a:solidFill>
                <a:latin typeface="Calibri"/>
                <a:cs typeface="Calibri"/>
              </a:rPr>
              <a:t>Questions</a:t>
            </a:r>
            <a:r>
              <a:rPr sz="2800" b="1" spc="-40" dirty="0">
                <a:solidFill>
                  <a:srgbClr val="E7E6E6"/>
                </a:solidFill>
                <a:latin typeface="Calibri"/>
                <a:cs typeface="Calibri"/>
              </a:rPr>
              <a:t> </a:t>
            </a:r>
            <a:r>
              <a:rPr sz="2800" dirty="0">
                <a:solidFill>
                  <a:srgbClr val="E7E6E6"/>
                </a:solidFill>
                <a:latin typeface="Calibri"/>
                <a:cs typeface="Calibri"/>
              </a:rPr>
              <a:t>-</a:t>
            </a:r>
            <a:r>
              <a:rPr sz="2800" spc="-25" dirty="0">
                <a:solidFill>
                  <a:srgbClr val="E7E6E6"/>
                </a:solidFill>
                <a:latin typeface="Calibri"/>
                <a:cs typeface="Calibri"/>
              </a:rPr>
              <a:t> </a:t>
            </a:r>
            <a:r>
              <a:rPr sz="2800" b="1" u="sng" spc="50" dirty="0">
                <a:solidFill>
                  <a:schemeClr val="bg1"/>
                </a:solidFill>
                <a:uFill>
                  <a:solidFill>
                    <a:srgbClr val="E7E6E6"/>
                  </a:solidFill>
                </a:uFill>
                <a:latin typeface="Calibri"/>
                <a:cs typeface="Calibri"/>
                <a:hlinkClick r:id="rId4">
                  <a:extLst>
                    <a:ext uri="{A12FA001-AC4F-418D-AE19-62706E023703}">
                      <ahyp:hlinkClr xmlns:ahyp="http://schemas.microsoft.com/office/drawing/2018/hyperlinkcolor" val="tx"/>
                    </a:ext>
                  </a:extLst>
                </a:hlinkClick>
              </a:rPr>
              <a:t>NCA@cadca.org</a:t>
            </a:r>
            <a:endParaRPr lang="en-US" sz="2800" dirty="0">
              <a:solidFill>
                <a:schemeClr val="bg1"/>
              </a:solidFill>
              <a:latin typeface="Calibri"/>
              <a:cs typeface="Calibri"/>
            </a:endParaRPr>
          </a:p>
          <a:p>
            <a:pPr marL="12700">
              <a:lnSpc>
                <a:spcPts val="2730"/>
              </a:lnSpc>
              <a:spcBef>
                <a:spcPts val="2270"/>
              </a:spcBef>
            </a:pPr>
            <a:r>
              <a:rPr lang="en-US" sz="2800" b="1" spc="60" dirty="0">
                <a:solidFill>
                  <a:srgbClr val="E7E6E6"/>
                </a:solidFill>
                <a:latin typeface="Calibri"/>
                <a:cs typeface="Calibri"/>
              </a:rPr>
              <a:t>Coalition </a:t>
            </a:r>
            <a:r>
              <a:rPr lang="en-US" sz="2800" b="1" spc="55" dirty="0">
                <a:solidFill>
                  <a:srgbClr val="E7E6E6"/>
                </a:solidFill>
                <a:latin typeface="Calibri"/>
                <a:cs typeface="Calibri"/>
              </a:rPr>
              <a:t>Development</a:t>
            </a:r>
            <a:r>
              <a:rPr lang="en-US" sz="2800" b="1" spc="-80" dirty="0">
                <a:solidFill>
                  <a:srgbClr val="E7E6E6"/>
                </a:solidFill>
                <a:latin typeface="Calibri"/>
                <a:cs typeface="Calibri"/>
              </a:rPr>
              <a:t> </a:t>
            </a:r>
            <a:r>
              <a:rPr lang="en-US" sz="2800" b="1" spc="85" dirty="0">
                <a:solidFill>
                  <a:srgbClr val="E7E6E6"/>
                </a:solidFill>
                <a:latin typeface="Calibri"/>
                <a:cs typeface="Calibri"/>
              </a:rPr>
              <a:t>Support</a:t>
            </a:r>
            <a:r>
              <a:rPr lang="en-US" sz="2800" b="1" spc="-55" dirty="0">
                <a:solidFill>
                  <a:srgbClr val="E7E6E6"/>
                </a:solidFill>
                <a:latin typeface="Calibri"/>
                <a:cs typeface="Calibri"/>
              </a:rPr>
              <a:t> </a:t>
            </a:r>
            <a:r>
              <a:rPr lang="en-US" sz="2800" b="1" spc="60" dirty="0">
                <a:solidFill>
                  <a:srgbClr val="E7E6E6"/>
                </a:solidFill>
                <a:latin typeface="Calibri"/>
                <a:cs typeface="Calibri"/>
              </a:rPr>
              <a:t>or</a:t>
            </a:r>
            <a:r>
              <a:rPr lang="en-US" sz="2800" b="1" spc="-50" dirty="0">
                <a:solidFill>
                  <a:srgbClr val="E7E6E6"/>
                </a:solidFill>
                <a:latin typeface="Calibri"/>
                <a:cs typeface="Calibri"/>
              </a:rPr>
              <a:t> </a:t>
            </a:r>
            <a:r>
              <a:rPr lang="en-US" sz="2800" b="1" spc="90" dirty="0">
                <a:solidFill>
                  <a:srgbClr val="E7E6E6"/>
                </a:solidFill>
                <a:latin typeface="Calibri"/>
                <a:cs typeface="Calibri"/>
              </a:rPr>
              <a:t>Services</a:t>
            </a:r>
            <a:r>
              <a:rPr lang="en-US" sz="2800" b="1" spc="-80" dirty="0">
                <a:solidFill>
                  <a:srgbClr val="E7E6E6"/>
                </a:solidFill>
                <a:latin typeface="Calibri"/>
                <a:cs typeface="Calibri"/>
              </a:rPr>
              <a:t> </a:t>
            </a:r>
            <a:r>
              <a:rPr lang="en-US" sz="2800" b="1" spc="60" dirty="0">
                <a:solidFill>
                  <a:srgbClr val="E7E6E6"/>
                </a:solidFill>
                <a:latin typeface="Calibri"/>
                <a:cs typeface="Calibri"/>
              </a:rPr>
              <a:t>Questions</a:t>
            </a:r>
            <a:r>
              <a:rPr lang="en-US" sz="2800" b="1" spc="-55" dirty="0">
                <a:solidFill>
                  <a:srgbClr val="E7E6E6"/>
                </a:solidFill>
                <a:latin typeface="Calibri"/>
                <a:cs typeface="Calibri"/>
              </a:rPr>
              <a:t> </a:t>
            </a:r>
            <a:r>
              <a:rPr lang="en-US" sz="2800" b="1" dirty="0">
                <a:solidFill>
                  <a:srgbClr val="E7E6E6"/>
                </a:solidFill>
                <a:latin typeface="Calibri"/>
                <a:cs typeface="Calibri"/>
              </a:rPr>
              <a:t>–</a:t>
            </a:r>
            <a:r>
              <a:rPr lang="en-US" sz="2800" b="1" spc="-60" dirty="0">
                <a:solidFill>
                  <a:srgbClr val="E7E6E6"/>
                </a:solidFill>
                <a:latin typeface="Calibri"/>
                <a:cs typeface="Calibri"/>
              </a:rPr>
              <a:t> </a:t>
            </a:r>
            <a:r>
              <a:rPr lang="en-US" sz="2800" b="1" u="sng" spc="75" dirty="0">
                <a:solidFill>
                  <a:schemeClr val="bg1"/>
                </a:solidFill>
                <a:uFill>
                  <a:solidFill>
                    <a:srgbClr val="E7E6E6"/>
                  </a:solidFill>
                </a:uFill>
                <a:latin typeface="Calibri"/>
                <a:cs typeface="Calibri"/>
                <a:hlinkClick r:id="rId5">
                  <a:extLst>
                    <a:ext uri="{A12FA001-AC4F-418D-AE19-62706E023703}">
                      <ahyp:hlinkClr xmlns:ahyp="http://schemas.microsoft.com/office/drawing/2018/hyperlinkcolor" val="tx"/>
                    </a:ext>
                  </a:extLst>
                </a:hlinkClick>
              </a:rPr>
              <a:t>CDS@cadca.org</a:t>
            </a:r>
            <a:endParaRPr lang="en-US" sz="2800" dirty="0">
              <a:solidFill>
                <a:schemeClr val="bg1"/>
              </a:solidFill>
              <a:latin typeface="Calibri"/>
              <a:cs typeface="Calibri"/>
            </a:endParaRPr>
          </a:p>
        </p:txBody>
      </p:sp>
      <p:pic>
        <p:nvPicPr>
          <p:cNvPr id="6" name="Picture 5" descr="A logo with text on it&#10;&#10;Description automatically generated">
            <a:extLst>
              <a:ext uri="{FF2B5EF4-FFF2-40B4-BE49-F238E27FC236}">
                <a16:creationId xmlns:a16="http://schemas.microsoft.com/office/drawing/2014/main" id="{FF80A770-D7D1-FF3D-BE0D-CBC8500185B1}"/>
              </a:ext>
            </a:extLst>
          </p:cNvPr>
          <p:cNvPicPr>
            <a:picLocks noChangeAspect="1"/>
          </p:cNvPicPr>
          <p:nvPr/>
        </p:nvPicPr>
        <p:blipFill>
          <a:blip r:embed="rId6"/>
          <a:stretch>
            <a:fillRect/>
          </a:stretch>
        </p:blipFill>
        <p:spPr>
          <a:xfrm>
            <a:off x="113977" y="142414"/>
            <a:ext cx="1662056" cy="1424620"/>
          </a:xfrm>
          <a:prstGeom prst="rect">
            <a:avLst/>
          </a:prstGeom>
        </p:spPr>
      </p:pic>
      <p:sp>
        <p:nvSpPr>
          <p:cNvPr id="8" name="Slide Number Placeholder 7">
            <a:extLst>
              <a:ext uri="{FF2B5EF4-FFF2-40B4-BE49-F238E27FC236}">
                <a16:creationId xmlns:a16="http://schemas.microsoft.com/office/drawing/2014/main" id="{7BFF6B55-0825-D73F-89C0-22C88CAEE0F8}"/>
              </a:ext>
            </a:extLst>
          </p:cNvPr>
          <p:cNvSpPr>
            <a:spLocks noGrp="1"/>
          </p:cNvSpPr>
          <p:nvPr>
            <p:ph type="sldNum" sz="quarter" idx="7"/>
          </p:nvPr>
        </p:nvSpPr>
        <p:spPr>
          <a:xfrm>
            <a:off x="11696700" y="6415227"/>
            <a:ext cx="314832" cy="184666"/>
          </a:xfrm>
        </p:spPr>
        <p:txBody>
          <a:bodyPr/>
          <a:lstStyle/>
          <a:p>
            <a:pPr marL="116839">
              <a:lnSpc>
                <a:spcPct val="100000"/>
              </a:lnSpc>
              <a:spcBef>
                <a:spcPts val="80"/>
              </a:spcBef>
            </a:pPr>
            <a:endParaRPr lang="en-US" spc="-15"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F33E3-B33D-074C-B703-EF8F51460FCC}"/>
              </a:ext>
            </a:extLst>
          </p:cNvPr>
          <p:cNvSpPr>
            <a:spLocks noGrp="1"/>
          </p:cNvSpPr>
          <p:nvPr>
            <p:ph type="title"/>
          </p:nvPr>
        </p:nvSpPr>
        <p:spPr>
          <a:xfrm>
            <a:off x="1578247" y="245202"/>
            <a:ext cx="7334383" cy="1325563"/>
          </a:xfrm>
        </p:spPr>
        <p:txBody>
          <a:bodyPr>
            <a:normAutofit/>
          </a:bodyPr>
          <a:lstStyle/>
          <a:p>
            <a:r>
              <a:rPr lang="en-US" sz="5400" dirty="0"/>
              <a:t>Stay Connected!</a:t>
            </a:r>
          </a:p>
        </p:txBody>
      </p:sp>
      <p:sp>
        <p:nvSpPr>
          <p:cNvPr id="6" name="TextBox 5">
            <a:extLst>
              <a:ext uri="{FF2B5EF4-FFF2-40B4-BE49-F238E27FC236}">
                <a16:creationId xmlns:a16="http://schemas.microsoft.com/office/drawing/2014/main" id="{B14D0A93-9BF1-42AC-B223-4E49FEDDDD41}"/>
              </a:ext>
            </a:extLst>
          </p:cNvPr>
          <p:cNvSpPr txBox="1"/>
          <p:nvPr/>
        </p:nvSpPr>
        <p:spPr>
          <a:xfrm>
            <a:off x="4342146" y="3149968"/>
            <a:ext cx="788565" cy="381824"/>
          </a:xfrm>
          <a:prstGeom prst="rect">
            <a:avLst/>
          </a:prstGeom>
          <a:noFill/>
        </p:spPr>
        <p:txBody>
          <a:bodyPr wrap="square" rtlCol="0">
            <a:spAutoFit/>
          </a:bodyPr>
          <a:lstStyle/>
          <a:p>
            <a:r>
              <a:rPr lang="en-US">
                <a:solidFill>
                  <a:schemeClr val="bg1">
                    <a:lumMod val="95000"/>
                  </a:schemeClr>
                </a:solidFill>
              </a:rPr>
              <a:t>®</a:t>
            </a:r>
          </a:p>
        </p:txBody>
      </p:sp>
      <p:grpSp>
        <p:nvGrpSpPr>
          <p:cNvPr id="21" name="Group 20">
            <a:extLst>
              <a:ext uri="{FF2B5EF4-FFF2-40B4-BE49-F238E27FC236}">
                <a16:creationId xmlns:a16="http://schemas.microsoft.com/office/drawing/2014/main" id="{5B081651-444A-4364-B724-988687E83734}"/>
              </a:ext>
            </a:extLst>
          </p:cNvPr>
          <p:cNvGrpSpPr/>
          <p:nvPr/>
        </p:nvGrpSpPr>
        <p:grpSpPr>
          <a:xfrm>
            <a:off x="1197442" y="1625311"/>
            <a:ext cx="9869362" cy="4389471"/>
            <a:chOff x="1220983" y="1625311"/>
            <a:chExt cx="9869362" cy="4389471"/>
          </a:xfrm>
        </p:grpSpPr>
        <p:grpSp>
          <p:nvGrpSpPr>
            <p:cNvPr id="12" name="Group 11"/>
            <p:cNvGrpSpPr/>
            <p:nvPr/>
          </p:nvGrpSpPr>
          <p:grpSpPr>
            <a:xfrm>
              <a:off x="1220983" y="3328809"/>
              <a:ext cx="3578525" cy="932221"/>
              <a:chOff x="2543175" y="703263"/>
              <a:chExt cx="1133475" cy="295275"/>
            </a:xfrm>
          </p:grpSpPr>
          <p:sp>
            <p:nvSpPr>
              <p:cNvPr id="13" name="Freeform 3966"/>
              <p:cNvSpPr>
                <a:spLocks/>
              </p:cNvSpPr>
              <p:nvPr/>
            </p:nvSpPr>
            <p:spPr bwMode="auto">
              <a:xfrm>
                <a:off x="2543175" y="703263"/>
                <a:ext cx="176212" cy="166688"/>
              </a:xfrm>
              <a:custGeom>
                <a:avLst/>
                <a:gdLst/>
                <a:ahLst/>
                <a:cxnLst>
                  <a:cxn ang="0">
                    <a:pos x="90" y="0"/>
                  </a:cxn>
                  <a:cxn ang="0">
                    <a:pos x="56" y="25"/>
                  </a:cxn>
                  <a:cxn ang="0">
                    <a:pos x="21" y="0"/>
                  </a:cxn>
                  <a:cxn ang="0">
                    <a:pos x="33" y="40"/>
                  </a:cxn>
                  <a:cxn ang="0">
                    <a:pos x="0" y="65"/>
                  </a:cxn>
                  <a:cxn ang="0">
                    <a:pos x="42" y="65"/>
                  </a:cxn>
                  <a:cxn ang="0">
                    <a:pos x="54" y="105"/>
                  </a:cxn>
                  <a:cxn ang="0">
                    <a:pos x="68" y="65"/>
                  </a:cxn>
                  <a:cxn ang="0">
                    <a:pos x="111" y="65"/>
                  </a:cxn>
                  <a:cxn ang="0">
                    <a:pos x="76" y="40"/>
                  </a:cxn>
                  <a:cxn ang="0">
                    <a:pos x="90" y="0"/>
                  </a:cxn>
                </a:cxnLst>
                <a:rect l="0" t="0" r="r" b="b"/>
                <a:pathLst>
                  <a:path w="111" h="105">
                    <a:moveTo>
                      <a:pt x="90" y="0"/>
                    </a:moveTo>
                    <a:lnTo>
                      <a:pt x="56" y="25"/>
                    </a:lnTo>
                    <a:lnTo>
                      <a:pt x="21" y="0"/>
                    </a:lnTo>
                    <a:lnTo>
                      <a:pt x="33" y="40"/>
                    </a:lnTo>
                    <a:lnTo>
                      <a:pt x="0" y="65"/>
                    </a:lnTo>
                    <a:lnTo>
                      <a:pt x="42" y="65"/>
                    </a:lnTo>
                    <a:lnTo>
                      <a:pt x="54" y="105"/>
                    </a:lnTo>
                    <a:lnTo>
                      <a:pt x="68" y="65"/>
                    </a:lnTo>
                    <a:lnTo>
                      <a:pt x="111" y="65"/>
                    </a:lnTo>
                    <a:lnTo>
                      <a:pt x="76" y="40"/>
                    </a:lnTo>
                    <a:lnTo>
                      <a:pt x="9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967"/>
              <p:cNvSpPr>
                <a:spLocks/>
              </p:cNvSpPr>
              <p:nvPr/>
            </p:nvSpPr>
            <p:spPr bwMode="auto">
              <a:xfrm>
                <a:off x="2628900" y="703263"/>
                <a:ext cx="187325" cy="166688"/>
              </a:xfrm>
              <a:custGeom>
                <a:avLst/>
                <a:gdLst/>
                <a:ahLst/>
                <a:cxnLst>
                  <a:cxn ang="0">
                    <a:pos x="36" y="0"/>
                  </a:cxn>
                  <a:cxn ang="0">
                    <a:pos x="49" y="40"/>
                  </a:cxn>
                  <a:cxn ang="0">
                    <a:pos x="90" y="40"/>
                  </a:cxn>
                  <a:cxn ang="0">
                    <a:pos x="57" y="65"/>
                  </a:cxn>
                  <a:cxn ang="0">
                    <a:pos x="69" y="105"/>
                  </a:cxn>
                  <a:cxn ang="0">
                    <a:pos x="35" y="80"/>
                  </a:cxn>
                  <a:cxn ang="0">
                    <a:pos x="0" y="105"/>
                  </a:cxn>
                  <a:cxn ang="0">
                    <a:pos x="88" y="105"/>
                  </a:cxn>
                  <a:cxn ang="0">
                    <a:pos x="118" y="0"/>
                  </a:cxn>
                  <a:cxn ang="0">
                    <a:pos x="36" y="0"/>
                  </a:cxn>
                </a:cxnLst>
                <a:rect l="0" t="0" r="r" b="b"/>
                <a:pathLst>
                  <a:path w="118" h="105">
                    <a:moveTo>
                      <a:pt x="36" y="0"/>
                    </a:moveTo>
                    <a:lnTo>
                      <a:pt x="49" y="40"/>
                    </a:lnTo>
                    <a:lnTo>
                      <a:pt x="90" y="40"/>
                    </a:lnTo>
                    <a:lnTo>
                      <a:pt x="57" y="65"/>
                    </a:lnTo>
                    <a:lnTo>
                      <a:pt x="69" y="105"/>
                    </a:lnTo>
                    <a:lnTo>
                      <a:pt x="35" y="80"/>
                    </a:lnTo>
                    <a:lnTo>
                      <a:pt x="0" y="105"/>
                    </a:lnTo>
                    <a:lnTo>
                      <a:pt x="88" y="105"/>
                    </a:lnTo>
                    <a:lnTo>
                      <a:pt x="118" y="0"/>
                    </a:lnTo>
                    <a:lnTo>
                      <a:pt x="3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968"/>
              <p:cNvSpPr>
                <a:spLocks noEditPoints="1"/>
              </p:cNvSpPr>
              <p:nvPr/>
            </p:nvSpPr>
            <p:spPr bwMode="auto">
              <a:xfrm>
                <a:off x="3154363" y="706438"/>
                <a:ext cx="174625" cy="161925"/>
              </a:xfrm>
              <a:custGeom>
                <a:avLst/>
                <a:gdLst/>
                <a:ahLst/>
                <a:cxnLst>
                  <a:cxn ang="0">
                    <a:pos x="14" y="12"/>
                  </a:cxn>
                  <a:cxn ang="0">
                    <a:pos x="10" y="4"/>
                  </a:cxn>
                  <a:cxn ang="0">
                    <a:pos x="1" y="2"/>
                  </a:cxn>
                  <a:cxn ang="0">
                    <a:pos x="1" y="0"/>
                  </a:cxn>
                  <a:cxn ang="0">
                    <a:pos x="37" y="0"/>
                  </a:cxn>
                  <a:cxn ang="0">
                    <a:pos x="49" y="1"/>
                  </a:cxn>
                  <a:cxn ang="0">
                    <a:pos x="59" y="3"/>
                  </a:cxn>
                  <a:cxn ang="0">
                    <a:pos x="73" y="10"/>
                  </a:cxn>
                  <a:cxn ang="0">
                    <a:pos x="79" y="19"/>
                  </a:cxn>
                  <a:cxn ang="0">
                    <a:pos x="82" y="28"/>
                  </a:cxn>
                  <a:cxn ang="0">
                    <a:pos x="83" y="41"/>
                  </a:cxn>
                  <a:cxn ang="0">
                    <a:pos x="81" y="52"/>
                  </a:cxn>
                  <a:cxn ang="0">
                    <a:pos x="78" y="59"/>
                  </a:cxn>
                  <a:cxn ang="0">
                    <a:pos x="68" y="70"/>
                  </a:cxn>
                  <a:cxn ang="0">
                    <a:pos x="55" y="75"/>
                  </a:cxn>
                  <a:cxn ang="0">
                    <a:pos x="46" y="76"/>
                  </a:cxn>
                  <a:cxn ang="0">
                    <a:pos x="42" y="76"/>
                  </a:cxn>
                  <a:cxn ang="0">
                    <a:pos x="16" y="77"/>
                  </a:cxn>
                  <a:cxn ang="0">
                    <a:pos x="14" y="76"/>
                  </a:cxn>
                  <a:cxn ang="0">
                    <a:pos x="14" y="43"/>
                  </a:cxn>
                  <a:cxn ang="0">
                    <a:pos x="27" y="65"/>
                  </a:cxn>
                  <a:cxn ang="0">
                    <a:pos x="30" y="71"/>
                  </a:cxn>
                  <a:cxn ang="0">
                    <a:pos x="41" y="71"/>
                  </a:cxn>
                  <a:cxn ang="0">
                    <a:pos x="55" y="67"/>
                  </a:cxn>
                  <a:cxn ang="0">
                    <a:pos x="60" y="63"/>
                  </a:cxn>
                  <a:cxn ang="0">
                    <a:pos x="66" y="52"/>
                  </a:cxn>
                  <a:cxn ang="0">
                    <a:pos x="68" y="39"/>
                  </a:cxn>
                  <a:cxn ang="0">
                    <a:pos x="66" y="22"/>
                  </a:cxn>
                  <a:cxn ang="0">
                    <a:pos x="64" y="18"/>
                  </a:cxn>
                  <a:cxn ang="0">
                    <a:pos x="58" y="10"/>
                  </a:cxn>
                  <a:cxn ang="0">
                    <a:pos x="50" y="7"/>
                  </a:cxn>
                  <a:cxn ang="0">
                    <a:pos x="40" y="5"/>
                  </a:cxn>
                  <a:cxn ang="0">
                    <a:pos x="28" y="7"/>
                  </a:cxn>
                  <a:cxn ang="0">
                    <a:pos x="27" y="39"/>
                  </a:cxn>
                </a:cxnLst>
                <a:rect l="0" t="0" r="r" b="b"/>
                <a:pathLst>
                  <a:path w="83" h="77">
                    <a:moveTo>
                      <a:pt x="14" y="43"/>
                    </a:moveTo>
                    <a:cubicBezTo>
                      <a:pt x="14" y="32"/>
                      <a:pt x="14" y="22"/>
                      <a:pt x="14" y="12"/>
                    </a:cubicBezTo>
                    <a:cubicBezTo>
                      <a:pt x="14" y="11"/>
                      <a:pt x="14" y="10"/>
                      <a:pt x="14" y="9"/>
                    </a:cubicBezTo>
                    <a:cubicBezTo>
                      <a:pt x="13" y="6"/>
                      <a:pt x="12" y="5"/>
                      <a:pt x="10" y="4"/>
                    </a:cubicBezTo>
                    <a:cubicBezTo>
                      <a:pt x="9" y="4"/>
                      <a:pt x="8" y="4"/>
                      <a:pt x="6" y="3"/>
                    </a:cubicBezTo>
                    <a:cubicBezTo>
                      <a:pt x="5" y="3"/>
                      <a:pt x="3" y="3"/>
                      <a:pt x="1" y="2"/>
                    </a:cubicBezTo>
                    <a:cubicBezTo>
                      <a:pt x="0" y="2"/>
                      <a:pt x="0" y="2"/>
                      <a:pt x="0" y="1"/>
                    </a:cubicBezTo>
                    <a:cubicBezTo>
                      <a:pt x="0" y="0"/>
                      <a:pt x="0" y="0"/>
                      <a:pt x="1" y="0"/>
                    </a:cubicBezTo>
                    <a:cubicBezTo>
                      <a:pt x="2" y="0"/>
                      <a:pt x="2" y="0"/>
                      <a:pt x="2" y="0"/>
                    </a:cubicBezTo>
                    <a:cubicBezTo>
                      <a:pt x="14" y="0"/>
                      <a:pt x="25" y="0"/>
                      <a:pt x="37" y="0"/>
                    </a:cubicBezTo>
                    <a:cubicBezTo>
                      <a:pt x="39" y="0"/>
                      <a:pt x="41" y="0"/>
                      <a:pt x="43" y="0"/>
                    </a:cubicBezTo>
                    <a:cubicBezTo>
                      <a:pt x="45" y="0"/>
                      <a:pt x="47" y="1"/>
                      <a:pt x="49" y="1"/>
                    </a:cubicBezTo>
                    <a:cubicBezTo>
                      <a:pt x="49" y="1"/>
                      <a:pt x="50" y="1"/>
                      <a:pt x="51" y="1"/>
                    </a:cubicBezTo>
                    <a:cubicBezTo>
                      <a:pt x="53" y="1"/>
                      <a:pt x="56" y="2"/>
                      <a:pt x="59" y="3"/>
                    </a:cubicBezTo>
                    <a:cubicBezTo>
                      <a:pt x="61" y="3"/>
                      <a:pt x="64" y="4"/>
                      <a:pt x="66" y="5"/>
                    </a:cubicBezTo>
                    <a:cubicBezTo>
                      <a:pt x="69" y="6"/>
                      <a:pt x="71" y="8"/>
                      <a:pt x="73" y="10"/>
                    </a:cubicBezTo>
                    <a:cubicBezTo>
                      <a:pt x="74" y="12"/>
                      <a:pt x="76" y="13"/>
                      <a:pt x="77" y="15"/>
                    </a:cubicBezTo>
                    <a:cubicBezTo>
                      <a:pt x="78" y="17"/>
                      <a:pt x="79" y="18"/>
                      <a:pt x="79" y="19"/>
                    </a:cubicBezTo>
                    <a:cubicBezTo>
                      <a:pt x="80" y="21"/>
                      <a:pt x="80" y="22"/>
                      <a:pt x="81" y="23"/>
                    </a:cubicBezTo>
                    <a:cubicBezTo>
                      <a:pt x="81" y="25"/>
                      <a:pt x="82" y="26"/>
                      <a:pt x="82" y="28"/>
                    </a:cubicBezTo>
                    <a:cubicBezTo>
                      <a:pt x="82" y="30"/>
                      <a:pt x="82" y="31"/>
                      <a:pt x="82" y="33"/>
                    </a:cubicBezTo>
                    <a:cubicBezTo>
                      <a:pt x="83" y="36"/>
                      <a:pt x="82" y="38"/>
                      <a:pt x="83" y="41"/>
                    </a:cubicBezTo>
                    <a:cubicBezTo>
                      <a:pt x="83" y="43"/>
                      <a:pt x="82" y="44"/>
                      <a:pt x="82" y="45"/>
                    </a:cubicBezTo>
                    <a:cubicBezTo>
                      <a:pt x="82" y="48"/>
                      <a:pt x="81" y="50"/>
                      <a:pt x="81" y="52"/>
                    </a:cubicBezTo>
                    <a:cubicBezTo>
                      <a:pt x="81" y="53"/>
                      <a:pt x="80" y="55"/>
                      <a:pt x="80" y="56"/>
                    </a:cubicBezTo>
                    <a:cubicBezTo>
                      <a:pt x="79" y="57"/>
                      <a:pt x="79" y="58"/>
                      <a:pt x="78" y="59"/>
                    </a:cubicBezTo>
                    <a:cubicBezTo>
                      <a:pt x="78" y="60"/>
                      <a:pt x="76" y="62"/>
                      <a:pt x="75" y="64"/>
                    </a:cubicBezTo>
                    <a:cubicBezTo>
                      <a:pt x="73" y="66"/>
                      <a:pt x="71" y="68"/>
                      <a:pt x="68" y="70"/>
                    </a:cubicBezTo>
                    <a:cubicBezTo>
                      <a:pt x="66" y="71"/>
                      <a:pt x="63" y="72"/>
                      <a:pt x="60" y="73"/>
                    </a:cubicBezTo>
                    <a:cubicBezTo>
                      <a:pt x="58" y="74"/>
                      <a:pt x="57" y="74"/>
                      <a:pt x="55" y="75"/>
                    </a:cubicBezTo>
                    <a:cubicBezTo>
                      <a:pt x="54" y="75"/>
                      <a:pt x="54" y="75"/>
                      <a:pt x="54" y="75"/>
                    </a:cubicBezTo>
                    <a:cubicBezTo>
                      <a:pt x="51" y="75"/>
                      <a:pt x="49" y="76"/>
                      <a:pt x="46" y="76"/>
                    </a:cubicBezTo>
                    <a:cubicBezTo>
                      <a:pt x="44" y="76"/>
                      <a:pt x="43" y="76"/>
                      <a:pt x="42" y="76"/>
                    </a:cubicBezTo>
                    <a:cubicBezTo>
                      <a:pt x="42" y="76"/>
                      <a:pt x="42" y="76"/>
                      <a:pt x="42" y="76"/>
                    </a:cubicBezTo>
                    <a:cubicBezTo>
                      <a:pt x="39" y="77"/>
                      <a:pt x="37" y="77"/>
                      <a:pt x="35" y="77"/>
                    </a:cubicBezTo>
                    <a:cubicBezTo>
                      <a:pt x="29" y="77"/>
                      <a:pt x="23" y="77"/>
                      <a:pt x="16" y="77"/>
                    </a:cubicBezTo>
                    <a:cubicBezTo>
                      <a:pt x="15" y="77"/>
                      <a:pt x="15" y="77"/>
                      <a:pt x="15" y="77"/>
                    </a:cubicBezTo>
                    <a:cubicBezTo>
                      <a:pt x="15" y="77"/>
                      <a:pt x="14" y="76"/>
                      <a:pt x="14" y="76"/>
                    </a:cubicBezTo>
                    <a:cubicBezTo>
                      <a:pt x="14" y="74"/>
                      <a:pt x="14" y="74"/>
                      <a:pt x="14" y="74"/>
                    </a:cubicBezTo>
                    <a:lnTo>
                      <a:pt x="14" y="43"/>
                    </a:lnTo>
                    <a:close/>
                    <a:moveTo>
                      <a:pt x="27" y="39"/>
                    </a:moveTo>
                    <a:cubicBezTo>
                      <a:pt x="27" y="47"/>
                      <a:pt x="27" y="56"/>
                      <a:pt x="27" y="65"/>
                    </a:cubicBezTo>
                    <a:cubicBezTo>
                      <a:pt x="27" y="66"/>
                      <a:pt x="27" y="68"/>
                      <a:pt x="28" y="69"/>
                    </a:cubicBezTo>
                    <a:cubicBezTo>
                      <a:pt x="28" y="70"/>
                      <a:pt x="29" y="71"/>
                      <a:pt x="30" y="71"/>
                    </a:cubicBezTo>
                    <a:cubicBezTo>
                      <a:pt x="31" y="71"/>
                      <a:pt x="33" y="72"/>
                      <a:pt x="34" y="72"/>
                    </a:cubicBezTo>
                    <a:cubicBezTo>
                      <a:pt x="37" y="72"/>
                      <a:pt x="39" y="71"/>
                      <a:pt x="41" y="71"/>
                    </a:cubicBezTo>
                    <a:cubicBezTo>
                      <a:pt x="44" y="71"/>
                      <a:pt x="47" y="70"/>
                      <a:pt x="50" y="69"/>
                    </a:cubicBezTo>
                    <a:cubicBezTo>
                      <a:pt x="52" y="69"/>
                      <a:pt x="54" y="68"/>
                      <a:pt x="55" y="67"/>
                    </a:cubicBezTo>
                    <a:cubicBezTo>
                      <a:pt x="56" y="67"/>
                      <a:pt x="56" y="67"/>
                      <a:pt x="57" y="66"/>
                    </a:cubicBezTo>
                    <a:cubicBezTo>
                      <a:pt x="58" y="65"/>
                      <a:pt x="59" y="64"/>
                      <a:pt x="60" y="63"/>
                    </a:cubicBezTo>
                    <a:cubicBezTo>
                      <a:pt x="62" y="61"/>
                      <a:pt x="63" y="59"/>
                      <a:pt x="64" y="57"/>
                    </a:cubicBezTo>
                    <a:cubicBezTo>
                      <a:pt x="65" y="56"/>
                      <a:pt x="66" y="54"/>
                      <a:pt x="66" y="52"/>
                    </a:cubicBezTo>
                    <a:cubicBezTo>
                      <a:pt x="67" y="50"/>
                      <a:pt x="67" y="48"/>
                      <a:pt x="68" y="46"/>
                    </a:cubicBezTo>
                    <a:cubicBezTo>
                      <a:pt x="68" y="44"/>
                      <a:pt x="68" y="42"/>
                      <a:pt x="68" y="39"/>
                    </a:cubicBezTo>
                    <a:cubicBezTo>
                      <a:pt x="68" y="35"/>
                      <a:pt x="68" y="30"/>
                      <a:pt x="67" y="26"/>
                    </a:cubicBezTo>
                    <a:cubicBezTo>
                      <a:pt x="67" y="24"/>
                      <a:pt x="66" y="23"/>
                      <a:pt x="66" y="22"/>
                    </a:cubicBezTo>
                    <a:cubicBezTo>
                      <a:pt x="66" y="22"/>
                      <a:pt x="66" y="22"/>
                      <a:pt x="66" y="22"/>
                    </a:cubicBezTo>
                    <a:cubicBezTo>
                      <a:pt x="65" y="21"/>
                      <a:pt x="65" y="19"/>
                      <a:pt x="64" y="18"/>
                    </a:cubicBezTo>
                    <a:cubicBezTo>
                      <a:pt x="64" y="17"/>
                      <a:pt x="63" y="16"/>
                      <a:pt x="62" y="15"/>
                    </a:cubicBezTo>
                    <a:cubicBezTo>
                      <a:pt x="61" y="13"/>
                      <a:pt x="59" y="12"/>
                      <a:pt x="58" y="10"/>
                    </a:cubicBezTo>
                    <a:cubicBezTo>
                      <a:pt x="56" y="10"/>
                      <a:pt x="55" y="9"/>
                      <a:pt x="54" y="8"/>
                    </a:cubicBezTo>
                    <a:cubicBezTo>
                      <a:pt x="53" y="7"/>
                      <a:pt x="52" y="7"/>
                      <a:pt x="50" y="7"/>
                    </a:cubicBezTo>
                    <a:cubicBezTo>
                      <a:pt x="49" y="6"/>
                      <a:pt x="47" y="6"/>
                      <a:pt x="45" y="5"/>
                    </a:cubicBezTo>
                    <a:cubicBezTo>
                      <a:pt x="43" y="5"/>
                      <a:pt x="41" y="5"/>
                      <a:pt x="40" y="5"/>
                    </a:cubicBezTo>
                    <a:cubicBezTo>
                      <a:pt x="36" y="4"/>
                      <a:pt x="33" y="5"/>
                      <a:pt x="30" y="5"/>
                    </a:cubicBezTo>
                    <a:cubicBezTo>
                      <a:pt x="29" y="6"/>
                      <a:pt x="28" y="6"/>
                      <a:pt x="28" y="7"/>
                    </a:cubicBezTo>
                    <a:cubicBezTo>
                      <a:pt x="27" y="9"/>
                      <a:pt x="27" y="11"/>
                      <a:pt x="27" y="12"/>
                    </a:cubicBezTo>
                    <a:cubicBezTo>
                      <a:pt x="27" y="21"/>
                      <a:pt x="27" y="30"/>
                      <a:pt x="27" y="39"/>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969"/>
              <p:cNvSpPr>
                <a:spLocks noEditPoints="1"/>
              </p:cNvSpPr>
              <p:nvPr/>
            </p:nvSpPr>
            <p:spPr bwMode="auto">
              <a:xfrm>
                <a:off x="3505200" y="706438"/>
                <a:ext cx="171450" cy="161925"/>
              </a:xfrm>
              <a:custGeom>
                <a:avLst/>
                <a:gdLst/>
                <a:ahLst/>
                <a:cxnLst>
                  <a:cxn ang="0">
                    <a:pos x="22" y="51"/>
                  </a:cxn>
                  <a:cxn ang="0">
                    <a:pos x="18" y="56"/>
                  </a:cxn>
                  <a:cxn ang="0">
                    <a:pos x="15" y="64"/>
                  </a:cxn>
                  <a:cxn ang="0">
                    <a:pos x="10" y="75"/>
                  </a:cxn>
                  <a:cxn ang="0">
                    <a:pos x="7" y="77"/>
                  </a:cxn>
                  <a:cxn ang="0">
                    <a:pos x="1" y="77"/>
                  </a:cxn>
                  <a:cxn ang="0">
                    <a:pos x="0" y="75"/>
                  </a:cxn>
                  <a:cxn ang="0">
                    <a:pos x="3" y="69"/>
                  </a:cxn>
                  <a:cxn ang="0">
                    <a:pos x="8" y="59"/>
                  </a:cxn>
                  <a:cxn ang="0">
                    <a:pos x="12" y="51"/>
                  </a:cxn>
                  <a:cxn ang="0">
                    <a:pos x="15" y="44"/>
                  </a:cxn>
                  <a:cxn ang="0">
                    <a:pos x="19" y="36"/>
                  </a:cxn>
                  <a:cxn ang="0">
                    <a:pos x="22" y="28"/>
                  </a:cxn>
                  <a:cxn ang="0">
                    <a:pos x="25" y="21"/>
                  </a:cxn>
                  <a:cxn ang="0">
                    <a:pos x="29" y="13"/>
                  </a:cxn>
                  <a:cxn ang="0">
                    <a:pos x="31" y="8"/>
                  </a:cxn>
                  <a:cxn ang="0">
                    <a:pos x="22" y="3"/>
                  </a:cxn>
                  <a:cxn ang="0">
                    <a:pos x="22" y="0"/>
                  </a:cxn>
                  <a:cxn ang="0">
                    <a:pos x="46" y="1"/>
                  </a:cxn>
                  <a:cxn ang="0">
                    <a:pos x="48" y="6"/>
                  </a:cxn>
                  <a:cxn ang="0">
                    <a:pos x="51" y="13"/>
                  </a:cxn>
                  <a:cxn ang="0">
                    <a:pos x="58" y="26"/>
                  </a:cxn>
                  <a:cxn ang="0">
                    <a:pos x="60" y="31"/>
                  </a:cxn>
                  <a:cxn ang="0">
                    <a:pos x="64" y="40"/>
                  </a:cxn>
                  <a:cxn ang="0">
                    <a:pos x="68" y="48"/>
                  </a:cxn>
                  <a:cxn ang="0">
                    <a:pos x="73" y="58"/>
                  </a:cxn>
                  <a:cxn ang="0">
                    <a:pos x="77" y="66"/>
                  </a:cxn>
                  <a:cxn ang="0">
                    <a:pos x="80" y="73"/>
                  </a:cxn>
                  <a:cxn ang="0">
                    <a:pos x="81" y="77"/>
                  </a:cxn>
                  <a:cxn ang="0">
                    <a:pos x="67" y="75"/>
                  </a:cxn>
                  <a:cxn ang="0">
                    <a:pos x="62" y="65"/>
                  </a:cxn>
                  <a:cxn ang="0">
                    <a:pos x="58" y="57"/>
                  </a:cxn>
                  <a:cxn ang="0">
                    <a:pos x="54" y="51"/>
                  </a:cxn>
                  <a:cxn ang="0">
                    <a:pos x="38" y="46"/>
                  </a:cxn>
                  <a:cxn ang="0">
                    <a:pos x="53" y="46"/>
                  </a:cxn>
                  <a:cxn ang="0">
                    <a:pos x="52" y="43"/>
                  </a:cxn>
                  <a:cxn ang="0">
                    <a:pos x="50" y="37"/>
                  </a:cxn>
                  <a:cxn ang="0">
                    <a:pos x="47" y="33"/>
                  </a:cxn>
                  <a:cxn ang="0">
                    <a:pos x="44" y="26"/>
                  </a:cxn>
                  <a:cxn ang="0">
                    <a:pos x="40" y="18"/>
                  </a:cxn>
                  <a:cxn ang="0">
                    <a:pos x="38" y="14"/>
                  </a:cxn>
                  <a:cxn ang="0">
                    <a:pos x="37" y="15"/>
                  </a:cxn>
                  <a:cxn ang="0">
                    <a:pos x="33" y="23"/>
                  </a:cxn>
                  <a:cxn ang="0">
                    <a:pos x="29" y="33"/>
                  </a:cxn>
                  <a:cxn ang="0">
                    <a:pos x="23" y="45"/>
                  </a:cxn>
                  <a:cxn ang="0">
                    <a:pos x="25" y="46"/>
                  </a:cxn>
                </a:cxnLst>
                <a:rect l="0" t="0" r="r" b="b"/>
                <a:pathLst>
                  <a:path w="82" h="77">
                    <a:moveTo>
                      <a:pt x="38" y="51"/>
                    </a:moveTo>
                    <a:cubicBezTo>
                      <a:pt x="33" y="51"/>
                      <a:pt x="27" y="51"/>
                      <a:pt x="22" y="51"/>
                    </a:cubicBezTo>
                    <a:cubicBezTo>
                      <a:pt x="21" y="51"/>
                      <a:pt x="20" y="51"/>
                      <a:pt x="20" y="53"/>
                    </a:cubicBezTo>
                    <a:cubicBezTo>
                      <a:pt x="19" y="54"/>
                      <a:pt x="19" y="55"/>
                      <a:pt x="18" y="56"/>
                    </a:cubicBezTo>
                    <a:cubicBezTo>
                      <a:pt x="18" y="57"/>
                      <a:pt x="18" y="58"/>
                      <a:pt x="17" y="58"/>
                    </a:cubicBezTo>
                    <a:cubicBezTo>
                      <a:pt x="16" y="60"/>
                      <a:pt x="16" y="62"/>
                      <a:pt x="15" y="64"/>
                    </a:cubicBezTo>
                    <a:cubicBezTo>
                      <a:pt x="14" y="66"/>
                      <a:pt x="13" y="68"/>
                      <a:pt x="12" y="70"/>
                    </a:cubicBezTo>
                    <a:cubicBezTo>
                      <a:pt x="12" y="71"/>
                      <a:pt x="11" y="73"/>
                      <a:pt x="10" y="75"/>
                    </a:cubicBezTo>
                    <a:cubicBezTo>
                      <a:pt x="10" y="75"/>
                      <a:pt x="10" y="75"/>
                      <a:pt x="10" y="75"/>
                    </a:cubicBezTo>
                    <a:cubicBezTo>
                      <a:pt x="9" y="77"/>
                      <a:pt x="9" y="77"/>
                      <a:pt x="7" y="77"/>
                    </a:cubicBezTo>
                    <a:cubicBezTo>
                      <a:pt x="6" y="77"/>
                      <a:pt x="4" y="77"/>
                      <a:pt x="2" y="77"/>
                    </a:cubicBezTo>
                    <a:cubicBezTo>
                      <a:pt x="1" y="77"/>
                      <a:pt x="1" y="77"/>
                      <a:pt x="1" y="77"/>
                    </a:cubicBezTo>
                    <a:cubicBezTo>
                      <a:pt x="0" y="77"/>
                      <a:pt x="0" y="76"/>
                      <a:pt x="0" y="76"/>
                    </a:cubicBezTo>
                    <a:cubicBezTo>
                      <a:pt x="0" y="75"/>
                      <a:pt x="0" y="75"/>
                      <a:pt x="0" y="75"/>
                    </a:cubicBezTo>
                    <a:cubicBezTo>
                      <a:pt x="1" y="74"/>
                      <a:pt x="1" y="73"/>
                      <a:pt x="2" y="72"/>
                    </a:cubicBezTo>
                    <a:cubicBezTo>
                      <a:pt x="2" y="71"/>
                      <a:pt x="3" y="70"/>
                      <a:pt x="3" y="69"/>
                    </a:cubicBezTo>
                    <a:cubicBezTo>
                      <a:pt x="4" y="68"/>
                      <a:pt x="5" y="66"/>
                      <a:pt x="6" y="64"/>
                    </a:cubicBezTo>
                    <a:cubicBezTo>
                      <a:pt x="6" y="62"/>
                      <a:pt x="7" y="61"/>
                      <a:pt x="8" y="59"/>
                    </a:cubicBezTo>
                    <a:cubicBezTo>
                      <a:pt x="9" y="57"/>
                      <a:pt x="9" y="56"/>
                      <a:pt x="10" y="54"/>
                    </a:cubicBezTo>
                    <a:cubicBezTo>
                      <a:pt x="11" y="53"/>
                      <a:pt x="11" y="52"/>
                      <a:pt x="12" y="51"/>
                    </a:cubicBezTo>
                    <a:cubicBezTo>
                      <a:pt x="12" y="50"/>
                      <a:pt x="12" y="50"/>
                      <a:pt x="12" y="49"/>
                    </a:cubicBezTo>
                    <a:cubicBezTo>
                      <a:pt x="13" y="47"/>
                      <a:pt x="14" y="46"/>
                      <a:pt x="15" y="44"/>
                    </a:cubicBezTo>
                    <a:cubicBezTo>
                      <a:pt x="15" y="43"/>
                      <a:pt x="16" y="42"/>
                      <a:pt x="16" y="41"/>
                    </a:cubicBezTo>
                    <a:cubicBezTo>
                      <a:pt x="17" y="39"/>
                      <a:pt x="18" y="38"/>
                      <a:pt x="19" y="36"/>
                    </a:cubicBezTo>
                    <a:cubicBezTo>
                      <a:pt x="19" y="35"/>
                      <a:pt x="20" y="33"/>
                      <a:pt x="21" y="32"/>
                    </a:cubicBezTo>
                    <a:cubicBezTo>
                      <a:pt x="21" y="31"/>
                      <a:pt x="22" y="29"/>
                      <a:pt x="22" y="28"/>
                    </a:cubicBezTo>
                    <a:cubicBezTo>
                      <a:pt x="22" y="28"/>
                      <a:pt x="23" y="27"/>
                      <a:pt x="23" y="26"/>
                    </a:cubicBezTo>
                    <a:cubicBezTo>
                      <a:pt x="24" y="25"/>
                      <a:pt x="25" y="23"/>
                      <a:pt x="25" y="21"/>
                    </a:cubicBezTo>
                    <a:cubicBezTo>
                      <a:pt x="26" y="20"/>
                      <a:pt x="27" y="18"/>
                      <a:pt x="28" y="17"/>
                    </a:cubicBezTo>
                    <a:cubicBezTo>
                      <a:pt x="28" y="16"/>
                      <a:pt x="29" y="15"/>
                      <a:pt x="29" y="13"/>
                    </a:cubicBezTo>
                    <a:cubicBezTo>
                      <a:pt x="29" y="13"/>
                      <a:pt x="30" y="12"/>
                      <a:pt x="30" y="11"/>
                    </a:cubicBezTo>
                    <a:cubicBezTo>
                      <a:pt x="31" y="10"/>
                      <a:pt x="31" y="9"/>
                      <a:pt x="31" y="8"/>
                    </a:cubicBezTo>
                    <a:cubicBezTo>
                      <a:pt x="31" y="6"/>
                      <a:pt x="30" y="5"/>
                      <a:pt x="29" y="4"/>
                    </a:cubicBezTo>
                    <a:cubicBezTo>
                      <a:pt x="26" y="4"/>
                      <a:pt x="24" y="3"/>
                      <a:pt x="22" y="3"/>
                    </a:cubicBezTo>
                    <a:cubicBezTo>
                      <a:pt x="21" y="2"/>
                      <a:pt x="20" y="2"/>
                      <a:pt x="20" y="1"/>
                    </a:cubicBezTo>
                    <a:cubicBezTo>
                      <a:pt x="21" y="0"/>
                      <a:pt x="21" y="0"/>
                      <a:pt x="22" y="0"/>
                    </a:cubicBezTo>
                    <a:cubicBezTo>
                      <a:pt x="29" y="0"/>
                      <a:pt x="36" y="0"/>
                      <a:pt x="44" y="0"/>
                    </a:cubicBezTo>
                    <a:cubicBezTo>
                      <a:pt x="45" y="0"/>
                      <a:pt x="45" y="0"/>
                      <a:pt x="46" y="1"/>
                    </a:cubicBezTo>
                    <a:cubicBezTo>
                      <a:pt x="46" y="2"/>
                      <a:pt x="47" y="3"/>
                      <a:pt x="47" y="4"/>
                    </a:cubicBezTo>
                    <a:cubicBezTo>
                      <a:pt x="48" y="4"/>
                      <a:pt x="48" y="5"/>
                      <a:pt x="48" y="6"/>
                    </a:cubicBezTo>
                    <a:cubicBezTo>
                      <a:pt x="49" y="7"/>
                      <a:pt x="50" y="9"/>
                      <a:pt x="50" y="11"/>
                    </a:cubicBezTo>
                    <a:cubicBezTo>
                      <a:pt x="51" y="11"/>
                      <a:pt x="51" y="12"/>
                      <a:pt x="51" y="13"/>
                    </a:cubicBezTo>
                    <a:cubicBezTo>
                      <a:pt x="52" y="15"/>
                      <a:pt x="53" y="17"/>
                      <a:pt x="54" y="19"/>
                    </a:cubicBezTo>
                    <a:cubicBezTo>
                      <a:pt x="55" y="21"/>
                      <a:pt x="57" y="24"/>
                      <a:pt x="58" y="26"/>
                    </a:cubicBezTo>
                    <a:cubicBezTo>
                      <a:pt x="58" y="27"/>
                      <a:pt x="59" y="28"/>
                      <a:pt x="59" y="29"/>
                    </a:cubicBezTo>
                    <a:cubicBezTo>
                      <a:pt x="60" y="30"/>
                      <a:pt x="60" y="31"/>
                      <a:pt x="60" y="31"/>
                    </a:cubicBezTo>
                    <a:cubicBezTo>
                      <a:pt x="61" y="33"/>
                      <a:pt x="62" y="35"/>
                      <a:pt x="63" y="37"/>
                    </a:cubicBezTo>
                    <a:cubicBezTo>
                      <a:pt x="63" y="38"/>
                      <a:pt x="64" y="39"/>
                      <a:pt x="64" y="40"/>
                    </a:cubicBezTo>
                    <a:cubicBezTo>
                      <a:pt x="65" y="40"/>
                      <a:pt x="65" y="41"/>
                      <a:pt x="65" y="42"/>
                    </a:cubicBezTo>
                    <a:cubicBezTo>
                      <a:pt x="66" y="44"/>
                      <a:pt x="67" y="46"/>
                      <a:pt x="68" y="48"/>
                    </a:cubicBezTo>
                    <a:cubicBezTo>
                      <a:pt x="69" y="50"/>
                      <a:pt x="70" y="51"/>
                      <a:pt x="70" y="53"/>
                    </a:cubicBezTo>
                    <a:cubicBezTo>
                      <a:pt x="71" y="54"/>
                      <a:pt x="72" y="56"/>
                      <a:pt x="73" y="58"/>
                    </a:cubicBezTo>
                    <a:cubicBezTo>
                      <a:pt x="73" y="59"/>
                      <a:pt x="74" y="60"/>
                      <a:pt x="74" y="60"/>
                    </a:cubicBezTo>
                    <a:cubicBezTo>
                      <a:pt x="75" y="62"/>
                      <a:pt x="76" y="64"/>
                      <a:pt x="77" y="66"/>
                    </a:cubicBezTo>
                    <a:cubicBezTo>
                      <a:pt x="77" y="67"/>
                      <a:pt x="78" y="69"/>
                      <a:pt x="79" y="70"/>
                    </a:cubicBezTo>
                    <a:cubicBezTo>
                      <a:pt x="79" y="71"/>
                      <a:pt x="80" y="72"/>
                      <a:pt x="80" y="73"/>
                    </a:cubicBezTo>
                    <a:cubicBezTo>
                      <a:pt x="81" y="74"/>
                      <a:pt x="81" y="75"/>
                      <a:pt x="81" y="75"/>
                    </a:cubicBezTo>
                    <a:cubicBezTo>
                      <a:pt x="82" y="76"/>
                      <a:pt x="81" y="77"/>
                      <a:pt x="81" y="77"/>
                    </a:cubicBezTo>
                    <a:cubicBezTo>
                      <a:pt x="77" y="77"/>
                      <a:pt x="73" y="77"/>
                      <a:pt x="69" y="77"/>
                    </a:cubicBezTo>
                    <a:cubicBezTo>
                      <a:pt x="68" y="77"/>
                      <a:pt x="67" y="76"/>
                      <a:pt x="67" y="75"/>
                    </a:cubicBezTo>
                    <a:cubicBezTo>
                      <a:pt x="66" y="73"/>
                      <a:pt x="65" y="72"/>
                      <a:pt x="64" y="70"/>
                    </a:cubicBezTo>
                    <a:cubicBezTo>
                      <a:pt x="63" y="68"/>
                      <a:pt x="63" y="66"/>
                      <a:pt x="62" y="65"/>
                    </a:cubicBezTo>
                    <a:cubicBezTo>
                      <a:pt x="61" y="63"/>
                      <a:pt x="60" y="61"/>
                      <a:pt x="60" y="60"/>
                    </a:cubicBezTo>
                    <a:cubicBezTo>
                      <a:pt x="59" y="59"/>
                      <a:pt x="59" y="58"/>
                      <a:pt x="58" y="57"/>
                    </a:cubicBezTo>
                    <a:cubicBezTo>
                      <a:pt x="58" y="56"/>
                      <a:pt x="57" y="54"/>
                      <a:pt x="56" y="53"/>
                    </a:cubicBezTo>
                    <a:cubicBezTo>
                      <a:pt x="56" y="52"/>
                      <a:pt x="55" y="51"/>
                      <a:pt x="54" y="51"/>
                    </a:cubicBezTo>
                    <a:cubicBezTo>
                      <a:pt x="49" y="51"/>
                      <a:pt x="43" y="51"/>
                      <a:pt x="38" y="51"/>
                    </a:cubicBezTo>
                    <a:moveTo>
                      <a:pt x="38" y="46"/>
                    </a:moveTo>
                    <a:cubicBezTo>
                      <a:pt x="52" y="46"/>
                      <a:pt x="52" y="46"/>
                      <a:pt x="52" y="46"/>
                    </a:cubicBezTo>
                    <a:cubicBezTo>
                      <a:pt x="52" y="46"/>
                      <a:pt x="52" y="46"/>
                      <a:pt x="53" y="46"/>
                    </a:cubicBezTo>
                    <a:cubicBezTo>
                      <a:pt x="54" y="46"/>
                      <a:pt x="54" y="46"/>
                      <a:pt x="53" y="45"/>
                    </a:cubicBezTo>
                    <a:cubicBezTo>
                      <a:pt x="53" y="44"/>
                      <a:pt x="53" y="44"/>
                      <a:pt x="52" y="43"/>
                    </a:cubicBezTo>
                    <a:cubicBezTo>
                      <a:pt x="52" y="42"/>
                      <a:pt x="52" y="41"/>
                      <a:pt x="51" y="41"/>
                    </a:cubicBezTo>
                    <a:cubicBezTo>
                      <a:pt x="51" y="39"/>
                      <a:pt x="50" y="38"/>
                      <a:pt x="50" y="37"/>
                    </a:cubicBezTo>
                    <a:cubicBezTo>
                      <a:pt x="50" y="37"/>
                      <a:pt x="49" y="36"/>
                      <a:pt x="49" y="36"/>
                    </a:cubicBezTo>
                    <a:cubicBezTo>
                      <a:pt x="48" y="35"/>
                      <a:pt x="48" y="34"/>
                      <a:pt x="47" y="33"/>
                    </a:cubicBezTo>
                    <a:cubicBezTo>
                      <a:pt x="47" y="31"/>
                      <a:pt x="46" y="29"/>
                      <a:pt x="45" y="28"/>
                    </a:cubicBezTo>
                    <a:cubicBezTo>
                      <a:pt x="45" y="27"/>
                      <a:pt x="45" y="26"/>
                      <a:pt x="44" y="26"/>
                    </a:cubicBezTo>
                    <a:cubicBezTo>
                      <a:pt x="44" y="25"/>
                      <a:pt x="43" y="24"/>
                      <a:pt x="43" y="23"/>
                    </a:cubicBezTo>
                    <a:cubicBezTo>
                      <a:pt x="42" y="21"/>
                      <a:pt x="41" y="19"/>
                      <a:pt x="40" y="18"/>
                    </a:cubicBezTo>
                    <a:cubicBezTo>
                      <a:pt x="40" y="16"/>
                      <a:pt x="39" y="15"/>
                      <a:pt x="39" y="14"/>
                    </a:cubicBezTo>
                    <a:cubicBezTo>
                      <a:pt x="38" y="14"/>
                      <a:pt x="38" y="14"/>
                      <a:pt x="38" y="14"/>
                    </a:cubicBezTo>
                    <a:cubicBezTo>
                      <a:pt x="38" y="14"/>
                      <a:pt x="38" y="14"/>
                      <a:pt x="38" y="14"/>
                    </a:cubicBezTo>
                    <a:cubicBezTo>
                      <a:pt x="37" y="15"/>
                      <a:pt x="37" y="15"/>
                      <a:pt x="37" y="15"/>
                    </a:cubicBezTo>
                    <a:cubicBezTo>
                      <a:pt x="37" y="16"/>
                      <a:pt x="37" y="17"/>
                      <a:pt x="36" y="17"/>
                    </a:cubicBezTo>
                    <a:cubicBezTo>
                      <a:pt x="35" y="19"/>
                      <a:pt x="34" y="21"/>
                      <a:pt x="33" y="23"/>
                    </a:cubicBezTo>
                    <a:cubicBezTo>
                      <a:pt x="32" y="26"/>
                      <a:pt x="31" y="28"/>
                      <a:pt x="30" y="31"/>
                    </a:cubicBezTo>
                    <a:cubicBezTo>
                      <a:pt x="30" y="32"/>
                      <a:pt x="29" y="33"/>
                      <a:pt x="29" y="33"/>
                    </a:cubicBezTo>
                    <a:cubicBezTo>
                      <a:pt x="28" y="35"/>
                      <a:pt x="27" y="36"/>
                      <a:pt x="26" y="38"/>
                    </a:cubicBezTo>
                    <a:cubicBezTo>
                      <a:pt x="25" y="40"/>
                      <a:pt x="24" y="43"/>
                      <a:pt x="23" y="45"/>
                    </a:cubicBezTo>
                    <a:cubicBezTo>
                      <a:pt x="23" y="46"/>
                      <a:pt x="23" y="46"/>
                      <a:pt x="24" y="46"/>
                    </a:cubicBezTo>
                    <a:cubicBezTo>
                      <a:pt x="25" y="46"/>
                      <a:pt x="25" y="46"/>
                      <a:pt x="25" y="46"/>
                    </a:cubicBezTo>
                    <a:lnTo>
                      <a:pt x="38" y="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970"/>
              <p:cNvSpPr>
                <a:spLocks noEditPoints="1"/>
              </p:cNvSpPr>
              <p:nvPr/>
            </p:nvSpPr>
            <p:spPr bwMode="auto">
              <a:xfrm>
                <a:off x="2994025" y="706438"/>
                <a:ext cx="171450" cy="161925"/>
              </a:xfrm>
              <a:custGeom>
                <a:avLst/>
                <a:gdLst/>
                <a:ahLst/>
                <a:cxnLst>
                  <a:cxn ang="0">
                    <a:pos x="43" y="0"/>
                  </a:cxn>
                  <a:cxn ang="0">
                    <a:pos x="47" y="4"/>
                  </a:cxn>
                  <a:cxn ang="0">
                    <a:pos x="51" y="12"/>
                  </a:cxn>
                  <a:cxn ang="0">
                    <a:pos x="53" y="17"/>
                  </a:cxn>
                  <a:cxn ang="0">
                    <a:pos x="57" y="24"/>
                  </a:cxn>
                  <a:cxn ang="0">
                    <a:pos x="61" y="33"/>
                  </a:cxn>
                  <a:cxn ang="0">
                    <a:pos x="67" y="47"/>
                  </a:cxn>
                  <a:cxn ang="0">
                    <a:pos x="70" y="51"/>
                  </a:cxn>
                  <a:cxn ang="0">
                    <a:pos x="73" y="59"/>
                  </a:cxn>
                  <a:cxn ang="0">
                    <a:pos x="77" y="66"/>
                  </a:cxn>
                  <a:cxn ang="0">
                    <a:pos x="79" y="71"/>
                  </a:cxn>
                  <a:cxn ang="0">
                    <a:pos x="81" y="76"/>
                  </a:cxn>
                  <a:cxn ang="0">
                    <a:pos x="80" y="77"/>
                  </a:cxn>
                  <a:cxn ang="0">
                    <a:pos x="67" y="75"/>
                  </a:cxn>
                  <a:cxn ang="0">
                    <a:pos x="62" y="65"/>
                  </a:cxn>
                  <a:cxn ang="0">
                    <a:pos x="59" y="58"/>
                  </a:cxn>
                  <a:cxn ang="0">
                    <a:pos x="55" y="52"/>
                  </a:cxn>
                  <a:cxn ang="0">
                    <a:pos x="54" y="51"/>
                  </a:cxn>
                  <a:cxn ang="0">
                    <a:pos x="21" y="51"/>
                  </a:cxn>
                  <a:cxn ang="0">
                    <a:pos x="17" y="58"/>
                  </a:cxn>
                  <a:cxn ang="0">
                    <a:pos x="14" y="66"/>
                  </a:cxn>
                  <a:cxn ang="0">
                    <a:pos x="11" y="72"/>
                  </a:cxn>
                  <a:cxn ang="0">
                    <a:pos x="8" y="77"/>
                  </a:cxn>
                  <a:cxn ang="0">
                    <a:pos x="1" y="77"/>
                  </a:cxn>
                  <a:cxn ang="0">
                    <a:pos x="2" y="72"/>
                  </a:cxn>
                  <a:cxn ang="0">
                    <a:pos x="4" y="67"/>
                  </a:cxn>
                  <a:cxn ang="0">
                    <a:pos x="8" y="60"/>
                  </a:cxn>
                  <a:cxn ang="0">
                    <a:pos x="11" y="52"/>
                  </a:cxn>
                  <a:cxn ang="0">
                    <a:pos x="14" y="46"/>
                  </a:cxn>
                  <a:cxn ang="0">
                    <a:pos x="18" y="37"/>
                  </a:cxn>
                  <a:cxn ang="0">
                    <a:pos x="22" y="29"/>
                  </a:cxn>
                  <a:cxn ang="0">
                    <a:pos x="25" y="22"/>
                  </a:cxn>
                  <a:cxn ang="0">
                    <a:pos x="29" y="14"/>
                  </a:cxn>
                  <a:cxn ang="0">
                    <a:pos x="31" y="8"/>
                  </a:cxn>
                  <a:cxn ang="0">
                    <a:pos x="22" y="3"/>
                  </a:cxn>
                  <a:cxn ang="0">
                    <a:pos x="21" y="0"/>
                  </a:cxn>
                  <a:cxn ang="0">
                    <a:pos x="33" y="0"/>
                  </a:cxn>
                  <a:cxn ang="0">
                    <a:pos x="38" y="46"/>
                  </a:cxn>
                  <a:cxn ang="0">
                    <a:pos x="53" y="46"/>
                  </a:cxn>
                  <a:cxn ang="0">
                    <a:pos x="51" y="41"/>
                  </a:cxn>
                  <a:cxn ang="0">
                    <a:pos x="48" y="34"/>
                  </a:cxn>
                  <a:cxn ang="0">
                    <a:pos x="45" y="27"/>
                  </a:cxn>
                  <a:cxn ang="0">
                    <a:pos x="41" y="19"/>
                  </a:cxn>
                  <a:cxn ang="0">
                    <a:pos x="38" y="14"/>
                  </a:cxn>
                  <a:cxn ang="0">
                    <a:pos x="36" y="17"/>
                  </a:cxn>
                  <a:cxn ang="0">
                    <a:pos x="31" y="27"/>
                  </a:cxn>
                  <a:cxn ang="0">
                    <a:pos x="27" y="36"/>
                  </a:cxn>
                  <a:cxn ang="0">
                    <a:pos x="23" y="45"/>
                  </a:cxn>
                  <a:cxn ang="0">
                    <a:pos x="24" y="46"/>
                  </a:cxn>
                </a:cxnLst>
                <a:rect l="0" t="0" r="r" b="b"/>
                <a:pathLst>
                  <a:path w="81" h="77">
                    <a:moveTo>
                      <a:pt x="33" y="0"/>
                    </a:moveTo>
                    <a:cubicBezTo>
                      <a:pt x="36" y="0"/>
                      <a:pt x="40" y="0"/>
                      <a:pt x="43" y="0"/>
                    </a:cubicBezTo>
                    <a:cubicBezTo>
                      <a:pt x="45" y="0"/>
                      <a:pt x="45" y="0"/>
                      <a:pt x="46" y="1"/>
                    </a:cubicBezTo>
                    <a:cubicBezTo>
                      <a:pt x="46" y="2"/>
                      <a:pt x="47" y="3"/>
                      <a:pt x="47" y="4"/>
                    </a:cubicBezTo>
                    <a:cubicBezTo>
                      <a:pt x="48" y="5"/>
                      <a:pt x="48" y="6"/>
                      <a:pt x="48" y="7"/>
                    </a:cubicBezTo>
                    <a:cubicBezTo>
                      <a:pt x="49" y="8"/>
                      <a:pt x="50" y="10"/>
                      <a:pt x="51" y="12"/>
                    </a:cubicBezTo>
                    <a:cubicBezTo>
                      <a:pt x="51" y="13"/>
                      <a:pt x="52" y="14"/>
                      <a:pt x="52" y="15"/>
                    </a:cubicBezTo>
                    <a:cubicBezTo>
                      <a:pt x="52" y="16"/>
                      <a:pt x="53" y="16"/>
                      <a:pt x="53" y="17"/>
                    </a:cubicBezTo>
                    <a:cubicBezTo>
                      <a:pt x="54" y="18"/>
                      <a:pt x="55" y="20"/>
                      <a:pt x="55" y="21"/>
                    </a:cubicBezTo>
                    <a:cubicBezTo>
                      <a:pt x="56" y="22"/>
                      <a:pt x="56" y="23"/>
                      <a:pt x="57" y="24"/>
                    </a:cubicBezTo>
                    <a:cubicBezTo>
                      <a:pt x="57" y="25"/>
                      <a:pt x="57" y="26"/>
                      <a:pt x="58" y="27"/>
                    </a:cubicBezTo>
                    <a:cubicBezTo>
                      <a:pt x="59" y="29"/>
                      <a:pt x="60" y="31"/>
                      <a:pt x="61" y="33"/>
                    </a:cubicBezTo>
                    <a:cubicBezTo>
                      <a:pt x="62" y="36"/>
                      <a:pt x="64" y="39"/>
                      <a:pt x="65" y="42"/>
                    </a:cubicBezTo>
                    <a:cubicBezTo>
                      <a:pt x="66" y="43"/>
                      <a:pt x="67" y="45"/>
                      <a:pt x="67" y="47"/>
                    </a:cubicBezTo>
                    <a:cubicBezTo>
                      <a:pt x="68" y="48"/>
                      <a:pt x="68" y="49"/>
                      <a:pt x="69" y="49"/>
                    </a:cubicBezTo>
                    <a:cubicBezTo>
                      <a:pt x="69" y="50"/>
                      <a:pt x="69" y="51"/>
                      <a:pt x="70" y="51"/>
                    </a:cubicBezTo>
                    <a:cubicBezTo>
                      <a:pt x="70" y="53"/>
                      <a:pt x="71" y="55"/>
                      <a:pt x="72" y="56"/>
                    </a:cubicBezTo>
                    <a:cubicBezTo>
                      <a:pt x="72" y="57"/>
                      <a:pt x="73" y="58"/>
                      <a:pt x="73" y="59"/>
                    </a:cubicBezTo>
                    <a:cubicBezTo>
                      <a:pt x="74" y="60"/>
                      <a:pt x="74" y="60"/>
                      <a:pt x="74" y="61"/>
                    </a:cubicBezTo>
                    <a:cubicBezTo>
                      <a:pt x="75" y="63"/>
                      <a:pt x="76" y="64"/>
                      <a:pt x="77" y="66"/>
                    </a:cubicBezTo>
                    <a:cubicBezTo>
                      <a:pt x="77" y="67"/>
                      <a:pt x="78" y="68"/>
                      <a:pt x="78" y="69"/>
                    </a:cubicBezTo>
                    <a:cubicBezTo>
                      <a:pt x="78" y="70"/>
                      <a:pt x="79" y="70"/>
                      <a:pt x="79" y="71"/>
                    </a:cubicBezTo>
                    <a:cubicBezTo>
                      <a:pt x="80" y="72"/>
                      <a:pt x="80" y="74"/>
                      <a:pt x="81" y="75"/>
                    </a:cubicBezTo>
                    <a:cubicBezTo>
                      <a:pt x="81" y="76"/>
                      <a:pt x="81" y="76"/>
                      <a:pt x="81" y="76"/>
                    </a:cubicBezTo>
                    <a:cubicBezTo>
                      <a:pt x="81" y="76"/>
                      <a:pt x="81" y="77"/>
                      <a:pt x="81" y="77"/>
                    </a:cubicBezTo>
                    <a:cubicBezTo>
                      <a:pt x="80" y="77"/>
                      <a:pt x="80" y="77"/>
                      <a:pt x="80" y="77"/>
                    </a:cubicBezTo>
                    <a:cubicBezTo>
                      <a:pt x="69" y="77"/>
                      <a:pt x="69" y="77"/>
                      <a:pt x="69" y="77"/>
                    </a:cubicBezTo>
                    <a:cubicBezTo>
                      <a:pt x="68" y="77"/>
                      <a:pt x="67" y="76"/>
                      <a:pt x="67" y="75"/>
                    </a:cubicBezTo>
                    <a:cubicBezTo>
                      <a:pt x="66" y="74"/>
                      <a:pt x="65" y="72"/>
                      <a:pt x="64" y="70"/>
                    </a:cubicBezTo>
                    <a:cubicBezTo>
                      <a:pt x="64" y="68"/>
                      <a:pt x="63" y="67"/>
                      <a:pt x="62" y="65"/>
                    </a:cubicBezTo>
                    <a:cubicBezTo>
                      <a:pt x="61" y="63"/>
                      <a:pt x="60" y="62"/>
                      <a:pt x="60" y="60"/>
                    </a:cubicBezTo>
                    <a:cubicBezTo>
                      <a:pt x="59" y="60"/>
                      <a:pt x="59" y="59"/>
                      <a:pt x="59" y="58"/>
                    </a:cubicBezTo>
                    <a:cubicBezTo>
                      <a:pt x="58" y="57"/>
                      <a:pt x="57" y="55"/>
                      <a:pt x="56" y="53"/>
                    </a:cubicBezTo>
                    <a:cubicBezTo>
                      <a:pt x="56" y="53"/>
                      <a:pt x="56" y="52"/>
                      <a:pt x="55" y="52"/>
                    </a:cubicBezTo>
                    <a:cubicBezTo>
                      <a:pt x="55" y="51"/>
                      <a:pt x="55" y="51"/>
                      <a:pt x="55" y="51"/>
                    </a:cubicBezTo>
                    <a:cubicBezTo>
                      <a:pt x="54" y="51"/>
                      <a:pt x="54" y="51"/>
                      <a:pt x="54" y="51"/>
                    </a:cubicBezTo>
                    <a:cubicBezTo>
                      <a:pt x="22" y="51"/>
                      <a:pt x="22" y="51"/>
                      <a:pt x="22" y="51"/>
                    </a:cubicBezTo>
                    <a:cubicBezTo>
                      <a:pt x="21" y="51"/>
                      <a:pt x="21" y="51"/>
                      <a:pt x="21" y="51"/>
                    </a:cubicBezTo>
                    <a:cubicBezTo>
                      <a:pt x="21" y="51"/>
                      <a:pt x="20" y="52"/>
                      <a:pt x="20" y="52"/>
                    </a:cubicBezTo>
                    <a:cubicBezTo>
                      <a:pt x="19" y="54"/>
                      <a:pt x="18" y="56"/>
                      <a:pt x="17" y="58"/>
                    </a:cubicBezTo>
                    <a:cubicBezTo>
                      <a:pt x="17" y="59"/>
                      <a:pt x="17" y="60"/>
                      <a:pt x="16" y="61"/>
                    </a:cubicBezTo>
                    <a:cubicBezTo>
                      <a:pt x="15" y="62"/>
                      <a:pt x="15" y="64"/>
                      <a:pt x="14" y="66"/>
                    </a:cubicBezTo>
                    <a:cubicBezTo>
                      <a:pt x="13" y="67"/>
                      <a:pt x="13" y="68"/>
                      <a:pt x="13" y="69"/>
                    </a:cubicBezTo>
                    <a:cubicBezTo>
                      <a:pt x="12" y="70"/>
                      <a:pt x="12" y="71"/>
                      <a:pt x="11" y="72"/>
                    </a:cubicBezTo>
                    <a:cubicBezTo>
                      <a:pt x="11" y="73"/>
                      <a:pt x="10" y="74"/>
                      <a:pt x="10" y="75"/>
                    </a:cubicBezTo>
                    <a:cubicBezTo>
                      <a:pt x="9" y="76"/>
                      <a:pt x="9" y="77"/>
                      <a:pt x="8" y="77"/>
                    </a:cubicBezTo>
                    <a:cubicBezTo>
                      <a:pt x="6" y="77"/>
                      <a:pt x="4" y="77"/>
                      <a:pt x="1" y="77"/>
                    </a:cubicBezTo>
                    <a:cubicBezTo>
                      <a:pt x="1" y="77"/>
                      <a:pt x="1" y="77"/>
                      <a:pt x="1" y="77"/>
                    </a:cubicBezTo>
                    <a:cubicBezTo>
                      <a:pt x="0" y="77"/>
                      <a:pt x="0" y="76"/>
                      <a:pt x="0" y="75"/>
                    </a:cubicBezTo>
                    <a:cubicBezTo>
                      <a:pt x="1" y="74"/>
                      <a:pt x="1" y="73"/>
                      <a:pt x="2" y="72"/>
                    </a:cubicBezTo>
                    <a:cubicBezTo>
                      <a:pt x="2" y="71"/>
                      <a:pt x="3" y="70"/>
                      <a:pt x="3" y="70"/>
                    </a:cubicBezTo>
                    <a:cubicBezTo>
                      <a:pt x="3" y="69"/>
                      <a:pt x="4" y="68"/>
                      <a:pt x="4" y="67"/>
                    </a:cubicBezTo>
                    <a:cubicBezTo>
                      <a:pt x="4" y="66"/>
                      <a:pt x="5" y="65"/>
                      <a:pt x="5" y="65"/>
                    </a:cubicBezTo>
                    <a:cubicBezTo>
                      <a:pt x="6" y="63"/>
                      <a:pt x="7" y="61"/>
                      <a:pt x="8" y="60"/>
                    </a:cubicBezTo>
                    <a:cubicBezTo>
                      <a:pt x="8" y="59"/>
                      <a:pt x="8" y="58"/>
                      <a:pt x="9" y="57"/>
                    </a:cubicBezTo>
                    <a:cubicBezTo>
                      <a:pt x="10" y="55"/>
                      <a:pt x="10" y="53"/>
                      <a:pt x="11" y="52"/>
                    </a:cubicBezTo>
                    <a:cubicBezTo>
                      <a:pt x="12" y="51"/>
                      <a:pt x="12" y="50"/>
                      <a:pt x="12" y="49"/>
                    </a:cubicBezTo>
                    <a:cubicBezTo>
                      <a:pt x="13" y="48"/>
                      <a:pt x="13" y="47"/>
                      <a:pt x="14" y="46"/>
                    </a:cubicBezTo>
                    <a:cubicBezTo>
                      <a:pt x="14" y="45"/>
                      <a:pt x="15" y="44"/>
                      <a:pt x="15" y="44"/>
                    </a:cubicBezTo>
                    <a:cubicBezTo>
                      <a:pt x="16" y="41"/>
                      <a:pt x="17" y="39"/>
                      <a:pt x="18" y="37"/>
                    </a:cubicBezTo>
                    <a:cubicBezTo>
                      <a:pt x="19" y="35"/>
                      <a:pt x="20" y="34"/>
                      <a:pt x="20" y="32"/>
                    </a:cubicBezTo>
                    <a:cubicBezTo>
                      <a:pt x="21" y="31"/>
                      <a:pt x="21" y="30"/>
                      <a:pt x="22" y="29"/>
                    </a:cubicBezTo>
                    <a:cubicBezTo>
                      <a:pt x="22" y="28"/>
                      <a:pt x="22" y="28"/>
                      <a:pt x="23" y="27"/>
                    </a:cubicBezTo>
                    <a:cubicBezTo>
                      <a:pt x="23" y="25"/>
                      <a:pt x="24" y="24"/>
                      <a:pt x="25" y="22"/>
                    </a:cubicBezTo>
                    <a:cubicBezTo>
                      <a:pt x="26" y="20"/>
                      <a:pt x="27" y="19"/>
                      <a:pt x="27" y="17"/>
                    </a:cubicBezTo>
                    <a:cubicBezTo>
                      <a:pt x="28" y="16"/>
                      <a:pt x="28" y="15"/>
                      <a:pt x="29" y="14"/>
                    </a:cubicBezTo>
                    <a:cubicBezTo>
                      <a:pt x="29" y="13"/>
                      <a:pt x="29" y="13"/>
                      <a:pt x="30" y="12"/>
                    </a:cubicBezTo>
                    <a:cubicBezTo>
                      <a:pt x="30" y="11"/>
                      <a:pt x="31" y="9"/>
                      <a:pt x="31" y="8"/>
                    </a:cubicBezTo>
                    <a:cubicBezTo>
                      <a:pt x="31" y="6"/>
                      <a:pt x="31" y="5"/>
                      <a:pt x="29" y="4"/>
                    </a:cubicBezTo>
                    <a:cubicBezTo>
                      <a:pt x="26" y="4"/>
                      <a:pt x="24" y="3"/>
                      <a:pt x="22" y="3"/>
                    </a:cubicBezTo>
                    <a:cubicBezTo>
                      <a:pt x="21" y="2"/>
                      <a:pt x="20" y="2"/>
                      <a:pt x="20" y="1"/>
                    </a:cubicBezTo>
                    <a:cubicBezTo>
                      <a:pt x="20" y="0"/>
                      <a:pt x="20" y="0"/>
                      <a:pt x="21" y="0"/>
                    </a:cubicBezTo>
                    <a:cubicBezTo>
                      <a:pt x="22" y="0"/>
                      <a:pt x="22" y="0"/>
                      <a:pt x="22" y="0"/>
                    </a:cubicBezTo>
                    <a:cubicBezTo>
                      <a:pt x="26" y="0"/>
                      <a:pt x="29" y="0"/>
                      <a:pt x="33" y="0"/>
                    </a:cubicBezTo>
                    <a:moveTo>
                      <a:pt x="38" y="46"/>
                    </a:moveTo>
                    <a:cubicBezTo>
                      <a:pt x="38" y="46"/>
                      <a:pt x="38" y="46"/>
                      <a:pt x="38" y="46"/>
                    </a:cubicBezTo>
                    <a:cubicBezTo>
                      <a:pt x="43" y="46"/>
                      <a:pt x="47" y="46"/>
                      <a:pt x="51" y="46"/>
                    </a:cubicBezTo>
                    <a:cubicBezTo>
                      <a:pt x="52" y="46"/>
                      <a:pt x="52" y="46"/>
                      <a:pt x="53" y="46"/>
                    </a:cubicBezTo>
                    <a:cubicBezTo>
                      <a:pt x="53" y="46"/>
                      <a:pt x="54" y="46"/>
                      <a:pt x="53" y="45"/>
                    </a:cubicBezTo>
                    <a:cubicBezTo>
                      <a:pt x="53" y="44"/>
                      <a:pt x="52" y="42"/>
                      <a:pt x="51" y="41"/>
                    </a:cubicBezTo>
                    <a:cubicBezTo>
                      <a:pt x="51" y="40"/>
                      <a:pt x="50" y="39"/>
                      <a:pt x="50" y="38"/>
                    </a:cubicBezTo>
                    <a:cubicBezTo>
                      <a:pt x="49" y="36"/>
                      <a:pt x="49" y="35"/>
                      <a:pt x="48" y="34"/>
                    </a:cubicBezTo>
                    <a:cubicBezTo>
                      <a:pt x="48" y="33"/>
                      <a:pt x="47" y="32"/>
                      <a:pt x="47" y="31"/>
                    </a:cubicBezTo>
                    <a:cubicBezTo>
                      <a:pt x="46" y="30"/>
                      <a:pt x="45" y="28"/>
                      <a:pt x="45" y="27"/>
                    </a:cubicBezTo>
                    <a:cubicBezTo>
                      <a:pt x="44" y="26"/>
                      <a:pt x="44" y="25"/>
                      <a:pt x="43" y="24"/>
                    </a:cubicBezTo>
                    <a:cubicBezTo>
                      <a:pt x="43" y="22"/>
                      <a:pt x="42" y="21"/>
                      <a:pt x="41" y="19"/>
                    </a:cubicBezTo>
                    <a:cubicBezTo>
                      <a:pt x="40" y="17"/>
                      <a:pt x="40" y="16"/>
                      <a:pt x="39" y="14"/>
                    </a:cubicBezTo>
                    <a:cubicBezTo>
                      <a:pt x="38" y="14"/>
                      <a:pt x="38" y="14"/>
                      <a:pt x="38" y="14"/>
                    </a:cubicBezTo>
                    <a:cubicBezTo>
                      <a:pt x="37" y="14"/>
                      <a:pt x="37" y="14"/>
                      <a:pt x="37" y="14"/>
                    </a:cubicBezTo>
                    <a:cubicBezTo>
                      <a:pt x="37" y="15"/>
                      <a:pt x="37" y="16"/>
                      <a:pt x="36" y="17"/>
                    </a:cubicBezTo>
                    <a:cubicBezTo>
                      <a:pt x="35" y="19"/>
                      <a:pt x="34" y="20"/>
                      <a:pt x="34" y="22"/>
                    </a:cubicBezTo>
                    <a:cubicBezTo>
                      <a:pt x="33" y="24"/>
                      <a:pt x="32" y="26"/>
                      <a:pt x="31" y="27"/>
                    </a:cubicBezTo>
                    <a:cubicBezTo>
                      <a:pt x="30" y="30"/>
                      <a:pt x="29" y="32"/>
                      <a:pt x="28" y="34"/>
                    </a:cubicBezTo>
                    <a:cubicBezTo>
                      <a:pt x="28" y="34"/>
                      <a:pt x="28" y="35"/>
                      <a:pt x="27" y="36"/>
                    </a:cubicBezTo>
                    <a:cubicBezTo>
                      <a:pt x="27" y="37"/>
                      <a:pt x="26" y="39"/>
                      <a:pt x="25" y="41"/>
                    </a:cubicBezTo>
                    <a:cubicBezTo>
                      <a:pt x="24" y="42"/>
                      <a:pt x="24" y="44"/>
                      <a:pt x="23" y="45"/>
                    </a:cubicBezTo>
                    <a:cubicBezTo>
                      <a:pt x="23" y="46"/>
                      <a:pt x="23" y="46"/>
                      <a:pt x="23" y="46"/>
                    </a:cubicBezTo>
                    <a:cubicBezTo>
                      <a:pt x="24" y="46"/>
                      <a:pt x="24" y="46"/>
                      <a:pt x="24" y="46"/>
                    </a:cubicBezTo>
                    <a:lnTo>
                      <a:pt x="38" y="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971"/>
              <p:cNvSpPr>
                <a:spLocks/>
              </p:cNvSpPr>
              <p:nvPr/>
            </p:nvSpPr>
            <p:spPr bwMode="auto">
              <a:xfrm>
                <a:off x="2835275" y="703263"/>
                <a:ext cx="142875" cy="166688"/>
              </a:xfrm>
              <a:custGeom>
                <a:avLst/>
                <a:gdLst/>
                <a:ahLst/>
                <a:cxnLst>
                  <a:cxn ang="0">
                    <a:pos x="35" y="79"/>
                  </a:cxn>
                  <a:cxn ang="0">
                    <a:pos x="26" y="77"/>
                  </a:cxn>
                  <a:cxn ang="0">
                    <a:pos x="18" y="72"/>
                  </a:cxn>
                  <a:cxn ang="0">
                    <a:pos x="10" y="66"/>
                  </a:cxn>
                  <a:cxn ang="0">
                    <a:pos x="4" y="57"/>
                  </a:cxn>
                  <a:cxn ang="0">
                    <a:pos x="2" y="51"/>
                  </a:cxn>
                  <a:cxn ang="0">
                    <a:pos x="0" y="39"/>
                  </a:cxn>
                  <a:cxn ang="0">
                    <a:pos x="2" y="23"/>
                  </a:cxn>
                  <a:cxn ang="0">
                    <a:pos x="6" y="13"/>
                  </a:cxn>
                  <a:cxn ang="0">
                    <a:pos x="15" y="4"/>
                  </a:cxn>
                  <a:cxn ang="0">
                    <a:pos x="26" y="1"/>
                  </a:cxn>
                  <a:cxn ang="0">
                    <a:pos x="34" y="0"/>
                  </a:cxn>
                  <a:cxn ang="0">
                    <a:pos x="47" y="0"/>
                  </a:cxn>
                  <a:cxn ang="0">
                    <a:pos x="59" y="4"/>
                  </a:cxn>
                  <a:cxn ang="0">
                    <a:pos x="65" y="9"/>
                  </a:cxn>
                  <a:cxn ang="0">
                    <a:pos x="67" y="17"/>
                  </a:cxn>
                  <a:cxn ang="0">
                    <a:pos x="56" y="17"/>
                  </a:cxn>
                  <a:cxn ang="0">
                    <a:pos x="53" y="15"/>
                  </a:cxn>
                  <a:cxn ang="0">
                    <a:pos x="39" y="5"/>
                  </a:cxn>
                  <a:cxn ang="0">
                    <a:pos x="28" y="7"/>
                  </a:cxn>
                  <a:cxn ang="0">
                    <a:pos x="24" y="9"/>
                  </a:cxn>
                  <a:cxn ang="0">
                    <a:pos x="18" y="17"/>
                  </a:cxn>
                  <a:cxn ang="0">
                    <a:pos x="15" y="27"/>
                  </a:cxn>
                  <a:cxn ang="0">
                    <a:pos x="14" y="34"/>
                  </a:cxn>
                  <a:cxn ang="0">
                    <a:pos x="16" y="51"/>
                  </a:cxn>
                  <a:cxn ang="0">
                    <a:pos x="20" y="59"/>
                  </a:cxn>
                  <a:cxn ang="0">
                    <a:pos x="29" y="69"/>
                  </a:cxn>
                  <a:cxn ang="0">
                    <a:pos x="38" y="72"/>
                  </a:cxn>
                  <a:cxn ang="0">
                    <a:pos x="46" y="73"/>
                  </a:cxn>
                  <a:cxn ang="0">
                    <a:pos x="63" y="72"/>
                  </a:cxn>
                  <a:cxn ang="0">
                    <a:pos x="68" y="72"/>
                  </a:cxn>
                  <a:cxn ang="0">
                    <a:pos x="67" y="76"/>
                  </a:cxn>
                  <a:cxn ang="0">
                    <a:pos x="57" y="78"/>
                  </a:cxn>
                  <a:cxn ang="0">
                    <a:pos x="43" y="79"/>
                  </a:cxn>
                </a:cxnLst>
                <a:rect l="0" t="0" r="r" b="b"/>
                <a:pathLst>
                  <a:path w="68" h="79">
                    <a:moveTo>
                      <a:pt x="43" y="79"/>
                    </a:moveTo>
                    <a:cubicBezTo>
                      <a:pt x="40" y="79"/>
                      <a:pt x="38" y="79"/>
                      <a:pt x="35" y="79"/>
                    </a:cubicBezTo>
                    <a:cubicBezTo>
                      <a:pt x="34" y="79"/>
                      <a:pt x="33" y="78"/>
                      <a:pt x="32" y="78"/>
                    </a:cubicBezTo>
                    <a:cubicBezTo>
                      <a:pt x="30" y="78"/>
                      <a:pt x="28" y="77"/>
                      <a:pt x="26" y="77"/>
                    </a:cubicBezTo>
                    <a:cubicBezTo>
                      <a:pt x="25" y="76"/>
                      <a:pt x="23" y="75"/>
                      <a:pt x="21" y="74"/>
                    </a:cubicBezTo>
                    <a:cubicBezTo>
                      <a:pt x="20" y="74"/>
                      <a:pt x="19" y="73"/>
                      <a:pt x="18" y="72"/>
                    </a:cubicBezTo>
                    <a:cubicBezTo>
                      <a:pt x="16" y="71"/>
                      <a:pt x="15" y="70"/>
                      <a:pt x="13" y="69"/>
                    </a:cubicBezTo>
                    <a:cubicBezTo>
                      <a:pt x="12" y="68"/>
                      <a:pt x="11" y="67"/>
                      <a:pt x="10" y="66"/>
                    </a:cubicBezTo>
                    <a:cubicBezTo>
                      <a:pt x="9" y="64"/>
                      <a:pt x="7" y="63"/>
                      <a:pt x="6" y="61"/>
                    </a:cubicBezTo>
                    <a:cubicBezTo>
                      <a:pt x="6" y="59"/>
                      <a:pt x="5" y="58"/>
                      <a:pt x="4" y="57"/>
                    </a:cubicBezTo>
                    <a:cubicBezTo>
                      <a:pt x="4" y="56"/>
                      <a:pt x="3" y="55"/>
                      <a:pt x="3" y="54"/>
                    </a:cubicBezTo>
                    <a:cubicBezTo>
                      <a:pt x="3" y="53"/>
                      <a:pt x="2" y="52"/>
                      <a:pt x="2" y="51"/>
                    </a:cubicBezTo>
                    <a:cubicBezTo>
                      <a:pt x="1" y="49"/>
                      <a:pt x="1" y="47"/>
                      <a:pt x="1" y="44"/>
                    </a:cubicBezTo>
                    <a:cubicBezTo>
                      <a:pt x="0" y="43"/>
                      <a:pt x="0" y="41"/>
                      <a:pt x="0" y="39"/>
                    </a:cubicBezTo>
                    <a:cubicBezTo>
                      <a:pt x="0" y="36"/>
                      <a:pt x="0" y="33"/>
                      <a:pt x="0" y="31"/>
                    </a:cubicBezTo>
                    <a:cubicBezTo>
                      <a:pt x="0" y="28"/>
                      <a:pt x="1" y="26"/>
                      <a:pt x="2" y="23"/>
                    </a:cubicBezTo>
                    <a:cubicBezTo>
                      <a:pt x="2" y="22"/>
                      <a:pt x="2" y="20"/>
                      <a:pt x="3" y="19"/>
                    </a:cubicBezTo>
                    <a:cubicBezTo>
                      <a:pt x="4" y="17"/>
                      <a:pt x="5" y="15"/>
                      <a:pt x="6" y="13"/>
                    </a:cubicBezTo>
                    <a:cubicBezTo>
                      <a:pt x="7" y="11"/>
                      <a:pt x="9" y="10"/>
                      <a:pt x="10" y="8"/>
                    </a:cubicBezTo>
                    <a:cubicBezTo>
                      <a:pt x="11" y="7"/>
                      <a:pt x="13" y="5"/>
                      <a:pt x="15" y="4"/>
                    </a:cubicBezTo>
                    <a:cubicBezTo>
                      <a:pt x="17" y="4"/>
                      <a:pt x="19" y="3"/>
                      <a:pt x="21" y="2"/>
                    </a:cubicBezTo>
                    <a:cubicBezTo>
                      <a:pt x="23" y="1"/>
                      <a:pt x="24" y="1"/>
                      <a:pt x="26" y="1"/>
                    </a:cubicBezTo>
                    <a:cubicBezTo>
                      <a:pt x="27" y="0"/>
                      <a:pt x="28" y="0"/>
                      <a:pt x="28" y="0"/>
                    </a:cubicBezTo>
                    <a:cubicBezTo>
                      <a:pt x="30" y="0"/>
                      <a:pt x="32" y="0"/>
                      <a:pt x="34" y="0"/>
                    </a:cubicBezTo>
                    <a:cubicBezTo>
                      <a:pt x="37" y="0"/>
                      <a:pt x="41" y="0"/>
                      <a:pt x="44" y="0"/>
                    </a:cubicBezTo>
                    <a:cubicBezTo>
                      <a:pt x="45" y="0"/>
                      <a:pt x="46" y="0"/>
                      <a:pt x="47" y="0"/>
                    </a:cubicBezTo>
                    <a:cubicBezTo>
                      <a:pt x="49" y="1"/>
                      <a:pt x="51" y="1"/>
                      <a:pt x="54" y="2"/>
                    </a:cubicBezTo>
                    <a:cubicBezTo>
                      <a:pt x="56" y="2"/>
                      <a:pt x="57" y="3"/>
                      <a:pt x="59" y="4"/>
                    </a:cubicBezTo>
                    <a:cubicBezTo>
                      <a:pt x="59" y="4"/>
                      <a:pt x="60" y="5"/>
                      <a:pt x="60" y="5"/>
                    </a:cubicBezTo>
                    <a:cubicBezTo>
                      <a:pt x="62" y="6"/>
                      <a:pt x="63" y="7"/>
                      <a:pt x="65" y="9"/>
                    </a:cubicBezTo>
                    <a:cubicBezTo>
                      <a:pt x="66" y="10"/>
                      <a:pt x="67" y="13"/>
                      <a:pt x="68" y="15"/>
                    </a:cubicBezTo>
                    <a:cubicBezTo>
                      <a:pt x="68" y="16"/>
                      <a:pt x="68" y="16"/>
                      <a:pt x="67" y="17"/>
                    </a:cubicBezTo>
                    <a:cubicBezTo>
                      <a:pt x="66" y="17"/>
                      <a:pt x="66" y="17"/>
                      <a:pt x="66" y="17"/>
                    </a:cubicBezTo>
                    <a:cubicBezTo>
                      <a:pt x="63" y="17"/>
                      <a:pt x="59" y="17"/>
                      <a:pt x="56" y="17"/>
                    </a:cubicBezTo>
                    <a:cubicBezTo>
                      <a:pt x="55" y="17"/>
                      <a:pt x="55" y="17"/>
                      <a:pt x="55" y="17"/>
                    </a:cubicBezTo>
                    <a:cubicBezTo>
                      <a:pt x="54" y="16"/>
                      <a:pt x="54" y="16"/>
                      <a:pt x="53" y="15"/>
                    </a:cubicBezTo>
                    <a:cubicBezTo>
                      <a:pt x="53" y="12"/>
                      <a:pt x="51" y="10"/>
                      <a:pt x="48" y="8"/>
                    </a:cubicBezTo>
                    <a:cubicBezTo>
                      <a:pt x="45" y="6"/>
                      <a:pt x="42" y="5"/>
                      <a:pt x="39" y="5"/>
                    </a:cubicBezTo>
                    <a:cubicBezTo>
                      <a:pt x="37" y="5"/>
                      <a:pt x="35" y="5"/>
                      <a:pt x="33" y="5"/>
                    </a:cubicBezTo>
                    <a:cubicBezTo>
                      <a:pt x="31" y="6"/>
                      <a:pt x="30" y="6"/>
                      <a:pt x="28" y="7"/>
                    </a:cubicBezTo>
                    <a:cubicBezTo>
                      <a:pt x="27" y="7"/>
                      <a:pt x="26" y="8"/>
                      <a:pt x="26" y="8"/>
                    </a:cubicBezTo>
                    <a:cubicBezTo>
                      <a:pt x="25" y="8"/>
                      <a:pt x="24" y="9"/>
                      <a:pt x="24" y="9"/>
                    </a:cubicBezTo>
                    <a:cubicBezTo>
                      <a:pt x="22" y="11"/>
                      <a:pt x="21" y="12"/>
                      <a:pt x="20" y="14"/>
                    </a:cubicBezTo>
                    <a:cubicBezTo>
                      <a:pt x="19" y="15"/>
                      <a:pt x="18" y="16"/>
                      <a:pt x="18" y="17"/>
                    </a:cubicBezTo>
                    <a:cubicBezTo>
                      <a:pt x="17" y="18"/>
                      <a:pt x="16" y="20"/>
                      <a:pt x="16" y="21"/>
                    </a:cubicBezTo>
                    <a:cubicBezTo>
                      <a:pt x="16" y="23"/>
                      <a:pt x="15" y="25"/>
                      <a:pt x="15" y="27"/>
                    </a:cubicBezTo>
                    <a:cubicBezTo>
                      <a:pt x="15" y="28"/>
                      <a:pt x="15" y="30"/>
                      <a:pt x="14" y="32"/>
                    </a:cubicBezTo>
                    <a:cubicBezTo>
                      <a:pt x="14" y="32"/>
                      <a:pt x="14" y="33"/>
                      <a:pt x="14" y="34"/>
                    </a:cubicBezTo>
                    <a:cubicBezTo>
                      <a:pt x="14" y="37"/>
                      <a:pt x="15" y="41"/>
                      <a:pt x="15" y="44"/>
                    </a:cubicBezTo>
                    <a:cubicBezTo>
                      <a:pt x="15" y="46"/>
                      <a:pt x="16" y="48"/>
                      <a:pt x="16" y="51"/>
                    </a:cubicBezTo>
                    <a:cubicBezTo>
                      <a:pt x="17" y="52"/>
                      <a:pt x="17" y="53"/>
                      <a:pt x="18" y="54"/>
                    </a:cubicBezTo>
                    <a:cubicBezTo>
                      <a:pt x="18" y="56"/>
                      <a:pt x="19" y="58"/>
                      <a:pt x="20" y="59"/>
                    </a:cubicBezTo>
                    <a:cubicBezTo>
                      <a:pt x="21" y="61"/>
                      <a:pt x="22" y="62"/>
                      <a:pt x="23" y="63"/>
                    </a:cubicBezTo>
                    <a:cubicBezTo>
                      <a:pt x="25" y="65"/>
                      <a:pt x="27" y="67"/>
                      <a:pt x="29" y="69"/>
                    </a:cubicBezTo>
                    <a:cubicBezTo>
                      <a:pt x="31" y="69"/>
                      <a:pt x="33" y="70"/>
                      <a:pt x="34" y="71"/>
                    </a:cubicBezTo>
                    <a:cubicBezTo>
                      <a:pt x="36" y="71"/>
                      <a:pt x="37" y="72"/>
                      <a:pt x="38" y="72"/>
                    </a:cubicBezTo>
                    <a:cubicBezTo>
                      <a:pt x="39" y="72"/>
                      <a:pt x="40" y="72"/>
                      <a:pt x="40" y="72"/>
                    </a:cubicBezTo>
                    <a:cubicBezTo>
                      <a:pt x="42" y="73"/>
                      <a:pt x="44" y="73"/>
                      <a:pt x="46" y="73"/>
                    </a:cubicBezTo>
                    <a:cubicBezTo>
                      <a:pt x="49" y="73"/>
                      <a:pt x="53" y="73"/>
                      <a:pt x="57" y="73"/>
                    </a:cubicBezTo>
                    <a:cubicBezTo>
                      <a:pt x="59" y="72"/>
                      <a:pt x="61" y="72"/>
                      <a:pt x="63" y="72"/>
                    </a:cubicBezTo>
                    <a:cubicBezTo>
                      <a:pt x="64" y="71"/>
                      <a:pt x="66" y="71"/>
                      <a:pt x="67" y="71"/>
                    </a:cubicBezTo>
                    <a:cubicBezTo>
                      <a:pt x="68" y="71"/>
                      <a:pt x="68" y="71"/>
                      <a:pt x="68" y="72"/>
                    </a:cubicBezTo>
                    <a:cubicBezTo>
                      <a:pt x="68" y="73"/>
                      <a:pt x="68" y="74"/>
                      <a:pt x="68" y="75"/>
                    </a:cubicBezTo>
                    <a:cubicBezTo>
                      <a:pt x="68" y="75"/>
                      <a:pt x="68" y="76"/>
                      <a:pt x="67" y="76"/>
                    </a:cubicBezTo>
                    <a:cubicBezTo>
                      <a:pt x="65" y="77"/>
                      <a:pt x="62" y="77"/>
                      <a:pt x="60" y="78"/>
                    </a:cubicBezTo>
                    <a:cubicBezTo>
                      <a:pt x="59" y="78"/>
                      <a:pt x="58" y="78"/>
                      <a:pt x="57" y="78"/>
                    </a:cubicBezTo>
                    <a:cubicBezTo>
                      <a:pt x="55" y="78"/>
                      <a:pt x="53" y="79"/>
                      <a:pt x="51" y="79"/>
                    </a:cubicBezTo>
                    <a:cubicBezTo>
                      <a:pt x="48" y="79"/>
                      <a:pt x="46" y="79"/>
                      <a:pt x="43" y="7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3972"/>
              <p:cNvSpPr>
                <a:spLocks/>
              </p:cNvSpPr>
              <p:nvPr/>
            </p:nvSpPr>
            <p:spPr bwMode="auto">
              <a:xfrm>
                <a:off x="3349625" y="703263"/>
                <a:ext cx="142875" cy="166688"/>
              </a:xfrm>
              <a:custGeom>
                <a:avLst/>
                <a:gdLst/>
                <a:ahLst/>
                <a:cxnLst>
                  <a:cxn ang="0">
                    <a:pos x="45" y="0"/>
                  </a:cxn>
                  <a:cxn ang="0">
                    <a:pos x="56" y="3"/>
                  </a:cxn>
                  <a:cxn ang="0">
                    <a:pos x="65" y="9"/>
                  </a:cxn>
                  <a:cxn ang="0">
                    <a:pos x="68" y="15"/>
                  </a:cxn>
                  <a:cxn ang="0">
                    <a:pos x="66" y="17"/>
                  </a:cxn>
                  <a:cxn ang="0">
                    <a:pos x="54" y="17"/>
                  </a:cxn>
                  <a:cxn ang="0">
                    <a:pos x="49" y="8"/>
                  </a:cxn>
                  <a:cxn ang="0">
                    <a:pos x="34" y="5"/>
                  </a:cxn>
                  <a:cxn ang="0">
                    <a:pos x="25" y="8"/>
                  </a:cxn>
                  <a:cxn ang="0">
                    <a:pos x="18" y="15"/>
                  </a:cxn>
                  <a:cxn ang="0">
                    <a:pos x="16" y="21"/>
                  </a:cxn>
                  <a:cxn ang="0">
                    <a:pos x="14" y="29"/>
                  </a:cxn>
                  <a:cxn ang="0">
                    <a:pos x="14" y="38"/>
                  </a:cxn>
                  <a:cxn ang="0">
                    <a:pos x="16" y="51"/>
                  </a:cxn>
                  <a:cxn ang="0">
                    <a:pos x="19" y="58"/>
                  </a:cxn>
                  <a:cxn ang="0">
                    <a:pos x="25" y="66"/>
                  </a:cxn>
                  <a:cxn ang="0">
                    <a:pos x="33" y="70"/>
                  </a:cxn>
                  <a:cxn ang="0">
                    <a:pos x="46" y="73"/>
                  </a:cxn>
                  <a:cxn ang="0">
                    <a:pos x="57" y="73"/>
                  </a:cxn>
                  <a:cxn ang="0">
                    <a:pos x="66" y="71"/>
                  </a:cxn>
                  <a:cxn ang="0">
                    <a:pos x="68" y="75"/>
                  </a:cxn>
                  <a:cxn ang="0">
                    <a:pos x="60" y="78"/>
                  </a:cxn>
                  <a:cxn ang="0">
                    <a:pos x="53" y="78"/>
                  </a:cxn>
                  <a:cxn ang="0">
                    <a:pos x="36" y="79"/>
                  </a:cxn>
                  <a:cxn ang="0">
                    <a:pos x="25" y="76"/>
                  </a:cxn>
                  <a:cxn ang="0">
                    <a:pos x="20" y="74"/>
                  </a:cxn>
                  <a:cxn ang="0">
                    <a:pos x="9" y="65"/>
                  </a:cxn>
                  <a:cxn ang="0">
                    <a:pos x="2" y="52"/>
                  </a:cxn>
                  <a:cxn ang="0">
                    <a:pos x="0" y="45"/>
                  </a:cxn>
                  <a:cxn ang="0">
                    <a:pos x="0" y="36"/>
                  </a:cxn>
                  <a:cxn ang="0">
                    <a:pos x="1" y="22"/>
                  </a:cxn>
                  <a:cxn ang="0">
                    <a:pos x="6" y="12"/>
                  </a:cxn>
                  <a:cxn ang="0">
                    <a:pos x="15" y="4"/>
                  </a:cxn>
                  <a:cxn ang="0">
                    <a:pos x="19" y="3"/>
                  </a:cxn>
                  <a:cxn ang="0">
                    <a:pos x="28" y="0"/>
                  </a:cxn>
                  <a:cxn ang="0">
                    <a:pos x="37" y="0"/>
                  </a:cxn>
                </a:cxnLst>
                <a:rect l="0" t="0" r="r" b="b"/>
                <a:pathLst>
                  <a:path w="68" h="79">
                    <a:moveTo>
                      <a:pt x="37" y="0"/>
                    </a:moveTo>
                    <a:cubicBezTo>
                      <a:pt x="39" y="0"/>
                      <a:pt x="42" y="0"/>
                      <a:pt x="45" y="0"/>
                    </a:cubicBezTo>
                    <a:cubicBezTo>
                      <a:pt x="48" y="0"/>
                      <a:pt x="50" y="1"/>
                      <a:pt x="52" y="1"/>
                    </a:cubicBezTo>
                    <a:cubicBezTo>
                      <a:pt x="53" y="2"/>
                      <a:pt x="55" y="2"/>
                      <a:pt x="56" y="3"/>
                    </a:cubicBezTo>
                    <a:cubicBezTo>
                      <a:pt x="58" y="3"/>
                      <a:pt x="60" y="4"/>
                      <a:pt x="62" y="6"/>
                    </a:cubicBezTo>
                    <a:cubicBezTo>
                      <a:pt x="63" y="7"/>
                      <a:pt x="64" y="8"/>
                      <a:pt x="65" y="9"/>
                    </a:cubicBezTo>
                    <a:cubicBezTo>
                      <a:pt x="66" y="10"/>
                      <a:pt x="67" y="12"/>
                      <a:pt x="67" y="14"/>
                    </a:cubicBezTo>
                    <a:cubicBezTo>
                      <a:pt x="67" y="14"/>
                      <a:pt x="67" y="15"/>
                      <a:pt x="68" y="15"/>
                    </a:cubicBezTo>
                    <a:cubicBezTo>
                      <a:pt x="68" y="16"/>
                      <a:pt x="68" y="16"/>
                      <a:pt x="67" y="17"/>
                    </a:cubicBezTo>
                    <a:cubicBezTo>
                      <a:pt x="66" y="17"/>
                      <a:pt x="66" y="17"/>
                      <a:pt x="66" y="17"/>
                    </a:cubicBezTo>
                    <a:cubicBezTo>
                      <a:pt x="62" y="17"/>
                      <a:pt x="59" y="17"/>
                      <a:pt x="55" y="17"/>
                    </a:cubicBezTo>
                    <a:cubicBezTo>
                      <a:pt x="54" y="17"/>
                      <a:pt x="54" y="17"/>
                      <a:pt x="54" y="17"/>
                    </a:cubicBezTo>
                    <a:cubicBezTo>
                      <a:pt x="54" y="17"/>
                      <a:pt x="53" y="16"/>
                      <a:pt x="53" y="16"/>
                    </a:cubicBezTo>
                    <a:cubicBezTo>
                      <a:pt x="53" y="13"/>
                      <a:pt x="51" y="10"/>
                      <a:pt x="49" y="8"/>
                    </a:cubicBezTo>
                    <a:cubicBezTo>
                      <a:pt x="47" y="7"/>
                      <a:pt x="46" y="7"/>
                      <a:pt x="44" y="6"/>
                    </a:cubicBezTo>
                    <a:cubicBezTo>
                      <a:pt x="41" y="5"/>
                      <a:pt x="38" y="5"/>
                      <a:pt x="34" y="5"/>
                    </a:cubicBezTo>
                    <a:cubicBezTo>
                      <a:pt x="32" y="5"/>
                      <a:pt x="30" y="6"/>
                      <a:pt x="29" y="6"/>
                    </a:cubicBezTo>
                    <a:cubicBezTo>
                      <a:pt x="27" y="7"/>
                      <a:pt x="26" y="8"/>
                      <a:pt x="25" y="8"/>
                    </a:cubicBezTo>
                    <a:cubicBezTo>
                      <a:pt x="23" y="9"/>
                      <a:pt x="22" y="11"/>
                      <a:pt x="21" y="12"/>
                    </a:cubicBezTo>
                    <a:cubicBezTo>
                      <a:pt x="20" y="13"/>
                      <a:pt x="19" y="14"/>
                      <a:pt x="18" y="15"/>
                    </a:cubicBezTo>
                    <a:cubicBezTo>
                      <a:pt x="18" y="16"/>
                      <a:pt x="18" y="17"/>
                      <a:pt x="17" y="18"/>
                    </a:cubicBezTo>
                    <a:cubicBezTo>
                      <a:pt x="17" y="19"/>
                      <a:pt x="16" y="20"/>
                      <a:pt x="16" y="21"/>
                    </a:cubicBezTo>
                    <a:cubicBezTo>
                      <a:pt x="15" y="23"/>
                      <a:pt x="15" y="24"/>
                      <a:pt x="15" y="26"/>
                    </a:cubicBezTo>
                    <a:cubicBezTo>
                      <a:pt x="14" y="27"/>
                      <a:pt x="14" y="28"/>
                      <a:pt x="14" y="29"/>
                    </a:cubicBezTo>
                    <a:cubicBezTo>
                      <a:pt x="14" y="30"/>
                      <a:pt x="14" y="30"/>
                      <a:pt x="14" y="30"/>
                    </a:cubicBezTo>
                    <a:cubicBezTo>
                      <a:pt x="14" y="33"/>
                      <a:pt x="14" y="36"/>
                      <a:pt x="14" y="38"/>
                    </a:cubicBezTo>
                    <a:cubicBezTo>
                      <a:pt x="14" y="41"/>
                      <a:pt x="14" y="43"/>
                      <a:pt x="15" y="45"/>
                    </a:cubicBezTo>
                    <a:cubicBezTo>
                      <a:pt x="15" y="48"/>
                      <a:pt x="16" y="49"/>
                      <a:pt x="16" y="51"/>
                    </a:cubicBezTo>
                    <a:cubicBezTo>
                      <a:pt x="17" y="53"/>
                      <a:pt x="17" y="54"/>
                      <a:pt x="18" y="55"/>
                    </a:cubicBezTo>
                    <a:cubicBezTo>
                      <a:pt x="18" y="56"/>
                      <a:pt x="18" y="57"/>
                      <a:pt x="19" y="58"/>
                    </a:cubicBezTo>
                    <a:cubicBezTo>
                      <a:pt x="20" y="59"/>
                      <a:pt x="20" y="60"/>
                      <a:pt x="21" y="61"/>
                    </a:cubicBezTo>
                    <a:cubicBezTo>
                      <a:pt x="22" y="63"/>
                      <a:pt x="24" y="65"/>
                      <a:pt x="25" y="66"/>
                    </a:cubicBezTo>
                    <a:cubicBezTo>
                      <a:pt x="27" y="67"/>
                      <a:pt x="28" y="68"/>
                      <a:pt x="30" y="69"/>
                    </a:cubicBezTo>
                    <a:cubicBezTo>
                      <a:pt x="31" y="70"/>
                      <a:pt x="32" y="70"/>
                      <a:pt x="33" y="70"/>
                    </a:cubicBezTo>
                    <a:cubicBezTo>
                      <a:pt x="34" y="71"/>
                      <a:pt x="35" y="71"/>
                      <a:pt x="36" y="72"/>
                    </a:cubicBezTo>
                    <a:cubicBezTo>
                      <a:pt x="39" y="72"/>
                      <a:pt x="43" y="73"/>
                      <a:pt x="46" y="73"/>
                    </a:cubicBezTo>
                    <a:cubicBezTo>
                      <a:pt x="49" y="73"/>
                      <a:pt x="51" y="73"/>
                      <a:pt x="54" y="73"/>
                    </a:cubicBezTo>
                    <a:cubicBezTo>
                      <a:pt x="55" y="73"/>
                      <a:pt x="56" y="73"/>
                      <a:pt x="57" y="73"/>
                    </a:cubicBezTo>
                    <a:cubicBezTo>
                      <a:pt x="60" y="72"/>
                      <a:pt x="62" y="72"/>
                      <a:pt x="65" y="71"/>
                    </a:cubicBezTo>
                    <a:cubicBezTo>
                      <a:pt x="65" y="71"/>
                      <a:pt x="66" y="71"/>
                      <a:pt x="66" y="71"/>
                    </a:cubicBezTo>
                    <a:cubicBezTo>
                      <a:pt x="67" y="70"/>
                      <a:pt x="68" y="71"/>
                      <a:pt x="68" y="72"/>
                    </a:cubicBezTo>
                    <a:cubicBezTo>
                      <a:pt x="68" y="73"/>
                      <a:pt x="68" y="74"/>
                      <a:pt x="68" y="75"/>
                    </a:cubicBezTo>
                    <a:cubicBezTo>
                      <a:pt x="68" y="75"/>
                      <a:pt x="67" y="76"/>
                      <a:pt x="67" y="76"/>
                    </a:cubicBezTo>
                    <a:cubicBezTo>
                      <a:pt x="64" y="77"/>
                      <a:pt x="62" y="77"/>
                      <a:pt x="60" y="78"/>
                    </a:cubicBezTo>
                    <a:cubicBezTo>
                      <a:pt x="59" y="78"/>
                      <a:pt x="59" y="78"/>
                      <a:pt x="59" y="78"/>
                    </a:cubicBezTo>
                    <a:cubicBezTo>
                      <a:pt x="57" y="78"/>
                      <a:pt x="55" y="78"/>
                      <a:pt x="53" y="78"/>
                    </a:cubicBezTo>
                    <a:cubicBezTo>
                      <a:pt x="52" y="79"/>
                      <a:pt x="51" y="79"/>
                      <a:pt x="49" y="79"/>
                    </a:cubicBezTo>
                    <a:cubicBezTo>
                      <a:pt x="45" y="79"/>
                      <a:pt x="40" y="79"/>
                      <a:pt x="36" y="79"/>
                    </a:cubicBezTo>
                    <a:cubicBezTo>
                      <a:pt x="34" y="79"/>
                      <a:pt x="31" y="78"/>
                      <a:pt x="29" y="78"/>
                    </a:cubicBezTo>
                    <a:cubicBezTo>
                      <a:pt x="28" y="77"/>
                      <a:pt x="27" y="77"/>
                      <a:pt x="25" y="76"/>
                    </a:cubicBezTo>
                    <a:cubicBezTo>
                      <a:pt x="24" y="76"/>
                      <a:pt x="23" y="75"/>
                      <a:pt x="22" y="75"/>
                    </a:cubicBezTo>
                    <a:cubicBezTo>
                      <a:pt x="21" y="75"/>
                      <a:pt x="20" y="74"/>
                      <a:pt x="20" y="74"/>
                    </a:cubicBezTo>
                    <a:cubicBezTo>
                      <a:pt x="18" y="73"/>
                      <a:pt x="16" y="71"/>
                      <a:pt x="14" y="70"/>
                    </a:cubicBezTo>
                    <a:cubicBezTo>
                      <a:pt x="12" y="68"/>
                      <a:pt x="10" y="67"/>
                      <a:pt x="9" y="65"/>
                    </a:cubicBezTo>
                    <a:cubicBezTo>
                      <a:pt x="7" y="63"/>
                      <a:pt x="6" y="61"/>
                      <a:pt x="5" y="60"/>
                    </a:cubicBezTo>
                    <a:cubicBezTo>
                      <a:pt x="4" y="57"/>
                      <a:pt x="3" y="55"/>
                      <a:pt x="2" y="52"/>
                    </a:cubicBezTo>
                    <a:cubicBezTo>
                      <a:pt x="1" y="51"/>
                      <a:pt x="1" y="49"/>
                      <a:pt x="1" y="48"/>
                    </a:cubicBezTo>
                    <a:cubicBezTo>
                      <a:pt x="1" y="47"/>
                      <a:pt x="0" y="46"/>
                      <a:pt x="0" y="45"/>
                    </a:cubicBezTo>
                    <a:cubicBezTo>
                      <a:pt x="0" y="44"/>
                      <a:pt x="0" y="43"/>
                      <a:pt x="0" y="42"/>
                    </a:cubicBezTo>
                    <a:cubicBezTo>
                      <a:pt x="0" y="40"/>
                      <a:pt x="0" y="38"/>
                      <a:pt x="0" y="36"/>
                    </a:cubicBezTo>
                    <a:cubicBezTo>
                      <a:pt x="0" y="34"/>
                      <a:pt x="0" y="31"/>
                      <a:pt x="0" y="29"/>
                    </a:cubicBezTo>
                    <a:cubicBezTo>
                      <a:pt x="0" y="27"/>
                      <a:pt x="1" y="24"/>
                      <a:pt x="1" y="22"/>
                    </a:cubicBezTo>
                    <a:cubicBezTo>
                      <a:pt x="2" y="21"/>
                      <a:pt x="2" y="19"/>
                      <a:pt x="3" y="18"/>
                    </a:cubicBezTo>
                    <a:cubicBezTo>
                      <a:pt x="4" y="16"/>
                      <a:pt x="5" y="14"/>
                      <a:pt x="6" y="12"/>
                    </a:cubicBezTo>
                    <a:cubicBezTo>
                      <a:pt x="7" y="11"/>
                      <a:pt x="8" y="10"/>
                      <a:pt x="9" y="9"/>
                    </a:cubicBezTo>
                    <a:cubicBezTo>
                      <a:pt x="11" y="7"/>
                      <a:pt x="13" y="5"/>
                      <a:pt x="15" y="4"/>
                    </a:cubicBezTo>
                    <a:cubicBezTo>
                      <a:pt x="16" y="4"/>
                      <a:pt x="17" y="3"/>
                      <a:pt x="18" y="3"/>
                    </a:cubicBezTo>
                    <a:cubicBezTo>
                      <a:pt x="19" y="3"/>
                      <a:pt x="19" y="3"/>
                      <a:pt x="19" y="3"/>
                    </a:cubicBezTo>
                    <a:cubicBezTo>
                      <a:pt x="20" y="2"/>
                      <a:pt x="21" y="2"/>
                      <a:pt x="23" y="1"/>
                    </a:cubicBezTo>
                    <a:cubicBezTo>
                      <a:pt x="25" y="1"/>
                      <a:pt x="27" y="0"/>
                      <a:pt x="28" y="0"/>
                    </a:cubicBezTo>
                    <a:cubicBezTo>
                      <a:pt x="30" y="0"/>
                      <a:pt x="32" y="0"/>
                      <a:pt x="34" y="0"/>
                    </a:cubicBezTo>
                    <a:cubicBezTo>
                      <a:pt x="35" y="0"/>
                      <a:pt x="36" y="0"/>
                      <a:pt x="37"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3973"/>
              <p:cNvSpPr>
                <a:spLocks noEditPoints="1"/>
              </p:cNvSpPr>
              <p:nvPr/>
            </p:nvSpPr>
            <p:spPr bwMode="auto">
              <a:xfrm>
                <a:off x="2628900" y="927100"/>
                <a:ext cx="1038225" cy="71438"/>
              </a:xfrm>
              <a:custGeom>
                <a:avLst/>
                <a:gdLst/>
                <a:ahLst/>
                <a:cxnLst>
                  <a:cxn ang="0">
                    <a:pos x="491" y="9"/>
                  </a:cxn>
                  <a:cxn ang="0">
                    <a:pos x="489" y="23"/>
                  </a:cxn>
                  <a:cxn ang="0">
                    <a:pos x="476" y="13"/>
                  </a:cxn>
                  <a:cxn ang="0">
                    <a:pos x="479" y="13"/>
                  </a:cxn>
                  <a:cxn ang="0">
                    <a:pos x="476" y="25"/>
                  </a:cxn>
                  <a:cxn ang="0">
                    <a:pos x="457" y="8"/>
                  </a:cxn>
                  <a:cxn ang="0">
                    <a:pos x="461" y="3"/>
                  </a:cxn>
                  <a:cxn ang="0">
                    <a:pos x="450" y="10"/>
                  </a:cxn>
                  <a:cxn ang="0">
                    <a:pos x="448" y="26"/>
                  </a:cxn>
                  <a:cxn ang="0">
                    <a:pos x="436" y="20"/>
                  </a:cxn>
                  <a:cxn ang="0">
                    <a:pos x="428" y="26"/>
                  </a:cxn>
                  <a:cxn ang="0">
                    <a:pos x="420" y="8"/>
                  </a:cxn>
                  <a:cxn ang="0">
                    <a:pos x="427" y="12"/>
                  </a:cxn>
                  <a:cxn ang="0">
                    <a:pos x="411" y="23"/>
                  </a:cxn>
                  <a:cxn ang="0">
                    <a:pos x="400" y="19"/>
                  </a:cxn>
                  <a:cxn ang="0">
                    <a:pos x="391" y="25"/>
                  </a:cxn>
                  <a:cxn ang="0">
                    <a:pos x="380" y="8"/>
                  </a:cxn>
                  <a:cxn ang="0">
                    <a:pos x="374" y="11"/>
                  </a:cxn>
                  <a:cxn ang="0">
                    <a:pos x="385" y="10"/>
                  </a:cxn>
                  <a:cxn ang="0">
                    <a:pos x="360" y="24"/>
                  </a:cxn>
                  <a:cxn ang="0">
                    <a:pos x="346" y="7"/>
                  </a:cxn>
                  <a:cxn ang="0">
                    <a:pos x="348" y="10"/>
                  </a:cxn>
                  <a:cxn ang="0">
                    <a:pos x="358" y="11"/>
                  </a:cxn>
                  <a:cxn ang="0">
                    <a:pos x="330" y="15"/>
                  </a:cxn>
                  <a:cxn ang="0">
                    <a:pos x="327" y="7"/>
                  </a:cxn>
                  <a:cxn ang="0">
                    <a:pos x="303" y="21"/>
                  </a:cxn>
                  <a:cxn ang="0">
                    <a:pos x="305" y="3"/>
                  </a:cxn>
                  <a:cxn ang="0">
                    <a:pos x="279" y="13"/>
                  </a:cxn>
                  <a:cxn ang="0">
                    <a:pos x="278" y="21"/>
                  </a:cxn>
                  <a:cxn ang="0">
                    <a:pos x="276" y="13"/>
                  </a:cxn>
                  <a:cxn ang="0">
                    <a:pos x="263" y="12"/>
                  </a:cxn>
                  <a:cxn ang="0">
                    <a:pos x="261" y="20"/>
                  </a:cxn>
                  <a:cxn ang="0">
                    <a:pos x="258" y="16"/>
                  </a:cxn>
                  <a:cxn ang="0">
                    <a:pos x="250" y="14"/>
                  </a:cxn>
                  <a:cxn ang="0">
                    <a:pos x="248" y="10"/>
                  </a:cxn>
                  <a:cxn ang="0">
                    <a:pos x="244" y="6"/>
                  </a:cxn>
                  <a:cxn ang="0">
                    <a:pos x="199" y="21"/>
                  </a:cxn>
                  <a:cxn ang="0">
                    <a:pos x="188" y="19"/>
                  </a:cxn>
                  <a:cxn ang="0">
                    <a:pos x="201" y="27"/>
                  </a:cxn>
                  <a:cxn ang="0">
                    <a:pos x="183" y="23"/>
                  </a:cxn>
                  <a:cxn ang="0">
                    <a:pos x="175" y="7"/>
                  </a:cxn>
                  <a:cxn ang="0">
                    <a:pos x="161" y="14"/>
                  </a:cxn>
                  <a:cxn ang="0">
                    <a:pos x="159" y="10"/>
                  </a:cxn>
                  <a:cxn ang="0">
                    <a:pos x="137" y="26"/>
                  </a:cxn>
                  <a:cxn ang="0">
                    <a:pos x="141" y="1"/>
                  </a:cxn>
                  <a:cxn ang="0">
                    <a:pos x="113" y="13"/>
                  </a:cxn>
                  <a:cxn ang="0">
                    <a:pos x="117" y="28"/>
                  </a:cxn>
                  <a:cxn ang="0">
                    <a:pos x="102" y="26"/>
                  </a:cxn>
                  <a:cxn ang="0">
                    <a:pos x="94" y="8"/>
                  </a:cxn>
                  <a:cxn ang="0">
                    <a:pos x="101" y="12"/>
                  </a:cxn>
                  <a:cxn ang="0">
                    <a:pos x="82" y="23"/>
                  </a:cxn>
                  <a:cxn ang="0">
                    <a:pos x="84" y="0"/>
                  </a:cxn>
                  <a:cxn ang="0">
                    <a:pos x="65" y="11"/>
                  </a:cxn>
                  <a:cxn ang="0">
                    <a:pos x="71" y="1"/>
                  </a:cxn>
                  <a:cxn ang="0">
                    <a:pos x="69" y="24"/>
                  </a:cxn>
                  <a:cxn ang="0">
                    <a:pos x="55" y="25"/>
                  </a:cxn>
                  <a:cxn ang="0">
                    <a:pos x="41" y="8"/>
                  </a:cxn>
                  <a:cxn ang="0">
                    <a:pos x="45" y="3"/>
                  </a:cxn>
                  <a:cxn ang="0">
                    <a:pos x="33" y="7"/>
                  </a:cxn>
                  <a:cxn ang="0">
                    <a:pos x="23" y="10"/>
                  </a:cxn>
                  <a:cxn ang="0">
                    <a:pos x="8" y="24"/>
                  </a:cxn>
                  <a:cxn ang="0">
                    <a:pos x="15" y="24"/>
                  </a:cxn>
                  <a:cxn ang="0">
                    <a:pos x="5" y="3"/>
                  </a:cxn>
                </a:cxnLst>
                <a:rect l="0" t="0" r="r" b="b"/>
                <a:pathLst>
                  <a:path w="494" h="34">
                    <a:moveTo>
                      <a:pt x="482" y="25"/>
                    </a:moveTo>
                    <a:cubicBezTo>
                      <a:pt x="482" y="25"/>
                      <a:pt x="482" y="25"/>
                      <a:pt x="482" y="25"/>
                    </a:cubicBezTo>
                    <a:cubicBezTo>
                      <a:pt x="484" y="26"/>
                      <a:pt x="485" y="26"/>
                      <a:pt x="486" y="26"/>
                    </a:cubicBezTo>
                    <a:cubicBezTo>
                      <a:pt x="488" y="26"/>
                      <a:pt x="490" y="25"/>
                      <a:pt x="491" y="25"/>
                    </a:cubicBezTo>
                    <a:cubicBezTo>
                      <a:pt x="491" y="24"/>
                      <a:pt x="492" y="24"/>
                      <a:pt x="492" y="23"/>
                    </a:cubicBezTo>
                    <a:cubicBezTo>
                      <a:pt x="492" y="22"/>
                      <a:pt x="493" y="22"/>
                      <a:pt x="493" y="21"/>
                    </a:cubicBezTo>
                    <a:cubicBezTo>
                      <a:pt x="493" y="20"/>
                      <a:pt x="492" y="19"/>
                      <a:pt x="491" y="17"/>
                    </a:cubicBezTo>
                    <a:cubicBezTo>
                      <a:pt x="491" y="17"/>
                      <a:pt x="490" y="16"/>
                      <a:pt x="489" y="15"/>
                    </a:cubicBezTo>
                    <a:cubicBezTo>
                      <a:pt x="487" y="14"/>
                      <a:pt x="487" y="13"/>
                      <a:pt x="487" y="12"/>
                    </a:cubicBezTo>
                    <a:cubicBezTo>
                      <a:pt x="487" y="11"/>
                      <a:pt x="487" y="10"/>
                      <a:pt x="488" y="10"/>
                    </a:cubicBezTo>
                    <a:cubicBezTo>
                      <a:pt x="489" y="9"/>
                      <a:pt x="489" y="9"/>
                      <a:pt x="489" y="9"/>
                    </a:cubicBezTo>
                    <a:cubicBezTo>
                      <a:pt x="489" y="9"/>
                      <a:pt x="489" y="9"/>
                      <a:pt x="490" y="9"/>
                    </a:cubicBezTo>
                    <a:cubicBezTo>
                      <a:pt x="490" y="9"/>
                      <a:pt x="490" y="9"/>
                      <a:pt x="491" y="9"/>
                    </a:cubicBezTo>
                    <a:cubicBezTo>
                      <a:pt x="492" y="10"/>
                      <a:pt x="493" y="10"/>
                      <a:pt x="493" y="10"/>
                    </a:cubicBezTo>
                    <a:cubicBezTo>
                      <a:pt x="494" y="8"/>
                      <a:pt x="494" y="8"/>
                      <a:pt x="494" y="8"/>
                    </a:cubicBezTo>
                    <a:cubicBezTo>
                      <a:pt x="494" y="8"/>
                      <a:pt x="493" y="8"/>
                      <a:pt x="493" y="7"/>
                    </a:cubicBezTo>
                    <a:cubicBezTo>
                      <a:pt x="492" y="7"/>
                      <a:pt x="491" y="7"/>
                      <a:pt x="490" y="7"/>
                    </a:cubicBezTo>
                    <a:cubicBezTo>
                      <a:pt x="488" y="7"/>
                      <a:pt x="487" y="8"/>
                      <a:pt x="485" y="9"/>
                    </a:cubicBezTo>
                    <a:cubicBezTo>
                      <a:pt x="485" y="9"/>
                      <a:pt x="484" y="10"/>
                      <a:pt x="484" y="10"/>
                    </a:cubicBezTo>
                    <a:cubicBezTo>
                      <a:pt x="484" y="11"/>
                      <a:pt x="484" y="12"/>
                      <a:pt x="484" y="13"/>
                    </a:cubicBezTo>
                    <a:cubicBezTo>
                      <a:pt x="484" y="13"/>
                      <a:pt x="484" y="15"/>
                      <a:pt x="485" y="16"/>
                    </a:cubicBezTo>
                    <a:cubicBezTo>
                      <a:pt x="485" y="16"/>
                      <a:pt x="486" y="16"/>
                      <a:pt x="486" y="17"/>
                    </a:cubicBezTo>
                    <a:cubicBezTo>
                      <a:pt x="486" y="17"/>
                      <a:pt x="487" y="17"/>
                      <a:pt x="487" y="18"/>
                    </a:cubicBezTo>
                    <a:cubicBezTo>
                      <a:pt x="488" y="18"/>
                      <a:pt x="488" y="18"/>
                      <a:pt x="488" y="18"/>
                    </a:cubicBezTo>
                    <a:cubicBezTo>
                      <a:pt x="489" y="19"/>
                      <a:pt x="490" y="20"/>
                      <a:pt x="490" y="21"/>
                    </a:cubicBezTo>
                    <a:cubicBezTo>
                      <a:pt x="490" y="22"/>
                      <a:pt x="489" y="23"/>
                      <a:pt x="489" y="23"/>
                    </a:cubicBezTo>
                    <a:cubicBezTo>
                      <a:pt x="488" y="23"/>
                      <a:pt x="488" y="24"/>
                      <a:pt x="488" y="24"/>
                    </a:cubicBezTo>
                    <a:cubicBezTo>
                      <a:pt x="487" y="24"/>
                      <a:pt x="487" y="24"/>
                      <a:pt x="486" y="24"/>
                    </a:cubicBezTo>
                    <a:cubicBezTo>
                      <a:pt x="486" y="24"/>
                      <a:pt x="486" y="24"/>
                      <a:pt x="485" y="24"/>
                    </a:cubicBezTo>
                    <a:cubicBezTo>
                      <a:pt x="484" y="23"/>
                      <a:pt x="483" y="23"/>
                      <a:pt x="482" y="23"/>
                    </a:cubicBezTo>
                    <a:lnTo>
                      <a:pt x="482" y="25"/>
                    </a:lnTo>
                    <a:close/>
                    <a:moveTo>
                      <a:pt x="470" y="13"/>
                    </a:moveTo>
                    <a:cubicBezTo>
                      <a:pt x="470" y="13"/>
                      <a:pt x="470" y="12"/>
                      <a:pt x="471" y="12"/>
                    </a:cubicBezTo>
                    <a:cubicBezTo>
                      <a:pt x="471" y="11"/>
                      <a:pt x="471" y="11"/>
                      <a:pt x="472" y="10"/>
                    </a:cubicBezTo>
                    <a:cubicBezTo>
                      <a:pt x="472" y="10"/>
                      <a:pt x="473" y="10"/>
                      <a:pt x="473" y="9"/>
                    </a:cubicBezTo>
                    <a:cubicBezTo>
                      <a:pt x="473" y="9"/>
                      <a:pt x="474" y="9"/>
                      <a:pt x="474" y="9"/>
                    </a:cubicBezTo>
                    <a:cubicBezTo>
                      <a:pt x="475" y="9"/>
                      <a:pt x="476" y="9"/>
                      <a:pt x="476" y="10"/>
                    </a:cubicBezTo>
                    <a:cubicBezTo>
                      <a:pt x="476" y="10"/>
                      <a:pt x="476" y="10"/>
                      <a:pt x="476" y="11"/>
                    </a:cubicBezTo>
                    <a:cubicBezTo>
                      <a:pt x="476" y="12"/>
                      <a:pt x="476" y="12"/>
                      <a:pt x="476" y="13"/>
                    </a:cubicBezTo>
                    <a:cubicBezTo>
                      <a:pt x="476" y="14"/>
                      <a:pt x="475" y="15"/>
                      <a:pt x="474" y="15"/>
                    </a:cubicBezTo>
                    <a:cubicBezTo>
                      <a:pt x="472" y="16"/>
                      <a:pt x="471" y="16"/>
                      <a:pt x="469" y="17"/>
                    </a:cubicBezTo>
                    <a:cubicBezTo>
                      <a:pt x="469" y="16"/>
                      <a:pt x="470" y="14"/>
                      <a:pt x="470" y="13"/>
                    </a:cubicBezTo>
                    <a:moveTo>
                      <a:pt x="470" y="23"/>
                    </a:moveTo>
                    <a:cubicBezTo>
                      <a:pt x="470" y="22"/>
                      <a:pt x="470" y="22"/>
                      <a:pt x="470" y="22"/>
                    </a:cubicBezTo>
                    <a:cubicBezTo>
                      <a:pt x="470" y="21"/>
                      <a:pt x="469" y="21"/>
                      <a:pt x="469" y="21"/>
                    </a:cubicBezTo>
                    <a:cubicBezTo>
                      <a:pt x="469" y="20"/>
                      <a:pt x="469" y="20"/>
                      <a:pt x="469" y="20"/>
                    </a:cubicBezTo>
                    <a:cubicBezTo>
                      <a:pt x="469" y="19"/>
                      <a:pt x="469" y="19"/>
                      <a:pt x="469" y="19"/>
                    </a:cubicBezTo>
                    <a:cubicBezTo>
                      <a:pt x="469" y="18"/>
                      <a:pt x="469" y="18"/>
                      <a:pt x="469" y="18"/>
                    </a:cubicBezTo>
                    <a:cubicBezTo>
                      <a:pt x="470" y="18"/>
                      <a:pt x="472" y="18"/>
                      <a:pt x="473" y="17"/>
                    </a:cubicBezTo>
                    <a:cubicBezTo>
                      <a:pt x="474" y="17"/>
                      <a:pt x="475" y="17"/>
                      <a:pt x="476" y="16"/>
                    </a:cubicBezTo>
                    <a:cubicBezTo>
                      <a:pt x="476" y="16"/>
                      <a:pt x="477" y="16"/>
                      <a:pt x="478" y="15"/>
                    </a:cubicBezTo>
                    <a:cubicBezTo>
                      <a:pt x="478" y="15"/>
                      <a:pt x="479" y="14"/>
                      <a:pt x="479" y="13"/>
                    </a:cubicBezTo>
                    <a:cubicBezTo>
                      <a:pt x="479" y="13"/>
                      <a:pt x="480" y="12"/>
                      <a:pt x="480" y="11"/>
                    </a:cubicBezTo>
                    <a:cubicBezTo>
                      <a:pt x="480" y="11"/>
                      <a:pt x="480" y="10"/>
                      <a:pt x="479" y="10"/>
                    </a:cubicBezTo>
                    <a:cubicBezTo>
                      <a:pt x="479" y="8"/>
                      <a:pt x="477" y="7"/>
                      <a:pt x="475" y="7"/>
                    </a:cubicBezTo>
                    <a:cubicBezTo>
                      <a:pt x="473" y="7"/>
                      <a:pt x="472" y="8"/>
                      <a:pt x="470" y="9"/>
                    </a:cubicBezTo>
                    <a:cubicBezTo>
                      <a:pt x="470" y="9"/>
                      <a:pt x="469" y="10"/>
                      <a:pt x="469" y="11"/>
                    </a:cubicBezTo>
                    <a:cubicBezTo>
                      <a:pt x="468" y="11"/>
                      <a:pt x="468" y="12"/>
                      <a:pt x="467" y="13"/>
                    </a:cubicBezTo>
                    <a:cubicBezTo>
                      <a:pt x="467" y="14"/>
                      <a:pt x="466" y="15"/>
                      <a:pt x="466" y="16"/>
                    </a:cubicBezTo>
                    <a:cubicBezTo>
                      <a:pt x="466" y="17"/>
                      <a:pt x="466" y="18"/>
                      <a:pt x="466" y="18"/>
                    </a:cubicBezTo>
                    <a:cubicBezTo>
                      <a:pt x="466" y="19"/>
                      <a:pt x="466" y="19"/>
                      <a:pt x="466" y="20"/>
                    </a:cubicBezTo>
                    <a:cubicBezTo>
                      <a:pt x="466" y="20"/>
                      <a:pt x="466" y="21"/>
                      <a:pt x="466" y="21"/>
                    </a:cubicBezTo>
                    <a:cubicBezTo>
                      <a:pt x="467" y="23"/>
                      <a:pt x="468" y="24"/>
                      <a:pt x="469" y="25"/>
                    </a:cubicBezTo>
                    <a:cubicBezTo>
                      <a:pt x="470" y="26"/>
                      <a:pt x="471" y="26"/>
                      <a:pt x="472" y="26"/>
                    </a:cubicBezTo>
                    <a:cubicBezTo>
                      <a:pt x="474" y="26"/>
                      <a:pt x="475" y="25"/>
                      <a:pt x="476" y="25"/>
                    </a:cubicBezTo>
                    <a:cubicBezTo>
                      <a:pt x="477" y="24"/>
                      <a:pt x="478" y="23"/>
                      <a:pt x="479" y="23"/>
                    </a:cubicBezTo>
                    <a:cubicBezTo>
                      <a:pt x="478" y="21"/>
                      <a:pt x="478" y="21"/>
                      <a:pt x="478" y="21"/>
                    </a:cubicBezTo>
                    <a:cubicBezTo>
                      <a:pt x="476" y="23"/>
                      <a:pt x="474" y="24"/>
                      <a:pt x="473" y="24"/>
                    </a:cubicBezTo>
                    <a:cubicBezTo>
                      <a:pt x="472" y="24"/>
                      <a:pt x="471" y="23"/>
                      <a:pt x="470" y="23"/>
                    </a:cubicBezTo>
                    <a:moveTo>
                      <a:pt x="460" y="26"/>
                    </a:moveTo>
                    <a:cubicBezTo>
                      <a:pt x="461" y="25"/>
                      <a:pt x="462" y="24"/>
                      <a:pt x="463" y="24"/>
                    </a:cubicBezTo>
                    <a:cubicBezTo>
                      <a:pt x="462" y="23"/>
                      <a:pt x="462" y="23"/>
                      <a:pt x="462" y="23"/>
                    </a:cubicBezTo>
                    <a:cubicBezTo>
                      <a:pt x="462" y="23"/>
                      <a:pt x="461" y="24"/>
                      <a:pt x="461" y="24"/>
                    </a:cubicBezTo>
                    <a:cubicBezTo>
                      <a:pt x="460" y="24"/>
                      <a:pt x="460" y="24"/>
                      <a:pt x="460" y="23"/>
                    </a:cubicBezTo>
                    <a:cubicBezTo>
                      <a:pt x="460" y="23"/>
                      <a:pt x="460" y="23"/>
                      <a:pt x="460" y="23"/>
                    </a:cubicBezTo>
                    <a:cubicBezTo>
                      <a:pt x="462" y="8"/>
                      <a:pt x="462" y="8"/>
                      <a:pt x="462" y="8"/>
                    </a:cubicBezTo>
                    <a:cubicBezTo>
                      <a:pt x="462" y="7"/>
                      <a:pt x="462" y="7"/>
                      <a:pt x="462" y="7"/>
                    </a:cubicBezTo>
                    <a:cubicBezTo>
                      <a:pt x="457" y="8"/>
                      <a:pt x="457" y="8"/>
                      <a:pt x="457" y="8"/>
                    </a:cubicBezTo>
                    <a:cubicBezTo>
                      <a:pt x="457" y="9"/>
                      <a:pt x="457" y="9"/>
                      <a:pt x="457" y="9"/>
                    </a:cubicBezTo>
                    <a:cubicBezTo>
                      <a:pt x="459" y="10"/>
                      <a:pt x="459" y="10"/>
                      <a:pt x="459" y="10"/>
                    </a:cubicBezTo>
                    <a:cubicBezTo>
                      <a:pt x="458" y="20"/>
                      <a:pt x="458" y="20"/>
                      <a:pt x="458" y="20"/>
                    </a:cubicBezTo>
                    <a:cubicBezTo>
                      <a:pt x="457" y="22"/>
                      <a:pt x="457" y="23"/>
                      <a:pt x="457" y="24"/>
                    </a:cubicBezTo>
                    <a:cubicBezTo>
                      <a:pt x="457" y="25"/>
                      <a:pt x="458" y="26"/>
                      <a:pt x="459" y="26"/>
                    </a:cubicBezTo>
                    <a:cubicBezTo>
                      <a:pt x="459" y="26"/>
                      <a:pt x="460" y="26"/>
                      <a:pt x="460" y="26"/>
                    </a:cubicBezTo>
                    <a:moveTo>
                      <a:pt x="463" y="3"/>
                    </a:moveTo>
                    <a:cubicBezTo>
                      <a:pt x="463" y="2"/>
                      <a:pt x="464" y="2"/>
                      <a:pt x="464" y="1"/>
                    </a:cubicBezTo>
                    <a:cubicBezTo>
                      <a:pt x="464" y="0"/>
                      <a:pt x="463" y="0"/>
                      <a:pt x="463" y="0"/>
                    </a:cubicBezTo>
                    <a:cubicBezTo>
                      <a:pt x="462" y="0"/>
                      <a:pt x="462" y="0"/>
                      <a:pt x="462" y="0"/>
                    </a:cubicBezTo>
                    <a:cubicBezTo>
                      <a:pt x="461" y="0"/>
                      <a:pt x="461" y="0"/>
                      <a:pt x="460" y="0"/>
                    </a:cubicBezTo>
                    <a:cubicBezTo>
                      <a:pt x="460" y="1"/>
                      <a:pt x="459" y="1"/>
                      <a:pt x="459" y="2"/>
                    </a:cubicBezTo>
                    <a:cubicBezTo>
                      <a:pt x="459" y="3"/>
                      <a:pt x="460" y="3"/>
                      <a:pt x="461" y="3"/>
                    </a:cubicBezTo>
                    <a:cubicBezTo>
                      <a:pt x="461" y="4"/>
                      <a:pt x="461" y="4"/>
                      <a:pt x="461" y="4"/>
                    </a:cubicBezTo>
                    <a:cubicBezTo>
                      <a:pt x="462" y="4"/>
                      <a:pt x="462" y="3"/>
                      <a:pt x="463" y="3"/>
                    </a:cubicBezTo>
                    <a:moveTo>
                      <a:pt x="450" y="26"/>
                    </a:moveTo>
                    <a:cubicBezTo>
                      <a:pt x="451" y="25"/>
                      <a:pt x="452" y="24"/>
                      <a:pt x="453" y="24"/>
                    </a:cubicBezTo>
                    <a:cubicBezTo>
                      <a:pt x="453" y="22"/>
                      <a:pt x="453" y="22"/>
                      <a:pt x="453" y="22"/>
                    </a:cubicBezTo>
                    <a:cubicBezTo>
                      <a:pt x="452" y="23"/>
                      <a:pt x="452" y="23"/>
                      <a:pt x="451" y="23"/>
                    </a:cubicBezTo>
                    <a:cubicBezTo>
                      <a:pt x="450" y="24"/>
                      <a:pt x="450" y="24"/>
                      <a:pt x="450" y="24"/>
                    </a:cubicBezTo>
                    <a:cubicBezTo>
                      <a:pt x="450" y="24"/>
                      <a:pt x="450" y="24"/>
                      <a:pt x="449" y="24"/>
                    </a:cubicBezTo>
                    <a:cubicBezTo>
                      <a:pt x="449" y="24"/>
                      <a:pt x="449" y="24"/>
                      <a:pt x="449" y="23"/>
                    </a:cubicBezTo>
                    <a:cubicBezTo>
                      <a:pt x="448" y="23"/>
                      <a:pt x="448" y="23"/>
                      <a:pt x="448" y="23"/>
                    </a:cubicBezTo>
                    <a:cubicBezTo>
                      <a:pt x="448" y="23"/>
                      <a:pt x="448" y="22"/>
                      <a:pt x="448" y="22"/>
                    </a:cubicBezTo>
                    <a:cubicBezTo>
                      <a:pt x="448" y="21"/>
                      <a:pt x="449" y="21"/>
                      <a:pt x="449" y="19"/>
                    </a:cubicBezTo>
                    <a:cubicBezTo>
                      <a:pt x="450" y="10"/>
                      <a:pt x="450" y="10"/>
                      <a:pt x="450" y="10"/>
                    </a:cubicBezTo>
                    <a:cubicBezTo>
                      <a:pt x="454" y="10"/>
                      <a:pt x="454" y="10"/>
                      <a:pt x="454" y="10"/>
                    </a:cubicBezTo>
                    <a:cubicBezTo>
                      <a:pt x="454" y="7"/>
                      <a:pt x="454" y="7"/>
                      <a:pt x="454" y="7"/>
                    </a:cubicBezTo>
                    <a:cubicBezTo>
                      <a:pt x="450" y="7"/>
                      <a:pt x="450" y="7"/>
                      <a:pt x="450" y="7"/>
                    </a:cubicBezTo>
                    <a:cubicBezTo>
                      <a:pt x="451" y="3"/>
                      <a:pt x="451" y="3"/>
                      <a:pt x="451" y="3"/>
                    </a:cubicBezTo>
                    <a:cubicBezTo>
                      <a:pt x="449" y="3"/>
                      <a:pt x="449" y="3"/>
                      <a:pt x="449" y="3"/>
                    </a:cubicBezTo>
                    <a:cubicBezTo>
                      <a:pt x="449" y="5"/>
                      <a:pt x="448" y="7"/>
                      <a:pt x="447" y="7"/>
                    </a:cubicBezTo>
                    <a:cubicBezTo>
                      <a:pt x="445" y="8"/>
                      <a:pt x="445" y="8"/>
                      <a:pt x="445" y="8"/>
                    </a:cubicBezTo>
                    <a:cubicBezTo>
                      <a:pt x="445" y="10"/>
                      <a:pt x="445" y="10"/>
                      <a:pt x="445" y="10"/>
                    </a:cubicBezTo>
                    <a:cubicBezTo>
                      <a:pt x="447" y="10"/>
                      <a:pt x="447" y="10"/>
                      <a:pt x="447" y="10"/>
                    </a:cubicBezTo>
                    <a:cubicBezTo>
                      <a:pt x="445" y="21"/>
                      <a:pt x="445" y="21"/>
                      <a:pt x="445" y="21"/>
                    </a:cubicBezTo>
                    <a:cubicBezTo>
                      <a:pt x="445" y="22"/>
                      <a:pt x="445" y="23"/>
                      <a:pt x="445" y="23"/>
                    </a:cubicBezTo>
                    <a:cubicBezTo>
                      <a:pt x="445" y="23"/>
                      <a:pt x="445" y="23"/>
                      <a:pt x="445" y="23"/>
                    </a:cubicBezTo>
                    <a:cubicBezTo>
                      <a:pt x="445" y="25"/>
                      <a:pt x="446" y="26"/>
                      <a:pt x="448" y="26"/>
                    </a:cubicBezTo>
                    <a:cubicBezTo>
                      <a:pt x="449" y="26"/>
                      <a:pt x="449" y="26"/>
                      <a:pt x="450" y="26"/>
                    </a:cubicBezTo>
                    <a:moveTo>
                      <a:pt x="439" y="26"/>
                    </a:moveTo>
                    <a:cubicBezTo>
                      <a:pt x="440" y="25"/>
                      <a:pt x="441" y="24"/>
                      <a:pt x="441" y="24"/>
                    </a:cubicBezTo>
                    <a:cubicBezTo>
                      <a:pt x="441" y="23"/>
                      <a:pt x="441" y="23"/>
                      <a:pt x="441" y="23"/>
                    </a:cubicBezTo>
                    <a:cubicBezTo>
                      <a:pt x="440" y="23"/>
                      <a:pt x="439" y="24"/>
                      <a:pt x="439" y="24"/>
                    </a:cubicBezTo>
                    <a:cubicBezTo>
                      <a:pt x="439" y="24"/>
                      <a:pt x="439" y="24"/>
                      <a:pt x="439" y="23"/>
                    </a:cubicBezTo>
                    <a:cubicBezTo>
                      <a:pt x="439" y="23"/>
                      <a:pt x="439" y="23"/>
                      <a:pt x="439" y="23"/>
                    </a:cubicBezTo>
                    <a:cubicBezTo>
                      <a:pt x="441" y="8"/>
                      <a:pt x="441" y="8"/>
                      <a:pt x="441" y="8"/>
                    </a:cubicBezTo>
                    <a:cubicBezTo>
                      <a:pt x="440" y="7"/>
                      <a:pt x="440" y="7"/>
                      <a:pt x="440" y="7"/>
                    </a:cubicBezTo>
                    <a:cubicBezTo>
                      <a:pt x="435" y="8"/>
                      <a:pt x="435" y="8"/>
                      <a:pt x="435" y="8"/>
                    </a:cubicBezTo>
                    <a:cubicBezTo>
                      <a:pt x="435" y="9"/>
                      <a:pt x="435" y="9"/>
                      <a:pt x="435" y="9"/>
                    </a:cubicBezTo>
                    <a:cubicBezTo>
                      <a:pt x="437" y="10"/>
                      <a:pt x="437" y="10"/>
                      <a:pt x="437" y="10"/>
                    </a:cubicBezTo>
                    <a:cubicBezTo>
                      <a:pt x="436" y="20"/>
                      <a:pt x="436" y="20"/>
                      <a:pt x="436" y="20"/>
                    </a:cubicBezTo>
                    <a:cubicBezTo>
                      <a:pt x="435" y="22"/>
                      <a:pt x="435" y="23"/>
                      <a:pt x="435" y="24"/>
                    </a:cubicBezTo>
                    <a:cubicBezTo>
                      <a:pt x="435" y="25"/>
                      <a:pt x="436" y="26"/>
                      <a:pt x="437" y="26"/>
                    </a:cubicBezTo>
                    <a:cubicBezTo>
                      <a:pt x="438" y="26"/>
                      <a:pt x="438" y="26"/>
                      <a:pt x="439" y="26"/>
                    </a:cubicBezTo>
                    <a:moveTo>
                      <a:pt x="441" y="3"/>
                    </a:moveTo>
                    <a:cubicBezTo>
                      <a:pt x="442" y="2"/>
                      <a:pt x="442" y="2"/>
                      <a:pt x="442" y="1"/>
                    </a:cubicBezTo>
                    <a:cubicBezTo>
                      <a:pt x="442" y="0"/>
                      <a:pt x="442" y="0"/>
                      <a:pt x="441" y="0"/>
                    </a:cubicBezTo>
                    <a:cubicBezTo>
                      <a:pt x="441" y="0"/>
                      <a:pt x="440" y="0"/>
                      <a:pt x="440" y="0"/>
                    </a:cubicBezTo>
                    <a:cubicBezTo>
                      <a:pt x="439" y="0"/>
                      <a:pt x="439" y="0"/>
                      <a:pt x="439" y="0"/>
                    </a:cubicBezTo>
                    <a:cubicBezTo>
                      <a:pt x="438" y="1"/>
                      <a:pt x="438" y="1"/>
                      <a:pt x="438" y="2"/>
                    </a:cubicBezTo>
                    <a:cubicBezTo>
                      <a:pt x="438" y="3"/>
                      <a:pt x="438" y="3"/>
                      <a:pt x="439" y="3"/>
                    </a:cubicBezTo>
                    <a:cubicBezTo>
                      <a:pt x="440" y="4"/>
                      <a:pt x="440" y="4"/>
                      <a:pt x="440" y="4"/>
                    </a:cubicBezTo>
                    <a:cubicBezTo>
                      <a:pt x="440" y="4"/>
                      <a:pt x="441" y="3"/>
                      <a:pt x="441" y="3"/>
                    </a:cubicBezTo>
                    <a:moveTo>
                      <a:pt x="428" y="26"/>
                    </a:moveTo>
                    <a:cubicBezTo>
                      <a:pt x="430" y="25"/>
                      <a:pt x="430" y="25"/>
                      <a:pt x="431" y="24"/>
                    </a:cubicBezTo>
                    <a:cubicBezTo>
                      <a:pt x="430" y="23"/>
                      <a:pt x="430" y="23"/>
                      <a:pt x="430" y="23"/>
                    </a:cubicBezTo>
                    <a:cubicBezTo>
                      <a:pt x="430" y="24"/>
                      <a:pt x="429" y="24"/>
                      <a:pt x="429" y="24"/>
                    </a:cubicBezTo>
                    <a:cubicBezTo>
                      <a:pt x="429" y="23"/>
                      <a:pt x="429" y="23"/>
                      <a:pt x="429" y="23"/>
                    </a:cubicBezTo>
                    <a:cubicBezTo>
                      <a:pt x="428" y="23"/>
                      <a:pt x="429" y="21"/>
                      <a:pt x="429" y="18"/>
                    </a:cubicBezTo>
                    <a:cubicBezTo>
                      <a:pt x="429" y="17"/>
                      <a:pt x="430" y="16"/>
                      <a:pt x="430" y="15"/>
                    </a:cubicBezTo>
                    <a:cubicBezTo>
                      <a:pt x="430" y="14"/>
                      <a:pt x="430" y="13"/>
                      <a:pt x="430" y="12"/>
                    </a:cubicBezTo>
                    <a:cubicBezTo>
                      <a:pt x="430" y="10"/>
                      <a:pt x="430" y="9"/>
                      <a:pt x="429" y="8"/>
                    </a:cubicBezTo>
                    <a:cubicBezTo>
                      <a:pt x="429" y="8"/>
                      <a:pt x="428" y="8"/>
                      <a:pt x="428" y="7"/>
                    </a:cubicBezTo>
                    <a:cubicBezTo>
                      <a:pt x="428" y="7"/>
                      <a:pt x="427" y="7"/>
                      <a:pt x="427" y="7"/>
                    </a:cubicBezTo>
                    <a:cubicBezTo>
                      <a:pt x="426" y="7"/>
                      <a:pt x="425" y="7"/>
                      <a:pt x="425" y="7"/>
                    </a:cubicBezTo>
                    <a:cubicBezTo>
                      <a:pt x="423" y="8"/>
                      <a:pt x="422" y="9"/>
                      <a:pt x="420" y="11"/>
                    </a:cubicBezTo>
                    <a:cubicBezTo>
                      <a:pt x="420" y="8"/>
                      <a:pt x="420" y="8"/>
                      <a:pt x="420" y="8"/>
                    </a:cubicBezTo>
                    <a:cubicBezTo>
                      <a:pt x="420" y="7"/>
                      <a:pt x="420" y="7"/>
                      <a:pt x="420" y="7"/>
                    </a:cubicBezTo>
                    <a:cubicBezTo>
                      <a:pt x="416" y="8"/>
                      <a:pt x="416" y="8"/>
                      <a:pt x="416" y="8"/>
                    </a:cubicBezTo>
                    <a:cubicBezTo>
                      <a:pt x="416" y="9"/>
                      <a:pt x="416" y="9"/>
                      <a:pt x="416" y="9"/>
                    </a:cubicBezTo>
                    <a:cubicBezTo>
                      <a:pt x="417" y="10"/>
                      <a:pt x="417" y="10"/>
                      <a:pt x="417" y="10"/>
                    </a:cubicBezTo>
                    <a:cubicBezTo>
                      <a:pt x="415" y="26"/>
                      <a:pt x="415" y="26"/>
                      <a:pt x="415" y="26"/>
                    </a:cubicBezTo>
                    <a:cubicBezTo>
                      <a:pt x="418" y="26"/>
                      <a:pt x="418" y="26"/>
                      <a:pt x="418" y="26"/>
                    </a:cubicBezTo>
                    <a:cubicBezTo>
                      <a:pt x="420" y="14"/>
                      <a:pt x="420" y="14"/>
                      <a:pt x="420" y="14"/>
                    </a:cubicBezTo>
                    <a:cubicBezTo>
                      <a:pt x="421" y="13"/>
                      <a:pt x="421" y="12"/>
                      <a:pt x="422" y="11"/>
                    </a:cubicBezTo>
                    <a:cubicBezTo>
                      <a:pt x="423" y="10"/>
                      <a:pt x="423" y="10"/>
                      <a:pt x="424" y="10"/>
                    </a:cubicBezTo>
                    <a:cubicBezTo>
                      <a:pt x="424" y="10"/>
                      <a:pt x="425" y="10"/>
                      <a:pt x="425" y="10"/>
                    </a:cubicBezTo>
                    <a:cubicBezTo>
                      <a:pt x="426" y="10"/>
                      <a:pt x="426" y="10"/>
                      <a:pt x="426" y="10"/>
                    </a:cubicBezTo>
                    <a:cubicBezTo>
                      <a:pt x="427" y="11"/>
                      <a:pt x="427" y="11"/>
                      <a:pt x="427" y="11"/>
                    </a:cubicBezTo>
                    <a:cubicBezTo>
                      <a:pt x="427" y="11"/>
                      <a:pt x="427" y="12"/>
                      <a:pt x="427" y="12"/>
                    </a:cubicBezTo>
                    <a:cubicBezTo>
                      <a:pt x="427" y="13"/>
                      <a:pt x="427" y="14"/>
                      <a:pt x="427" y="15"/>
                    </a:cubicBezTo>
                    <a:cubicBezTo>
                      <a:pt x="427" y="16"/>
                      <a:pt x="426" y="17"/>
                      <a:pt x="426" y="18"/>
                    </a:cubicBezTo>
                    <a:cubicBezTo>
                      <a:pt x="426" y="19"/>
                      <a:pt x="426" y="20"/>
                      <a:pt x="426" y="20"/>
                    </a:cubicBezTo>
                    <a:cubicBezTo>
                      <a:pt x="426" y="22"/>
                      <a:pt x="426" y="22"/>
                      <a:pt x="426" y="22"/>
                    </a:cubicBezTo>
                    <a:cubicBezTo>
                      <a:pt x="425" y="22"/>
                      <a:pt x="425" y="23"/>
                      <a:pt x="425" y="24"/>
                    </a:cubicBezTo>
                    <a:cubicBezTo>
                      <a:pt x="425" y="25"/>
                      <a:pt x="426" y="26"/>
                      <a:pt x="427" y="26"/>
                    </a:cubicBezTo>
                    <a:cubicBezTo>
                      <a:pt x="428" y="26"/>
                      <a:pt x="428" y="26"/>
                      <a:pt x="428" y="26"/>
                    </a:cubicBezTo>
                    <a:moveTo>
                      <a:pt x="406" y="24"/>
                    </a:moveTo>
                    <a:cubicBezTo>
                      <a:pt x="406" y="25"/>
                      <a:pt x="406" y="25"/>
                      <a:pt x="406" y="25"/>
                    </a:cubicBezTo>
                    <a:cubicBezTo>
                      <a:pt x="406" y="26"/>
                      <a:pt x="407" y="26"/>
                      <a:pt x="408" y="26"/>
                    </a:cubicBezTo>
                    <a:cubicBezTo>
                      <a:pt x="408" y="26"/>
                      <a:pt x="409" y="25"/>
                      <a:pt x="410" y="25"/>
                    </a:cubicBezTo>
                    <a:cubicBezTo>
                      <a:pt x="411" y="24"/>
                      <a:pt x="411" y="24"/>
                      <a:pt x="411" y="24"/>
                    </a:cubicBezTo>
                    <a:cubicBezTo>
                      <a:pt x="411" y="23"/>
                      <a:pt x="411" y="23"/>
                      <a:pt x="411" y="23"/>
                    </a:cubicBezTo>
                    <a:cubicBezTo>
                      <a:pt x="410" y="23"/>
                      <a:pt x="410" y="24"/>
                      <a:pt x="409" y="24"/>
                    </a:cubicBezTo>
                    <a:cubicBezTo>
                      <a:pt x="409" y="24"/>
                      <a:pt x="409" y="24"/>
                      <a:pt x="409" y="23"/>
                    </a:cubicBezTo>
                    <a:cubicBezTo>
                      <a:pt x="409" y="23"/>
                      <a:pt x="409" y="23"/>
                      <a:pt x="409" y="23"/>
                    </a:cubicBezTo>
                    <a:cubicBezTo>
                      <a:pt x="411" y="7"/>
                      <a:pt x="411" y="7"/>
                      <a:pt x="411" y="7"/>
                    </a:cubicBezTo>
                    <a:cubicBezTo>
                      <a:pt x="408" y="7"/>
                      <a:pt x="408" y="7"/>
                      <a:pt x="408" y="7"/>
                    </a:cubicBezTo>
                    <a:cubicBezTo>
                      <a:pt x="406" y="22"/>
                      <a:pt x="406" y="22"/>
                      <a:pt x="406" y="22"/>
                    </a:cubicBezTo>
                    <a:cubicBezTo>
                      <a:pt x="405" y="22"/>
                      <a:pt x="405" y="23"/>
                      <a:pt x="404" y="23"/>
                    </a:cubicBezTo>
                    <a:cubicBezTo>
                      <a:pt x="404" y="23"/>
                      <a:pt x="403" y="23"/>
                      <a:pt x="403" y="24"/>
                    </a:cubicBezTo>
                    <a:cubicBezTo>
                      <a:pt x="403" y="24"/>
                      <a:pt x="402" y="24"/>
                      <a:pt x="402" y="24"/>
                    </a:cubicBezTo>
                    <a:cubicBezTo>
                      <a:pt x="401" y="24"/>
                      <a:pt x="401" y="23"/>
                      <a:pt x="400" y="23"/>
                    </a:cubicBezTo>
                    <a:cubicBezTo>
                      <a:pt x="400" y="22"/>
                      <a:pt x="400" y="22"/>
                      <a:pt x="400" y="22"/>
                    </a:cubicBezTo>
                    <a:cubicBezTo>
                      <a:pt x="400" y="22"/>
                      <a:pt x="400" y="22"/>
                      <a:pt x="400" y="21"/>
                    </a:cubicBezTo>
                    <a:cubicBezTo>
                      <a:pt x="400" y="20"/>
                      <a:pt x="400" y="20"/>
                      <a:pt x="400" y="19"/>
                    </a:cubicBezTo>
                    <a:cubicBezTo>
                      <a:pt x="401" y="8"/>
                      <a:pt x="401" y="8"/>
                      <a:pt x="401" y="8"/>
                    </a:cubicBezTo>
                    <a:cubicBezTo>
                      <a:pt x="400" y="7"/>
                      <a:pt x="400" y="7"/>
                      <a:pt x="400" y="7"/>
                    </a:cubicBezTo>
                    <a:cubicBezTo>
                      <a:pt x="397" y="8"/>
                      <a:pt x="397" y="8"/>
                      <a:pt x="397" y="8"/>
                    </a:cubicBezTo>
                    <a:cubicBezTo>
                      <a:pt x="396" y="9"/>
                      <a:pt x="396" y="9"/>
                      <a:pt x="396" y="9"/>
                    </a:cubicBezTo>
                    <a:cubicBezTo>
                      <a:pt x="398" y="10"/>
                      <a:pt x="398" y="10"/>
                      <a:pt x="398" y="10"/>
                    </a:cubicBezTo>
                    <a:cubicBezTo>
                      <a:pt x="397" y="19"/>
                      <a:pt x="397" y="19"/>
                      <a:pt x="397" y="19"/>
                    </a:cubicBezTo>
                    <a:cubicBezTo>
                      <a:pt x="397" y="19"/>
                      <a:pt x="397" y="20"/>
                      <a:pt x="397" y="20"/>
                    </a:cubicBezTo>
                    <a:cubicBezTo>
                      <a:pt x="397" y="21"/>
                      <a:pt x="397" y="21"/>
                      <a:pt x="397" y="22"/>
                    </a:cubicBezTo>
                    <a:cubicBezTo>
                      <a:pt x="397" y="22"/>
                      <a:pt x="397" y="23"/>
                      <a:pt x="397" y="24"/>
                    </a:cubicBezTo>
                    <a:cubicBezTo>
                      <a:pt x="397" y="25"/>
                      <a:pt x="399" y="26"/>
                      <a:pt x="401" y="26"/>
                    </a:cubicBezTo>
                    <a:cubicBezTo>
                      <a:pt x="403" y="26"/>
                      <a:pt x="404" y="25"/>
                      <a:pt x="406" y="24"/>
                    </a:cubicBezTo>
                    <a:cubicBezTo>
                      <a:pt x="406" y="24"/>
                      <a:pt x="406" y="24"/>
                      <a:pt x="406" y="24"/>
                    </a:cubicBezTo>
                    <a:moveTo>
                      <a:pt x="391" y="25"/>
                    </a:moveTo>
                    <a:cubicBezTo>
                      <a:pt x="392" y="24"/>
                      <a:pt x="392" y="24"/>
                      <a:pt x="392" y="24"/>
                    </a:cubicBezTo>
                    <a:cubicBezTo>
                      <a:pt x="392" y="23"/>
                      <a:pt x="392" y="23"/>
                      <a:pt x="392" y="23"/>
                    </a:cubicBezTo>
                    <a:cubicBezTo>
                      <a:pt x="391" y="23"/>
                      <a:pt x="390" y="24"/>
                      <a:pt x="390" y="24"/>
                    </a:cubicBezTo>
                    <a:cubicBezTo>
                      <a:pt x="390" y="23"/>
                      <a:pt x="390" y="23"/>
                      <a:pt x="390" y="23"/>
                    </a:cubicBezTo>
                    <a:cubicBezTo>
                      <a:pt x="390" y="23"/>
                      <a:pt x="390" y="23"/>
                      <a:pt x="390" y="22"/>
                    </a:cubicBezTo>
                    <a:cubicBezTo>
                      <a:pt x="390" y="21"/>
                      <a:pt x="390" y="19"/>
                      <a:pt x="391" y="15"/>
                    </a:cubicBezTo>
                    <a:cubicBezTo>
                      <a:pt x="391" y="14"/>
                      <a:pt x="391" y="13"/>
                      <a:pt x="391" y="12"/>
                    </a:cubicBezTo>
                    <a:cubicBezTo>
                      <a:pt x="391" y="10"/>
                      <a:pt x="391" y="9"/>
                      <a:pt x="390" y="8"/>
                    </a:cubicBezTo>
                    <a:cubicBezTo>
                      <a:pt x="390" y="8"/>
                      <a:pt x="389" y="8"/>
                      <a:pt x="389" y="7"/>
                    </a:cubicBezTo>
                    <a:cubicBezTo>
                      <a:pt x="389" y="7"/>
                      <a:pt x="388" y="7"/>
                      <a:pt x="388" y="7"/>
                    </a:cubicBezTo>
                    <a:cubicBezTo>
                      <a:pt x="387" y="7"/>
                      <a:pt x="386" y="7"/>
                      <a:pt x="386" y="7"/>
                    </a:cubicBezTo>
                    <a:cubicBezTo>
                      <a:pt x="384" y="8"/>
                      <a:pt x="383" y="9"/>
                      <a:pt x="381" y="11"/>
                    </a:cubicBezTo>
                    <a:cubicBezTo>
                      <a:pt x="381" y="10"/>
                      <a:pt x="381" y="9"/>
                      <a:pt x="380" y="8"/>
                    </a:cubicBezTo>
                    <a:cubicBezTo>
                      <a:pt x="380" y="8"/>
                      <a:pt x="380" y="8"/>
                      <a:pt x="379" y="7"/>
                    </a:cubicBezTo>
                    <a:cubicBezTo>
                      <a:pt x="379" y="7"/>
                      <a:pt x="378" y="7"/>
                      <a:pt x="378" y="7"/>
                    </a:cubicBezTo>
                    <a:cubicBezTo>
                      <a:pt x="377" y="7"/>
                      <a:pt x="377" y="7"/>
                      <a:pt x="376" y="7"/>
                    </a:cubicBezTo>
                    <a:cubicBezTo>
                      <a:pt x="374" y="8"/>
                      <a:pt x="373" y="9"/>
                      <a:pt x="371" y="11"/>
                    </a:cubicBezTo>
                    <a:cubicBezTo>
                      <a:pt x="372" y="8"/>
                      <a:pt x="372" y="8"/>
                      <a:pt x="372" y="8"/>
                    </a:cubicBezTo>
                    <a:cubicBezTo>
                      <a:pt x="371" y="7"/>
                      <a:pt x="371" y="7"/>
                      <a:pt x="371" y="7"/>
                    </a:cubicBezTo>
                    <a:cubicBezTo>
                      <a:pt x="367" y="8"/>
                      <a:pt x="367" y="8"/>
                      <a:pt x="367" y="8"/>
                    </a:cubicBezTo>
                    <a:cubicBezTo>
                      <a:pt x="367" y="9"/>
                      <a:pt x="367" y="9"/>
                      <a:pt x="367" y="9"/>
                    </a:cubicBezTo>
                    <a:cubicBezTo>
                      <a:pt x="368" y="10"/>
                      <a:pt x="368" y="10"/>
                      <a:pt x="368" y="10"/>
                    </a:cubicBezTo>
                    <a:cubicBezTo>
                      <a:pt x="366" y="26"/>
                      <a:pt x="366" y="26"/>
                      <a:pt x="366" y="26"/>
                    </a:cubicBezTo>
                    <a:cubicBezTo>
                      <a:pt x="369" y="26"/>
                      <a:pt x="369" y="26"/>
                      <a:pt x="369" y="26"/>
                    </a:cubicBezTo>
                    <a:cubicBezTo>
                      <a:pt x="371" y="14"/>
                      <a:pt x="371" y="14"/>
                      <a:pt x="371" y="14"/>
                    </a:cubicBezTo>
                    <a:cubicBezTo>
                      <a:pt x="372" y="13"/>
                      <a:pt x="373" y="12"/>
                      <a:pt x="374" y="11"/>
                    </a:cubicBezTo>
                    <a:cubicBezTo>
                      <a:pt x="374" y="10"/>
                      <a:pt x="375" y="10"/>
                      <a:pt x="375" y="10"/>
                    </a:cubicBezTo>
                    <a:cubicBezTo>
                      <a:pt x="376" y="10"/>
                      <a:pt x="376" y="10"/>
                      <a:pt x="377" y="10"/>
                    </a:cubicBezTo>
                    <a:cubicBezTo>
                      <a:pt x="377" y="10"/>
                      <a:pt x="378" y="10"/>
                      <a:pt x="378" y="10"/>
                    </a:cubicBezTo>
                    <a:cubicBezTo>
                      <a:pt x="378" y="11"/>
                      <a:pt x="378" y="11"/>
                      <a:pt x="378" y="11"/>
                    </a:cubicBezTo>
                    <a:cubicBezTo>
                      <a:pt x="378" y="11"/>
                      <a:pt x="378" y="12"/>
                      <a:pt x="378" y="13"/>
                    </a:cubicBezTo>
                    <a:cubicBezTo>
                      <a:pt x="378" y="14"/>
                      <a:pt x="378" y="15"/>
                      <a:pt x="378" y="17"/>
                    </a:cubicBezTo>
                    <a:cubicBezTo>
                      <a:pt x="378" y="19"/>
                      <a:pt x="378" y="19"/>
                      <a:pt x="378" y="19"/>
                    </a:cubicBezTo>
                    <a:cubicBezTo>
                      <a:pt x="377" y="26"/>
                      <a:pt x="377" y="26"/>
                      <a:pt x="377" y="26"/>
                    </a:cubicBezTo>
                    <a:cubicBezTo>
                      <a:pt x="380" y="26"/>
                      <a:pt x="380" y="26"/>
                      <a:pt x="380" y="26"/>
                    </a:cubicBezTo>
                    <a:cubicBezTo>
                      <a:pt x="381" y="18"/>
                      <a:pt x="381" y="18"/>
                      <a:pt x="381" y="18"/>
                    </a:cubicBezTo>
                    <a:cubicBezTo>
                      <a:pt x="381" y="16"/>
                      <a:pt x="381" y="15"/>
                      <a:pt x="381" y="14"/>
                    </a:cubicBezTo>
                    <a:cubicBezTo>
                      <a:pt x="382" y="12"/>
                      <a:pt x="383" y="12"/>
                      <a:pt x="384" y="11"/>
                    </a:cubicBezTo>
                    <a:cubicBezTo>
                      <a:pt x="384" y="10"/>
                      <a:pt x="385" y="10"/>
                      <a:pt x="385" y="10"/>
                    </a:cubicBezTo>
                    <a:cubicBezTo>
                      <a:pt x="386" y="10"/>
                      <a:pt x="386" y="10"/>
                      <a:pt x="386" y="10"/>
                    </a:cubicBezTo>
                    <a:cubicBezTo>
                      <a:pt x="387" y="10"/>
                      <a:pt x="387" y="10"/>
                      <a:pt x="388" y="10"/>
                    </a:cubicBezTo>
                    <a:cubicBezTo>
                      <a:pt x="388" y="11"/>
                      <a:pt x="388" y="11"/>
                      <a:pt x="388" y="11"/>
                    </a:cubicBezTo>
                    <a:cubicBezTo>
                      <a:pt x="388" y="11"/>
                      <a:pt x="388" y="12"/>
                      <a:pt x="388" y="13"/>
                    </a:cubicBezTo>
                    <a:cubicBezTo>
                      <a:pt x="388" y="13"/>
                      <a:pt x="388" y="15"/>
                      <a:pt x="387" y="17"/>
                    </a:cubicBezTo>
                    <a:cubicBezTo>
                      <a:pt x="387" y="20"/>
                      <a:pt x="387" y="20"/>
                      <a:pt x="387" y="20"/>
                    </a:cubicBezTo>
                    <a:cubicBezTo>
                      <a:pt x="387" y="22"/>
                      <a:pt x="387" y="23"/>
                      <a:pt x="387" y="24"/>
                    </a:cubicBezTo>
                    <a:cubicBezTo>
                      <a:pt x="387" y="25"/>
                      <a:pt x="387" y="26"/>
                      <a:pt x="388" y="26"/>
                    </a:cubicBezTo>
                    <a:cubicBezTo>
                      <a:pt x="389" y="26"/>
                      <a:pt x="390" y="25"/>
                      <a:pt x="391" y="25"/>
                    </a:cubicBezTo>
                    <a:moveTo>
                      <a:pt x="362" y="25"/>
                    </a:moveTo>
                    <a:cubicBezTo>
                      <a:pt x="362" y="24"/>
                      <a:pt x="362" y="24"/>
                      <a:pt x="363" y="24"/>
                    </a:cubicBezTo>
                    <a:cubicBezTo>
                      <a:pt x="362" y="23"/>
                      <a:pt x="362" y="23"/>
                      <a:pt x="362" y="23"/>
                    </a:cubicBezTo>
                    <a:cubicBezTo>
                      <a:pt x="361" y="23"/>
                      <a:pt x="361" y="24"/>
                      <a:pt x="360" y="24"/>
                    </a:cubicBezTo>
                    <a:cubicBezTo>
                      <a:pt x="360" y="23"/>
                      <a:pt x="360" y="23"/>
                      <a:pt x="360" y="23"/>
                    </a:cubicBezTo>
                    <a:cubicBezTo>
                      <a:pt x="360" y="23"/>
                      <a:pt x="360" y="23"/>
                      <a:pt x="360" y="22"/>
                    </a:cubicBezTo>
                    <a:cubicBezTo>
                      <a:pt x="360" y="21"/>
                      <a:pt x="361" y="19"/>
                      <a:pt x="361" y="15"/>
                    </a:cubicBezTo>
                    <a:cubicBezTo>
                      <a:pt x="361" y="14"/>
                      <a:pt x="361" y="13"/>
                      <a:pt x="361" y="12"/>
                    </a:cubicBezTo>
                    <a:cubicBezTo>
                      <a:pt x="361" y="10"/>
                      <a:pt x="361" y="9"/>
                      <a:pt x="360" y="8"/>
                    </a:cubicBezTo>
                    <a:cubicBezTo>
                      <a:pt x="360" y="8"/>
                      <a:pt x="360" y="8"/>
                      <a:pt x="359" y="7"/>
                    </a:cubicBezTo>
                    <a:cubicBezTo>
                      <a:pt x="359" y="7"/>
                      <a:pt x="358" y="7"/>
                      <a:pt x="358" y="7"/>
                    </a:cubicBezTo>
                    <a:cubicBezTo>
                      <a:pt x="357" y="7"/>
                      <a:pt x="357" y="7"/>
                      <a:pt x="356" y="7"/>
                    </a:cubicBezTo>
                    <a:cubicBezTo>
                      <a:pt x="355" y="8"/>
                      <a:pt x="353" y="9"/>
                      <a:pt x="352" y="11"/>
                    </a:cubicBezTo>
                    <a:cubicBezTo>
                      <a:pt x="352" y="10"/>
                      <a:pt x="351" y="9"/>
                      <a:pt x="351" y="8"/>
                    </a:cubicBezTo>
                    <a:cubicBezTo>
                      <a:pt x="350" y="8"/>
                      <a:pt x="350" y="8"/>
                      <a:pt x="350" y="7"/>
                    </a:cubicBezTo>
                    <a:cubicBezTo>
                      <a:pt x="349" y="7"/>
                      <a:pt x="349" y="7"/>
                      <a:pt x="348" y="7"/>
                    </a:cubicBezTo>
                    <a:cubicBezTo>
                      <a:pt x="348" y="7"/>
                      <a:pt x="347" y="7"/>
                      <a:pt x="346" y="7"/>
                    </a:cubicBezTo>
                    <a:cubicBezTo>
                      <a:pt x="345" y="8"/>
                      <a:pt x="343" y="9"/>
                      <a:pt x="342" y="11"/>
                    </a:cubicBezTo>
                    <a:cubicBezTo>
                      <a:pt x="342" y="8"/>
                      <a:pt x="342" y="8"/>
                      <a:pt x="342" y="8"/>
                    </a:cubicBezTo>
                    <a:cubicBezTo>
                      <a:pt x="341" y="7"/>
                      <a:pt x="341" y="7"/>
                      <a:pt x="341" y="7"/>
                    </a:cubicBezTo>
                    <a:cubicBezTo>
                      <a:pt x="338" y="8"/>
                      <a:pt x="338" y="8"/>
                      <a:pt x="338" y="8"/>
                    </a:cubicBezTo>
                    <a:cubicBezTo>
                      <a:pt x="337" y="9"/>
                      <a:pt x="337" y="9"/>
                      <a:pt x="337" y="9"/>
                    </a:cubicBezTo>
                    <a:cubicBezTo>
                      <a:pt x="339" y="10"/>
                      <a:pt x="339" y="10"/>
                      <a:pt x="339" y="10"/>
                    </a:cubicBezTo>
                    <a:cubicBezTo>
                      <a:pt x="337" y="26"/>
                      <a:pt x="337" y="26"/>
                      <a:pt x="337" y="26"/>
                    </a:cubicBezTo>
                    <a:cubicBezTo>
                      <a:pt x="340" y="26"/>
                      <a:pt x="340" y="26"/>
                      <a:pt x="340" y="26"/>
                    </a:cubicBezTo>
                    <a:cubicBezTo>
                      <a:pt x="341" y="14"/>
                      <a:pt x="341" y="14"/>
                      <a:pt x="341" y="14"/>
                    </a:cubicBezTo>
                    <a:cubicBezTo>
                      <a:pt x="342" y="13"/>
                      <a:pt x="343" y="12"/>
                      <a:pt x="344" y="11"/>
                    </a:cubicBezTo>
                    <a:cubicBezTo>
                      <a:pt x="345" y="10"/>
                      <a:pt x="345" y="10"/>
                      <a:pt x="346" y="10"/>
                    </a:cubicBezTo>
                    <a:cubicBezTo>
                      <a:pt x="346" y="10"/>
                      <a:pt x="347" y="10"/>
                      <a:pt x="347" y="10"/>
                    </a:cubicBezTo>
                    <a:cubicBezTo>
                      <a:pt x="348" y="10"/>
                      <a:pt x="348" y="10"/>
                      <a:pt x="348" y="10"/>
                    </a:cubicBezTo>
                    <a:cubicBezTo>
                      <a:pt x="348" y="11"/>
                      <a:pt x="348" y="11"/>
                      <a:pt x="348" y="11"/>
                    </a:cubicBezTo>
                    <a:cubicBezTo>
                      <a:pt x="349" y="11"/>
                      <a:pt x="349" y="12"/>
                      <a:pt x="349" y="13"/>
                    </a:cubicBezTo>
                    <a:cubicBezTo>
                      <a:pt x="349" y="14"/>
                      <a:pt x="348" y="15"/>
                      <a:pt x="348" y="17"/>
                    </a:cubicBezTo>
                    <a:cubicBezTo>
                      <a:pt x="348" y="19"/>
                      <a:pt x="348" y="19"/>
                      <a:pt x="348" y="19"/>
                    </a:cubicBezTo>
                    <a:cubicBezTo>
                      <a:pt x="347" y="26"/>
                      <a:pt x="347" y="26"/>
                      <a:pt x="347" y="26"/>
                    </a:cubicBezTo>
                    <a:cubicBezTo>
                      <a:pt x="350" y="26"/>
                      <a:pt x="350" y="26"/>
                      <a:pt x="350" y="26"/>
                    </a:cubicBezTo>
                    <a:cubicBezTo>
                      <a:pt x="351" y="18"/>
                      <a:pt x="351" y="18"/>
                      <a:pt x="351" y="18"/>
                    </a:cubicBezTo>
                    <a:cubicBezTo>
                      <a:pt x="351" y="16"/>
                      <a:pt x="352" y="15"/>
                      <a:pt x="352" y="14"/>
                    </a:cubicBezTo>
                    <a:cubicBezTo>
                      <a:pt x="352" y="12"/>
                      <a:pt x="353" y="12"/>
                      <a:pt x="354" y="11"/>
                    </a:cubicBezTo>
                    <a:cubicBezTo>
                      <a:pt x="355" y="10"/>
                      <a:pt x="355" y="10"/>
                      <a:pt x="356" y="10"/>
                    </a:cubicBezTo>
                    <a:cubicBezTo>
                      <a:pt x="356" y="10"/>
                      <a:pt x="356" y="10"/>
                      <a:pt x="357" y="10"/>
                    </a:cubicBezTo>
                    <a:cubicBezTo>
                      <a:pt x="357" y="10"/>
                      <a:pt x="358" y="10"/>
                      <a:pt x="358" y="10"/>
                    </a:cubicBezTo>
                    <a:cubicBezTo>
                      <a:pt x="358" y="11"/>
                      <a:pt x="358" y="11"/>
                      <a:pt x="358" y="11"/>
                    </a:cubicBezTo>
                    <a:cubicBezTo>
                      <a:pt x="358" y="11"/>
                      <a:pt x="358" y="12"/>
                      <a:pt x="358" y="13"/>
                    </a:cubicBezTo>
                    <a:cubicBezTo>
                      <a:pt x="358" y="13"/>
                      <a:pt x="358" y="15"/>
                      <a:pt x="358" y="17"/>
                    </a:cubicBezTo>
                    <a:cubicBezTo>
                      <a:pt x="357" y="20"/>
                      <a:pt x="357" y="20"/>
                      <a:pt x="357" y="20"/>
                    </a:cubicBezTo>
                    <a:cubicBezTo>
                      <a:pt x="357" y="22"/>
                      <a:pt x="357" y="23"/>
                      <a:pt x="357" y="24"/>
                    </a:cubicBezTo>
                    <a:cubicBezTo>
                      <a:pt x="357" y="25"/>
                      <a:pt x="358" y="26"/>
                      <a:pt x="359" y="26"/>
                    </a:cubicBezTo>
                    <a:cubicBezTo>
                      <a:pt x="360" y="26"/>
                      <a:pt x="361" y="25"/>
                      <a:pt x="362" y="25"/>
                    </a:cubicBezTo>
                    <a:moveTo>
                      <a:pt x="321" y="18"/>
                    </a:moveTo>
                    <a:cubicBezTo>
                      <a:pt x="321" y="16"/>
                      <a:pt x="322" y="14"/>
                      <a:pt x="322" y="12"/>
                    </a:cubicBezTo>
                    <a:cubicBezTo>
                      <a:pt x="323" y="12"/>
                      <a:pt x="323" y="11"/>
                      <a:pt x="323" y="11"/>
                    </a:cubicBezTo>
                    <a:cubicBezTo>
                      <a:pt x="324" y="10"/>
                      <a:pt x="324" y="10"/>
                      <a:pt x="325" y="10"/>
                    </a:cubicBezTo>
                    <a:cubicBezTo>
                      <a:pt x="325" y="9"/>
                      <a:pt x="326" y="9"/>
                      <a:pt x="326" y="9"/>
                    </a:cubicBezTo>
                    <a:cubicBezTo>
                      <a:pt x="327" y="9"/>
                      <a:pt x="327" y="9"/>
                      <a:pt x="328" y="9"/>
                    </a:cubicBezTo>
                    <a:cubicBezTo>
                      <a:pt x="329" y="10"/>
                      <a:pt x="330" y="12"/>
                      <a:pt x="330" y="15"/>
                    </a:cubicBezTo>
                    <a:cubicBezTo>
                      <a:pt x="330" y="17"/>
                      <a:pt x="330" y="19"/>
                      <a:pt x="329" y="21"/>
                    </a:cubicBezTo>
                    <a:cubicBezTo>
                      <a:pt x="328" y="21"/>
                      <a:pt x="328" y="22"/>
                      <a:pt x="328" y="22"/>
                    </a:cubicBezTo>
                    <a:cubicBezTo>
                      <a:pt x="327" y="23"/>
                      <a:pt x="327" y="23"/>
                      <a:pt x="326" y="23"/>
                    </a:cubicBezTo>
                    <a:cubicBezTo>
                      <a:pt x="326" y="24"/>
                      <a:pt x="325" y="24"/>
                      <a:pt x="325" y="24"/>
                    </a:cubicBezTo>
                    <a:cubicBezTo>
                      <a:pt x="324" y="24"/>
                      <a:pt x="324" y="24"/>
                      <a:pt x="323" y="24"/>
                    </a:cubicBezTo>
                    <a:cubicBezTo>
                      <a:pt x="322" y="23"/>
                      <a:pt x="321" y="21"/>
                      <a:pt x="321" y="18"/>
                    </a:cubicBezTo>
                    <a:moveTo>
                      <a:pt x="324" y="26"/>
                    </a:moveTo>
                    <a:cubicBezTo>
                      <a:pt x="325" y="26"/>
                      <a:pt x="326" y="26"/>
                      <a:pt x="327" y="25"/>
                    </a:cubicBezTo>
                    <a:cubicBezTo>
                      <a:pt x="328" y="25"/>
                      <a:pt x="330" y="24"/>
                      <a:pt x="331" y="22"/>
                    </a:cubicBezTo>
                    <a:cubicBezTo>
                      <a:pt x="332" y="20"/>
                      <a:pt x="333" y="18"/>
                      <a:pt x="333" y="15"/>
                    </a:cubicBezTo>
                    <a:cubicBezTo>
                      <a:pt x="333" y="12"/>
                      <a:pt x="333" y="10"/>
                      <a:pt x="332" y="9"/>
                    </a:cubicBezTo>
                    <a:cubicBezTo>
                      <a:pt x="331" y="8"/>
                      <a:pt x="330" y="8"/>
                      <a:pt x="330" y="8"/>
                    </a:cubicBezTo>
                    <a:cubicBezTo>
                      <a:pt x="329" y="7"/>
                      <a:pt x="328" y="7"/>
                      <a:pt x="327" y="7"/>
                    </a:cubicBezTo>
                    <a:cubicBezTo>
                      <a:pt x="326" y="7"/>
                      <a:pt x="325" y="7"/>
                      <a:pt x="324" y="8"/>
                    </a:cubicBezTo>
                    <a:cubicBezTo>
                      <a:pt x="323" y="8"/>
                      <a:pt x="322" y="9"/>
                      <a:pt x="320" y="11"/>
                    </a:cubicBezTo>
                    <a:cubicBezTo>
                      <a:pt x="319" y="13"/>
                      <a:pt x="318" y="16"/>
                      <a:pt x="318" y="18"/>
                    </a:cubicBezTo>
                    <a:cubicBezTo>
                      <a:pt x="318" y="22"/>
                      <a:pt x="319" y="24"/>
                      <a:pt x="322" y="25"/>
                    </a:cubicBezTo>
                    <a:cubicBezTo>
                      <a:pt x="322" y="26"/>
                      <a:pt x="323" y="26"/>
                      <a:pt x="324" y="26"/>
                    </a:cubicBezTo>
                    <a:moveTo>
                      <a:pt x="313" y="25"/>
                    </a:moveTo>
                    <a:cubicBezTo>
                      <a:pt x="313" y="25"/>
                      <a:pt x="314" y="24"/>
                      <a:pt x="314" y="24"/>
                    </a:cubicBezTo>
                    <a:cubicBezTo>
                      <a:pt x="315" y="19"/>
                      <a:pt x="315" y="19"/>
                      <a:pt x="315" y="19"/>
                    </a:cubicBezTo>
                    <a:cubicBezTo>
                      <a:pt x="313" y="19"/>
                      <a:pt x="313" y="19"/>
                      <a:pt x="313" y="19"/>
                    </a:cubicBezTo>
                    <a:cubicBezTo>
                      <a:pt x="312" y="22"/>
                      <a:pt x="312" y="22"/>
                      <a:pt x="312" y="22"/>
                    </a:cubicBezTo>
                    <a:cubicBezTo>
                      <a:pt x="311" y="23"/>
                      <a:pt x="311" y="23"/>
                      <a:pt x="311" y="23"/>
                    </a:cubicBezTo>
                    <a:cubicBezTo>
                      <a:pt x="310" y="24"/>
                      <a:pt x="309" y="24"/>
                      <a:pt x="307" y="24"/>
                    </a:cubicBezTo>
                    <a:cubicBezTo>
                      <a:pt x="306" y="24"/>
                      <a:pt x="304" y="23"/>
                      <a:pt x="303" y="21"/>
                    </a:cubicBezTo>
                    <a:cubicBezTo>
                      <a:pt x="303" y="20"/>
                      <a:pt x="302" y="18"/>
                      <a:pt x="302" y="15"/>
                    </a:cubicBezTo>
                    <a:cubicBezTo>
                      <a:pt x="302" y="12"/>
                      <a:pt x="303" y="10"/>
                      <a:pt x="304" y="7"/>
                    </a:cubicBezTo>
                    <a:cubicBezTo>
                      <a:pt x="304" y="7"/>
                      <a:pt x="305" y="6"/>
                      <a:pt x="305" y="5"/>
                    </a:cubicBezTo>
                    <a:cubicBezTo>
                      <a:pt x="306" y="5"/>
                      <a:pt x="307" y="4"/>
                      <a:pt x="307" y="4"/>
                    </a:cubicBezTo>
                    <a:cubicBezTo>
                      <a:pt x="308" y="3"/>
                      <a:pt x="309" y="3"/>
                      <a:pt x="310" y="3"/>
                    </a:cubicBezTo>
                    <a:cubicBezTo>
                      <a:pt x="310" y="3"/>
                      <a:pt x="311" y="3"/>
                      <a:pt x="312" y="3"/>
                    </a:cubicBezTo>
                    <a:cubicBezTo>
                      <a:pt x="312" y="3"/>
                      <a:pt x="313" y="3"/>
                      <a:pt x="313" y="4"/>
                    </a:cubicBezTo>
                    <a:cubicBezTo>
                      <a:pt x="314" y="8"/>
                      <a:pt x="314" y="8"/>
                      <a:pt x="314" y="8"/>
                    </a:cubicBezTo>
                    <a:cubicBezTo>
                      <a:pt x="316" y="8"/>
                      <a:pt x="316" y="8"/>
                      <a:pt x="316" y="8"/>
                    </a:cubicBezTo>
                    <a:cubicBezTo>
                      <a:pt x="317" y="2"/>
                      <a:pt x="317" y="2"/>
                      <a:pt x="317" y="2"/>
                    </a:cubicBezTo>
                    <a:cubicBezTo>
                      <a:pt x="316" y="2"/>
                      <a:pt x="316" y="2"/>
                      <a:pt x="316" y="2"/>
                    </a:cubicBezTo>
                    <a:cubicBezTo>
                      <a:pt x="314" y="1"/>
                      <a:pt x="312" y="1"/>
                      <a:pt x="310" y="1"/>
                    </a:cubicBezTo>
                    <a:cubicBezTo>
                      <a:pt x="308" y="1"/>
                      <a:pt x="306" y="2"/>
                      <a:pt x="305" y="3"/>
                    </a:cubicBezTo>
                    <a:cubicBezTo>
                      <a:pt x="304" y="4"/>
                      <a:pt x="303" y="4"/>
                      <a:pt x="302" y="5"/>
                    </a:cubicBezTo>
                    <a:cubicBezTo>
                      <a:pt x="302" y="6"/>
                      <a:pt x="301" y="7"/>
                      <a:pt x="300" y="8"/>
                    </a:cubicBezTo>
                    <a:cubicBezTo>
                      <a:pt x="300" y="9"/>
                      <a:pt x="300" y="10"/>
                      <a:pt x="299" y="11"/>
                    </a:cubicBezTo>
                    <a:cubicBezTo>
                      <a:pt x="299" y="13"/>
                      <a:pt x="299" y="14"/>
                      <a:pt x="299" y="16"/>
                    </a:cubicBezTo>
                    <a:cubicBezTo>
                      <a:pt x="299" y="17"/>
                      <a:pt x="299" y="19"/>
                      <a:pt x="300" y="20"/>
                    </a:cubicBezTo>
                    <a:cubicBezTo>
                      <a:pt x="300" y="21"/>
                      <a:pt x="300" y="22"/>
                      <a:pt x="301" y="23"/>
                    </a:cubicBezTo>
                    <a:cubicBezTo>
                      <a:pt x="301" y="23"/>
                      <a:pt x="302" y="24"/>
                      <a:pt x="302" y="24"/>
                    </a:cubicBezTo>
                    <a:cubicBezTo>
                      <a:pt x="303" y="25"/>
                      <a:pt x="304" y="25"/>
                      <a:pt x="304" y="25"/>
                    </a:cubicBezTo>
                    <a:cubicBezTo>
                      <a:pt x="305" y="26"/>
                      <a:pt x="306" y="26"/>
                      <a:pt x="307" y="26"/>
                    </a:cubicBezTo>
                    <a:cubicBezTo>
                      <a:pt x="308" y="26"/>
                      <a:pt x="309" y="26"/>
                      <a:pt x="309" y="26"/>
                    </a:cubicBezTo>
                    <a:cubicBezTo>
                      <a:pt x="310" y="25"/>
                      <a:pt x="311" y="25"/>
                      <a:pt x="311" y="25"/>
                    </a:cubicBezTo>
                    <a:cubicBezTo>
                      <a:pt x="312" y="25"/>
                      <a:pt x="313" y="25"/>
                      <a:pt x="313" y="25"/>
                    </a:cubicBezTo>
                    <a:moveTo>
                      <a:pt x="279" y="13"/>
                    </a:moveTo>
                    <a:cubicBezTo>
                      <a:pt x="279" y="13"/>
                      <a:pt x="279" y="12"/>
                      <a:pt x="279" y="12"/>
                    </a:cubicBezTo>
                    <a:cubicBezTo>
                      <a:pt x="280" y="11"/>
                      <a:pt x="280" y="11"/>
                      <a:pt x="280" y="10"/>
                    </a:cubicBezTo>
                    <a:cubicBezTo>
                      <a:pt x="281" y="10"/>
                      <a:pt x="281" y="10"/>
                      <a:pt x="282" y="9"/>
                    </a:cubicBezTo>
                    <a:cubicBezTo>
                      <a:pt x="282" y="9"/>
                      <a:pt x="283" y="9"/>
                      <a:pt x="283" y="9"/>
                    </a:cubicBezTo>
                    <a:cubicBezTo>
                      <a:pt x="284" y="9"/>
                      <a:pt x="284" y="9"/>
                      <a:pt x="285" y="10"/>
                    </a:cubicBezTo>
                    <a:cubicBezTo>
                      <a:pt x="285" y="10"/>
                      <a:pt x="285" y="10"/>
                      <a:pt x="285" y="11"/>
                    </a:cubicBezTo>
                    <a:cubicBezTo>
                      <a:pt x="285" y="12"/>
                      <a:pt x="285" y="12"/>
                      <a:pt x="285" y="13"/>
                    </a:cubicBezTo>
                    <a:cubicBezTo>
                      <a:pt x="284" y="14"/>
                      <a:pt x="284" y="15"/>
                      <a:pt x="282" y="15"/>
                    </a:cubicBezTo>
                    <a:cubicBezTo>
                      <a:pt x="281" y="16"/>
                      <a:pt x="279" y="16"/>
                      <a:pt x="278" y="17"/>
                    </a:cubicBezTo>
                    <a:cubicBezTo>
                      <a:pt x="278" y="16"/>
                      <a:pt x="278" y="14"/>
                      <a:pt x="279" y="13"/>
                    </a:cubicBezTo>
                    <a:moveTo>
                      <a:pt x="279" y="23"/>
                    </a:moveTo>
                    <a:cubicBezTo>
                      <a:pt x="279" y="22"/>
                      <a:pt x="279" y="22"/>
                      <a:pt x="278" y="22"/>
                    </a:cubicBezTo>
                    <a:cubicBezTo>
                      <a:pt x="278" y="21"/>
                      <a:pt x="278" y="21"/>
                      <a:pt x="278" y="21"/>
                    </a:cubicBezTo>
                    <a:cubicBezTo>
                      <a:pt x="278" y="20"/>
                      <a:pt x="278" y="20"/>
                      <a:pt x="278" y="20"/>
                    </a:cubicBezTo>
                    <a:cubicBezTo>
                      <a:pt x="278" y="19"/>
                      <a:pt x="278" y="19"/>
                      <a:pt x="278" y="19"/>
                    </a:cubicBezTo>
                    <a:cubicBezTo>
                      <a:pt x="278" y="18"/>
                      <a:pt x="278" y="18"/>
                      <a:pt x="278" y="18"/>
                    </a:cubicBezTo>
                    <a:cubicBezTo>
                      <a:pt x="279" y="18"/>
                      <a:pt x="280" y="18"/>
                      <a:pt x="282" y="17"/>
                    </a:cubicBezTo>
                    <a:cubicBezTo>
                      <a:pt x="283" y="17"/>
                      <a:pt x="283" y="17"/>
                      <a:pt x="284" y="16"/>
                    </a:cubicBezTo>
                    <a:cubicBezTo>
                      <a:pt x="285" y="16"/>
                      <a:pt x="286" y="16"/>
                      <a:pt x="286" y="15"/>
                    </a:cubicBezTo>
                    <a:cubicBezTo>
                      <a:pt x="287" y="15"/>
                      <a:pt x="287" y="14"/>
                      <a:pt x="288" y="13"/>
                    </a:cubicBezTo>
                    <a:cubicBezTo>
                      <a:pt x="288" y="13"/>
                      <a:pt x="288" y="12"/>
                      <a:pt x="288" y="11"/>
                    </a:cubicBezTo>
                    <a:cubicBezTo>
                      <a:pt x="288" y="11"/>
                      <a:pt x="288" y="10"/>
                      <a:pt x="288" y="10"/>
                    </a:cubicBezTo>
                    <a:cubicBezTo>
                      <a:pt x="287" y="8"/>
                      <a:pt x="286" y="7"/>
                      <a:pt x="284" y="7"/>
                    </a:cubicBezTo>
                    <a:cubicBezTo>
                      <a:pt x="282" y="7"/>
                      <a:pt x="281" y="8"/>
                      <a:pt x="279" y="9"/>
                    </a:cubicBezTo>
                    <a:cubicBezTo>
                      <a:pt x="278" y="9"/>
                      <a:pt x="278" y="10"/>
                      <a:pt x="277" y="11"/>
                    </a:cubicBezTo>
                    <a:cubicBezTo>
                      <a:pt x="277" y="11"/>
                      <a:pt x="276" y="12"/>
                      <a:pt x="276" y="13"/>
                    </a:cubicBezTo>
                    <a:cubicBezTo>
                      <a:pt x="275" y="14"/>
                      <a:pt x="275" y="15"/>
                      <a:pt x="275" y="16"/>
                    </a:cubicBezTo>
                    <a:cubicBezTo>
                      <a:pt x="275" y="17"/>
                      <a:pt x="275" y="18"/>
                      <a:pt x="275" y="18"/>
                    </a:cubicBezTo>
                    <a:cubicBezTo>
                      <a:pt x="275" y="19"/>
                      <a:pt x="275" y="19"/>
                      <a:pt x="275" y="20"/>
                    </a:cubicBezTo>
                    <a:cubicBezTo>
                      <a:pt x="275" y="20"/>
                      <a:pt x="275" y="21"/>
                      <a:pt x="275" y="21"/>
                    </a:cubicBezTo>
                    <a:cubicBezTo>
                      <a:pt x="275" y="23"/>
                      <a:pt x="276" y="24"/>
                      <a:pt x="278" y="25"/>
                    </a:cubicBezTo>
                    <a:cubicBezTo>
                      <a:pt x="279" y="26"/>
                      <a:pt x="280" y="26"/>
                      <a:pt x="281" y="26"/>
                    </a:cubicBezTo>
                    <a:cubicBezTo>
                      <a:pt x="282" y="26"/>
                      <a:pt x="284" y="25"/>
                      <a:pt x="285" y="25"/>
                    </a:cubicBezTo>
                    <a:cubicBezTo>
                      <a:pt x="286" y="24"/>
                      <a:pt x="287" y="23"/>
                      <a:pt x="287" y="23"/>
                    </a:cubicBezTo>
                    <a:cubicBezTo>
                      <a:pt x="287" y="21"/>
                      <a:pt x="287" y="21"/>
                      <a:pt x="287" y="21"/>
                    </a:cubicBezTo>
                    <a:cubicBezTo>
                      <a:pt x="285" y="23"/>
                      <a:pt x="283" y="24"/>
                      <a:pt x="281" y="24"/>
                    </a:cubicBezTo>
                    <a:cubicBezTo>
                      <a:pt x="280" y="24"/>
                      <a:pt x="280" y="23"/>
                      <a:pt x="279" y="23"/>
                    </a:cubicBezTo>
                    <a:moveTo>
                      <a:pt x="262" y="13"/>
                    </a:moveTo>
                    <a:cubicBezTo>
                      <a:pt x="262" y="13"/>
                      <a:pt x="263" y="12"/>
                      <a:pt x="263" y="12"/>
                    </a:cubicBezTo>
                    <a:cubicBezTo>
                      <a:pt x="263" y="11"/>
                      <a:pt x="263" y="11"/>
                      <a:pt x="264" y="10"/>
                    </a:cubicBezTo>
                    <a:cubicBezTo>
                      <a:pt x="264" y="10"/>
                      <a:pt x="265" y="10"/>
                      <a:pt x="265" y="9"/>
                    </a:cubicBezTo>
                    <a:cubicBezTo>
                      <a:pt x="266" y="9"/>
                      <a:pt x="266" y="9"/>
                      <a:pt x="267" y="9"/>
                    </a:cubicBezTo>
                    <a:cubicBezTo>
                      <a:pt x="267" y="9"/>
                      <a:pt x="268" y="9"/>
                      <a:pt x="268" y="10"/>
                    </a:cubicBezTo>
                    <a:cubicBezTo>
                      <a:pt x="268" y="10"/>
                      <a:pt x="269" y="10"/>
                      <a:pt x="269" y="11"/>
                    </a:cubicBezTo>
                    <a:cubicBezTo>
                      <a:pt x="269" y="12"/>
                      <a:pt x="268" y="12"/>
                      <a:pt x="268" y="13"/>
                    </a:cubicBezTo>
                    <a:cubicBezTo>
                      <a:pt x="268" y="14"/>
                      <a:pt x="267" y="15"/>
                      <a:pt x="266" y="15"/>
                    </a:cubicBezTo>
                    <a:cubicBezTo>
                      <a:pt x="264" y="16"/>
                      <a:pt x="263" y="16"/>
                      <a:pt x="261" y="17"/>
                    </a:cubicBezTo>
                    <a:cubicBezTo>
                      <a:pt x="261" y="16"/>
                      <a:pt x="262" y="14"/>
                      <a:pt x="262" y="13"/>
                    </a:cubicBezTo>
                    <a:moveTo>
                      <a:pt x="262" y="23"/>
                    </a:moveTo>
                    <a:cubicBezTo>
                      <a:pt x="262" y="22"/>
                      <a:pt x="262" y="22"/>
                      <a:pt x="262" y="22"/>
                    </a:cubicBezTo>
                    <a:cubicBezTo>
                      <a:pt x="262" y="21"/>
                      <a:pt x="262" y="21"/>
                      <a:pt x="261" y="21"/>
                    </a:cubicBezTo>
                    <a:cubicBezTo>
                      <a:pt x="261" y="20"/>
                      <a:pt x="261" y="20"/>
                      <a:pt x="261" y="20"/>
                    </a:cubicBezTo>
                    <a:cubicBezTo>
                      <a:pt x="261" y="19"/>
                      <a:pt x="261" y="19"/>
                      <a:pt x="261" y="19"/>
                    </a:cubicBezTo>
                    <a:cubicBezTo>
                      <a:pt x="261" y="18"/>
                      <a:pt x="261" y="18"/>
                      <a:pt x="261" y="18"/>
                    </a:cubicBezTo>
                    <a:cubicBezTo>
                      <a:pt x="262" y="18"/>
                      <a:pt x="264" y="18"/>
                      <a:pt x="265" y="17"/>
                    </a:cubicBezTo>
                    <a:cubicBezTo>
                      <a:pt x="266" y="17"/>
                      <a:pt x="267" y="17"/>
                      <a:pt x="268" y="16"/>
                    </a:cubicBezTo>
                    <a:cubicBezTo>
                      <a:pt x="268" y="16"/>
                      <a:pt x="269" y="16"/>
                      <a:pt x="270" y="15"/>
                    </a:cubicBezTo>
                    <a:cubicBezTo>
                      <a:pt x="270" y="15"/>
                      <a:pt x="271" y="14"/>
                      <a:pt x="271" y="13"/>
                    </a:cubicBezTo>
                    <a:cubicBezTo>
                      <a:pt x="272" y="13"/>
                      <a:pt x="272" y="12"/>
                      <a:pt x="272" y="11"/>
                    </a:cubicBezTo>
                    <a:cubicBezTo>
                      <a:pt x="272" y="11"/>
                      <a:pt x="272" y="10"/>
                      <a:pt x="271" y="10"/>
                    </a:cubicBezTo>
                    <a:cubicBezTo>
                      <a:pt x="271" y="8"/>
                      <a:pt x="269" y="7"/>
                      <a:pt x="267" y="7"/>
                    </a:cubicBezTo>
                    <a:cubicBezTo>
                      <a:pt x="266" y="7"/>
                      <a:pt x="264" y="8"/>
                      <a:pt x="263" y="9"/>
                    </a:cubicBezTo>
                    <a:cubicBezTo>
                      <a:pt x="262" y="9"/>
                      <a:pt x="261" y="10"/>
                      <a:pt x="261" y="11"/>
                    </a:cubicBezTo>
                    <a:cubicBezTo>
                      <a:pt x="260" y="11"/>
                      <a:pt x="260" y="12"/>
                      <a:pt x="259" y="13"/>
                    </a:cubicBezTo>
                    <a:cubicBezTo>
                      <a:pt x="259" y="14"/>
                      <a:pt x="259" y="15"/>
                      <a:pt x="258" y="16"/>
                    </a:cubicBezTo>
                    <a:cubicBezTo>
                      <a:pt x="258" y="17"/>
                      <a:pt x="258" y="18"/>
                      <a:pt x="258" y="18"/>
                    </a:cubicBezTo>
                    <a:cubicBezTo>
                      <a:pt x="258" y="19"/>
                      <a:pt x="258" y="19"/>
                      <a:pt x="258" y="20"/>
                    </a:cubicBezTo>
                    <a:cubicBezTo>
                      <a:pt x="258" y="20"/>
                      <a:pt x="258" y="21"/>
                      <a:pt x="258" y="21"/>
                    </a:cubicBezTo>
                    <a:cubicBezTo>
                      <a:pt x="259" y="23"/>
                      <a:pt x="260" y="24"/>
                      <a:pt x="261" y="25"/>
                    </a:cubicBezTo>
                    <a:cubicBezTo>
                      <a:pt x="262" y="26"/>
                      <a:pt x="263" y="26"/>
                      <a:pt x="265" y="26"/>
                    </a:cubicBezTo>
                    <a:cubicBezTo>
                      <a:pt x="266" y="26"/>
                      <a:pt x="267" y="25"/>
                      <a:pt x="268" y="25"/>
                    </a:cubicBezTo>
                    <a:cubicBezTo>
                      <a:pt x="269" y="24"/>
                      <a:pt x="270" y="23"/>
                      <a:pt x="271" y="23"/>
                    </a:cubicBezTo>
                    <a:cubicBezTo>
                      <a:pt x="270" y="21"/>
                      <a:pt x="270" y="21"/>
                      <a:pt x="270" y="21"/>
                    </a:cubicBezTo>
                    <a:cubicBezTo>
                      <a:pt x="268" y="23"/>
                      <a:pt x="267" y="24"/>
                      <a:pt x="265" y="24"/>
                    </a:cubicBezTo>
                    <a:cubicBezTo>
                      <a:pt x="264" y="24"/>
                      <a:pt x="263" y="23"/>
                      <a:pt x="262" y="23"/>
                    </a:cubicBezTo>
                    <a:moveTo>
                      <a:pt x="246" y="26"/>
                    </a:moveTo>
                    <a:cubicBezTo>
                      <a:pt x="249" y="26"/>
                      <a:pt x="249" y="26"/>
                      <a:pt x="249" y="26"/>
                    </a:cubicBezTo>
                    <a:cubicBezTo>
                      <a:pt x="250" y="14"/>
                      <a:pt x="250" y="14"/>
                      <a:pt x="250" y="14"/>
                    </a:cubicBezTo>
                    <a:cubicBezTo>
                      <a:pt x="251" y="13"/>
                      <a:pt x="251" y="12"/>
                      <a:pt x="252" y="11"/>
                    </a:cubicBezTo>
                    <a:cubicBezTo>
                      <a:pt x="253" y="11"/>
                      <a:pt x="253" y="11"/>
                      <a:pt x="254" y="11"/>
                    </a:cubicBezTo>
                    <a:cubicBezTo>
                      <a:pt x="254" y="11"/>
                      <a:pt x="255" y="10"/>
                      <a:pt x="255" y="10"/>
                    </a:cubicBezTo>
                    <a:cubicBezTo>
                      <a:pt x="256" y="10"/>
                      <a:pt x="256" y="11"/>
                      <a:pt x="256" y="11"/>
                    </a:cubicBezTo>
                    <a:cubicBezTo>
                      <a:pt x="257" y="7"/>
                      <a:pt x="257" y="7"/>
                      <a:pt x="257" y="7"/>
                    </a:cubicBezTo>
                    <a:cubicBezTo>
                      <a:pt x="257" y="7"/>
                      <a:pt x="257" y="7"/>
                      <a:pt x="256" y="7"/>
                    </a:cubicBezTo>
                    <a:cubicBezTo>
                      <a:pt x="255" y="7"/>
                      <a:pt x="255" y="7"/>
                      <a:pt x="254" y="8"/>
                    </a:cubicBezTo>
                    <a:cubicBezTo>
                      <a:pt x="252" y="8"/>
                      <a:pt x="251" y="10"/>
                      <a:pt x="250" y="11"/>
                    </a:cubicBezTo>
                    <a:cubicBezTo>
                      <a:pt x="251" y="8"/>
                      <a:pt x="251" y="8"/>
                      <a:pt x="251" y="8"/>
                    </a:cubicBezTo>
                    <a:cubicBezTo>
                      <a:pt x="250" y="7"/>
                      <a:pt x="250" y="7"/>
                      <a:pt x="250" y="7"/>
                    </a:cubicBezTo>
                    <a:cubicBezTo>
                      <a:pt x="246" y="8"/>
                      <a:pt x="246" y="8"/>
                      <a:pt x="246" y="8"/>
                    </a:cubicBezTo>
                    <a:cubicBezTo>
                      <a:pt x="246" y="9"/>
                      <a:pt x="246" y="9"/>
                      <a:pt x="246" y="9"/>
                    </a:cubicBezTo>
                    <a:cubicBezTo>
                      <a:pt x="248" y="10"/>
                      <a:pt x="248" y="10"/>
                      <a:pt x="248" y="10"/>
                    </a:cubicBezTo>
                    <a:lnTo>
                      <a:pt x="246" y="26"/>
                    </a:lnTo>
                    <a:close/>
                    <a:moveTo>
                      <a:pt x="226" y="26"/>
                    </a:moveTo>
                    <a:cubicBezTo>
                      <a:pt x="235" y="26"/>
                      <a:pt x="235" y="26"/>
                      <a:pt x="235" y="26"/>
                    </a:cubicBezTo>
                    <a:cubicBezTo>
                      <a:pt x="235" y="24"/>
                      <a:pt x="235" y="24"/>
                      <a:pt x="235" y="24"/>
                    </a:cubicBezTo>
                    <a:cubicBezTo>
                      <a:pt x="231" y="24"/>
                      <a:pt x="231" y="24"/>
                      <a:pt x="231" y="24"/>
                    </a:cubicBezTo>
                    <a:cubicBezTo>
                      <a:pt x="233" y="14"/>
                      <a:pt x="233" y="14"/>
                      <a:pt x="233" y="14"/>
                    </a:cubicBezTo>
                    <a:cubicBezTo>
                      <a:pt x="240" y="14"/>
                      <a:pt x="240" y="14"/>
                      <a:pt x="240" y="14"/>
                    </a:cubicBezTo>
                    <a:cubicBezTo>
                      <a:pt x="240" y="12"/>
                      <a:pt x="240" y="12"/>
                      <a:pt x="240" y="12"/>
                    </a:cubicBezTo>
                    <a:cubicBezTo>
                      <a:pt x="233" y="12"/>
                      <a:pt x="233" y="12"/>
                      <a:pt x="233" y="12"/>
                    </a:cubicBezTo>
                    <a:cubicBezTo>
                      <a:pt x="234" y="3"/>
                      <a:pt x="234" y="3"/>
                      <a:pt x="234" y="3"/>
                    </a:cubicBezTo>
                    <a:cubicBezTo>
                      <a:pt x="241" y="3"/>
                      <a:pt x="241" y="3"/>
                      <a:pt x="241" y="3"/>
                    </a:cubicBezTo>
                    <a:cubicBezTo>
                      <a:pt x="242" y="6"/>
                      <a:pt x="242" y="6"/>
                      <a:pt x="242" y="6"/>
                    </a:cubicBezTo>
                    <a:cubicBezTo>
                      <a:pt x="244" y="6"/>
                      <a:pt x="244" y="6"/>
                      <a:pt x="244" y="6"/>
                    </a:cubicBezTo>
                    <a:cubicBezTo>
                      <a:pt x="244" y="1"/>
                      <a:pt x="244" y="1"/>
                      <a:pt x="244" y="1"/>
                    </a:cubicBezTo>
                    <a:cubicBezTo>
                      <a:pt x="229" y="1"/>
                      <a:pt x="229" y="1"/>
                      <a:pt x="229" y="1"/>
                    </a:cubicBezTo>
                    <a:cubicBezTo>
                      <a:pt x="229" y="3"/>
                      <a:pt x="229" y="3"/>
                      <a:pt x="229" y="3"/>
                    </a:cubicBezTo>
                    <a:cubicBezTo>
                      <a:pt x="231" y="3"/>
                      <a:pt x="231" y="3"/>
                      <a:pt x="231" y="3"/>
                    </a:cubicBezTo>
                    <a:cubicBezTo>
                      <a:pt x="228" y="24"/>
                      <a:pt x="228" y="24"/>
                      <a:pt x="228" y="24"/>
                    </a:cubicBezTo>
                    <a:cubicBezTo>
                      <a:pt x="226" y="24"/>
                      <a:pt x="226" y="24"/>
                      <a:pt x="226" y="24"/>
                    </a:cubicBezTo>
                    <a:lnTo>
                      <a:pt x="226" y="26"/>
                    </a:lnTo>
                    <a:close/>
                    <a:moveTo>
                      <a:pt x="209" y="15"/>
                    </a:moveTo>
                    <a:cubicBezTo>
                      <a:pt x="222" y="15"/>
                      <a:pt x="222" y="15"/>
                      <a:pt x="222" y="15"/>
                    </a:cubicBezTo>
                    <a:cubicBezTo>
                      <a:pt x="222" y="12"/>
                      <a:pt x="222" y="12"/>
                      <a:pt x="222" y="12"/>
                    </a:cubicBezTo>
                    <a:cubicBezTo>
                      <a:pt x="209" y="12"/>
                      <a:pt x="209" y="12"/>
                      <a:pt x="209" y="12"/>
                    </a:cubicBezTo>
                    <a:lnTo>
                      <a:pt x="209" y="15"/>
                    </a:lnTo>
                    <a:close/>
                    <a:moveTo>
                      <a:pt x="199" y="21"/>
                    </a:moveTo>
                    <a:cubicBezTo>
                      <a:pt x="198" y="22"/>
                      <a:pt x="198" y="22"/>
                      <a:pt x="198" y="22"/>
                    </a:cubicBezTo>
                    <a:cubicBezTo>
                      <a:pt x="197" y="23"/>
                      <a:pt x="195" y="24"/>
                      <a:pt x="194" y="24"/>
                    </a:cubicBezTo>
                    <a:cubicBezTo>
                      <a:pt x="193" y="24"/>
                      <a:pt x="193" y="23"/>
                      <a:pt x="192" y="22"/>
                    </a:cubicBezTo>
                    <a:cubicBezTo>
                      <a:pt x="192" y="22"/>
                      <a:pt x="192" y="20"/>
                      <a:pt x="192" y="19"/>
                    </a:cubicBezTo>
                    <a:cubicBezTo>
                      <a:pt x="192" y="17"/>
                      <a:pt x="192" y="16"/>
                      <a:pt x="192" y="15"/>
                    </a:cubicBezTo>
                    <a:cubicBezTo>
                      <a:pt x="193" y="14"/>
                      <a:pt x="193" y="13"/>
                      <a:pt x="193" y="13"/>
                    </a:cubicBezTo>
                    <a:cubicBezTo>
                      <a:pt x="194" y="12"/>
                      <a:pt x="194" y="11"/>
                      <a:pt x="194" y="11"/>
                    </a:cubicBezTo>
                    <a:cubicBezTo>
                      <a:pt x="195" y="10"/>
                      <a:pt x="195" y="10"/>
                      <a:pt x="196" y="10"/>
                    </a:cubicBezTo>
                    <a:cubicBezTo>
                      <a:pt x="197" y="9"/>
                      <a:pt x="197" y="9"/>
                      <a:pt x="198" y="9"/>
                    </a:cubicBezTo>
                    <a:cubicBezTo>
                      <a:pt x="199" y="9"/>
                      <a:pt x="200" y="9"/>
                      <a:pt x="200" y="10"/>
                    </a:cubicBezTo>
                    <a:lnTo>
                      <a:pt x="199" y="21"/>
                    </a:lnTo>
                    <a:close/>
                    <a:moveTo>
                      <a:pt x="190" y="14"/>
                    </a:moveTo>
                    <a:cubicBezTo>
                      <a:pt x="189" y="16"/>
                      <a:pt x="188" y="17"/>
                      <a:pt x="188" y="19"/>
                    </a:cubicBezTo>
                    <a:cubicBezTo>
                      <a:pt x="188" y="21"/>
                      <a:pt x="189" y="23"/>
                      <a:pt x="190" y="24"/>
                    </a:cubicBezTo>
                    <a:cubicBezTo>
                      <a:pt x="190" y="25"/>
                      <a:pt x="191" y="25"/>
                      <a:pt x="191" y="25"/>
                    </a:cubicBezTo>
                    <a:cubicBezTo>
                      <a:pt x="192" y="26"/>
                      <a:pt x="193" y="26"/>
                      <a:pt x="193" y="26"/>
                    </a:cubicBezTo>
                    <a:cubicBezTo>
                      <a:pt x="194" y="26"/>
                      <a:pt x="195" y="26"/>
                      <a:pt x="195" y="26"/>
                    </a:cubicBezTo>
                    <a:cubicBezTo>
                      <a:pt x="196" y="25"/>
                      <a:pt x="197" y="24"/>
                      <a:pt x="198" y="23"/>
                    </a:cubicBezTo>
                    <a:cubicBezTo>
                      <a:pt x="198" y="28"/>
                      <a:pt x="198" y="28"/>
                      <a:pt x="198" y="28"/>
                    </a:cubicBezTo>
                    <a:cubicBezTo>
                      <a:pt x="197" y="29"/>
                      <a:pt x="197" y="30"/>
                      <a:pt x="197" y="30"/>
                    </a:cubicBezTo>
                    <a:cubicBezTo>
                      <a:pt x="196" y="31"/>
                      <a:pt x="195" y="31"/>
                      <a:pt x="194" y="31"/>
                    </a:cubicBezTo>
                    <a:cubicBezTo>
                      <a:pt x="193" y="31"/>
                      <a:pt x="191" y="31"/>
                      <a:pt x="190" y="30"/>
                    </a:cubicBezTo>
                    <a:cubicBezTo>
                      <a:pt x="189" y="33"/>
                      <a:pt x="189" y="33"/>
                      <a:pt x="189" y="33"/>
                    </a:cubicBezTo>
                    <a:cubicBezTo>
                      <a:pt x="190" y="33"/>
                      <a:pt x="191" y="34"/>
                      <a:pt x="192" y="34"/>
                    </a:cubicBezTo>
                    <a:cubicBezTo>
                      <a:pt x="194" y="34"/>
                      <a:pt x="196" y="33"/>
                      <a:pt x="198" y="32"/>
                    </a:cubicBezTo>
                    <a:cubicBezTo>
                      <a:pt x="199" y="31"/>
                      <a:pt x="201" y="29"/>
                      <a:pt x="201" y="27"/>
                    </a:cubicBezTo>
                    <a:cubicBezTo>
                      <a:pt x="204" y="7"/>
                      <a:pt x="204" y="7"/>
                      <a:pt x="204" y="7"/>
                    </a:cubicBezTo>
                    <a:cubicBezTo>
                      <a:pt x="202" y="8"/>
                      <a:pt x="202" y="8"/>
                      <a:pt x="202" y="8"/>
                    </a:cubicBezTo>
                    <a:cubicBezTo>
                      <a:pt x="201" y="7"/>
                      <a:pt x="200" y="7"/>
                      <a:pt x="199" y="7"/>
                    </a:cubicBezTo>
                    <a:cubicBezTo>
                      <a:pt x="198" y="7"/>
                      <a:pt x="197" y="7"/>
                      <a:pt x="196" y="8"/>
                    </a:cubicBezTo>
                    <a:cubicBezTo>
                      <a:pt x="193" y="9"/>
                      <a:pt x="191" y="11"/>
                      <a:pt x="190" y="14"/>
                    </a:cubicBezTo>
                    <a:moveTo>
                      <a:pt x="180" y="24"/>
                    </a:moveTo>
                    <a:cubicBezTo>
                      <a:pt x="180" y="25"/>
                      <a:pt x="180" y="25"/>
                      <a:pt x="180" y="25"/>
                    </a:cubicBezTo>
                    <a:cubicBezTo>
                      <a:pt x="180" y="26"/>
                      <a:pt x="181" y="26"/>
                      <a:pt x="182" y="26"/>
                    </a:cubicBezTo>
                    <a:cubicBezTo>
                      <a:pt x="182" y="26"/>
                      <a:pt x="183" y="25"/>
                      <a:pt x="184" y="25"/>
                    </a:cubicBezTo>
                    <a:cubicBezTo>
                      <a:pt x="185" y="24"/>
                      <a:pt x="185" y="24"/>
                      <a:pt x="186" y="24"/>
                    </a:cubicBezTo>
                    <a:cubicBezTo>
                      <a:pt x="185" y="23"/>
                      <a:pt x="185" y="23"/>
                      <a:pt x="185" y="23"/>
                    </a:cubicBezTo>
                    <a:cubicBezTo>
                      <a:pt x="184" y="23"/>
                      <a:pt x="184" y="24"/>
                      <a:pt x="183" y="24"/>
                    </a:cubicBezTo>
                    <a:cubicBezTo>
                      <a:pt x="183" y="24"/>
                      <a:pt x="183" y="24"/>
                      <a:pt x="183" y="23"/>
                    </a:cubicBezTo>
                    <a:cubicBezTo>
                      <a:pt x="183" y="23"/>
                      <a:pt x="183" y="23"/>
                      <a:pt x="183" y="23"/>
                    </a:cubicBezTo>
                    <a:cubicBezTo>
                      <a:pt x="185" y="7"/>
                      <a:pt x="185" y="7"/>
                      <a:pt x="185" y="7"/>
                    </a:cubicBezTo>
                    <a:cubicBezTo>
                      <a:pt x="182" y="7"/>
                      <a:pt x="182" y="7"/>
                      <a:pt x="182" y="7"/>
                    </a:cubicBezTo>
                    <a:cubicBezTo>
                      <a:pt x="180" y="22"/>
                      <a:pt x="180" y="22"/>
                      <a:pt x="180" y="22"/>
                    </a:cubicBezTo>
                    <a:cubicBezTo>
                      <a:pt x="180" y="22"/>
                      <a:pt x="179" y="23"/>
                      <a:pt x="178" y="23"/>
                    </a:cubicBezTo>
                    <a:cubicBezTo>
                      <a:pt x="178" y="23"/>
                      <a:pt x="177" y="23"/>
                      <a:pt x="177" y="24"/>
                    </a:cubicBezTo>
                    <a:cubicBezTo>
                      <a:pt x="177" y="24"/>
                      <a:pt x="176" y="24"/>
                      <a:pt x="176" y="24"/>
                    </a:cubicBezTo>
                    <a:cubicBezTo>
                      <a:pt x="175" y="24"/>
                      <a:pt x="175" y="23"/>
                      <a:pt x="174" y="23"/>
                    </a:cubicBezTo>
                    <a:cubicBezTo>
                      <a:pt x="174" y="22"/>
                      <a:pt x="174" y="22"/>
                      <a:pt x="174" y="22"/>
                    </a:cubicBezTo>
                    <a:cubicBezTo>
                      <a:pt x="174" y="22"/>
                      <a:pt x="174" y="22"/>
                      <a:pt x="174" y="21"/>
                    </a:cubicBezTo>
                    <a:cubicBezTo>
                      <a:pt x="174" y="20"/>
                      <a:pt x="174" y="20"/>
                      <a:pt x="174" y="19"/>
                    </a:cubicBezTo>
                    <a:cubicBezTo>
                      <a:pt x="175" y="8"/>
                      <a:pt x="175" y="8"/>
                      <a:pt x="175" y="8"/>
                    </a:cubicBezTo>
                    <a:cubicBezTo>
                      <a:pt x="175" y="7"/>
                      <a:pt x="175" y="7"/>
                      <a:pt x="175" y="7"/>
                    </a:cubicBezTo>
                    <a:cubicBezTo>
                      <a:pt x="171" y="8"/>
                      <a:pt x="171" y="8"/>
                      <a:pt x="171" y="8"/>
                    </a:cubicBezTo>
                    <a:cubicBezTo>
                      <a:pt x="170" y="9"/>
                      <a:pt x="170" y="9"/>
                      <a:pt x="170" y="9"/>
                    </a:cubicBezTo>
                    <a:cubicBezTo>
                      <a:pt x="172" y="10"/>
                      <a:pt x="172" y="10"/>
                      <a:pt x="172" y="10"/>
                    </a:cubicBezTo>
                    <a:cubicBezTo>
                      <a:pt x="171" y="19"/>
                      <a:pt x="171" y="19"/>
                      <a:pt x="171" y="19"/>
                    </a:cubicBezTo>
                    <a:cubicBezTo>
                      <a:pt x="171" y="19"/>
                      <a:pt x="171" y="20"/>
                      <a:pt x="171" y="20"/>
                    </a:cubicBezTo>
                    <a:cubicBezTo>
                      <a:pt x="171" y="21"/>
                      <a:pt x="171" y="21"/>
                      <a:pt x="171" y="22"/>
                    </a:cubicBezTo>
                    <a:cubicBezTo>
                      <a:pt x="171" y="22"/>
                      <a:pt x="171" y="23"/>
                      <a:pt x="171" y="24"/>
                    </a:cubicBezTo>
                    <a:cubicBezTo>
                      <a:pt x="171" y="25"/>
                      <a:pt x="173" y="26"/>
                      <a:pt x="175" y="26"/>
                    </a:cubicBezTo>
                    <a:cubicBezTo>
                      <a:pt x="177" y="26"/>
                      <a:pt x="178" y="25"/>
                      <a:pt x="180" y="24"/>
                    </a:cubicBezTo>
                    <a:cubicBezTo>
                      <a:pt x="180" y="24"/>
                      <a:pt x="180" y="24"/>
                      <a:pt x="180" y="24"/>
                    </a:cubicBezTo>
                    <a:moveTo>
                      <a:pt x="157" y="26"/>
                    </a:moveTo>
                    <a:cubicBezTo>
                      <a:pt x="160" y="26"/>
                      <a:pt x="160" y="26"/>
                      <a:pt x="160" y="26"/>
                    </a:cubicBezTo>
                    <a:cubicBezTo>
                      <a:pt x="161" y="14"/>
                      <a:pt x="161" y="14"/>
                      <a:pt x="161" y="14"/>
                    </a:cubicBezTo>
                    <a:cubicBezTo>
                      <a:pt x="162" y="13"/>
                      <a:pt x="163" y="12"/>
                      <a:pt x="164" y="11"/>
                    </a:cubicBezTo>
                    <a:cubicBezTo>
                      <a:pt x="164" y="11"/>
                      <a:pt x="165" y="11"/>
                      <a:pt x="165" y="11"/>
                    </a:cubicBezTo>
                    <a:cubicBezTo>
                      <a:pt x="165" y="11"/>
                      <a:pt x="166" y="10"/>
                      <a:pt x="167" y="10"/>
                    </a:cubicBezTo>
                    <a:cubicBezTo>
                      <a:pt x="167" y="10"/>
                      <a:pt x="168" y="11"/>
                      <a:pt x="168" y="11"/>
                    </a:cubicBezTo>
                    <a:cubicBezTo>
                      <a:pt x="169" y="7"/>
                      <a:pt x="169" y="7"/>
                      <a:pt x="169" y="7"/>
                    </a:cubicBezTo>
                    <a:cubicBezTo>
                      <a:pt x="168" y="7"/>
                      <a:pt x="168" y="7"/>
                      <a:pt x="167" y="7"/>
                    </a:cubicBezTo>
                    <a:cubicBezTo>
                      <a:pt x="167" y="7"/>
                      <a:pt x="166" y="7"/>
                      <a:pt x="166" y="8"/>
                    </a:cubicBezTo>
                    <a:cubicBezTo>
                      <a:pt x="164" y="8"/>
                      <a:pt x="163" y="10"/>
                      <a:pt x="162" y="11"/>
                    </a:cubicBezTo>
                    <a:cubicBezTo>
                      <a:pt x="162" y="8"/>
                      <a:pt x="162" y="8"/>
                      <a:pt x="162" y="8"/>
                    </a:cubicBezTo>
                    <a:cubicBezTo>
                      <a:pt x="161" y="7"/>
                      <a:pt x="161" y="7"/>
                      <a:pt x="161" y="7"/>
                    </a:cubicBezTo>
                    <a:cubicBezTo>
                      <a:pt x="158" y="8"/>
                      <a:pt x="158" y="8"/>
                      <a:pt x="158" y="8"/>
                    </a:cubicBezTo>
                    <a:cubicBezTo>
                      <a:pt x="157" y="9"/>
                      <a:pt x="157" y="9"/>
                      <a:pt x="157" y="9"/>
                    </a:cubicBezTo>
                    <a:cubicBezTo>
                      <a:pt x="159" y="10"/>
                      <a:pt x="159" y="10"/>
                      <a:pt x="159" y="10"/>
                    </a:cubicBezTo>
                    <a:lnTo>
                      <a:pt x="157" y="26"/>
                    </a:lnTo>
                    <a:close/>
                    <a:moveTo>
                      <a:pt x="141" y="3"/>
                    </a:moveTo>
                    <a:cubicBezTo>
                      <a:pt x="142" y="3"/>
                      <a:pt x="143" y="3"/>
                      <a:pt x="144" y="3"/>
                    </a:cubicBezTo>
                    <a:cubicBezTo>
                      <a:pt x="146" y="3"/>
                      <a:pt x="148" y="4"/>
                      <a:pt x="149" y="5"/>
                    </a:cubicBezTo>
                    <a:cubicBezTo>
                      <a:pt x="150" y="6"/>
                      <a:pt x="151" y="8"/>
                      <a:pt x="151" y="11"/>
                    </a:cubicBezTo>
                    <a:cubicBezTo>
                      <a:pt x="151" y="16"/>
                      <a:pt x="150" y="20"/>
                      <a:pt x="147" y="22"/>
                    </a:cubicBezTo>
                    <a:cubicBezTo>
                      <a:pt x="146" y="23"/>
                      <a:pt x="144" y="24"/>
                      <a:pt x="142" y="24"/>
                    </a:cubicBezTo>
                    <a:cubicBezTo>
                      <a:pt x="142" y="24"/>
                      <a:pt x="142" y="24"/>
                      <a:pt x="141" y="24"/>
                    </a:cubicBezTo>
                    <a:cubicBezTo>
                      <a:pt x="140" y="24"/>
                      <a:pt x="139" y="24"/>
                      <a:pt x="138" y="23"/>
                    </a:cubicBezTo>
                    <a:lnTo>
                      <a:pt x="141" y="3"/>
                    </a:lnTo>
                    <a:close/>
                    <a:moveTo>
                      <a:pt x="133" y="26"/>
                    </a:moveTo>
                    <a:cubicBezTo>
                      <a:pt x="137" y="26"/>
                      <a:pt x="137" y="26"/>
                      <a:pt x="137" y="26"/>
                    </a:cubicBezTo>
                    <a:cubicBezTo>
                      <a:pt x="137" y="26"/>
                      <a:pt x="137" y="26"/>
                      <a:pt x="137" y="26"/>
                    </a:cubicBezTo>
                    <a:cubicBezTo>
                      <a:pt x="138" y="26"/>
                      <a:pt x="138" y="26"/>
                      <a:pt x="138" y="26"/>
                    </a:cubicBezTo>
                    <a:cubicBezTo>
                      <a:pt x="139" y="26"/>
                      <a:pt x="139" y="26"/>
                      <a:pt x="139" y="26"/>
                    </a:cubicBezTo>
                    <a:cubicBezTo>
                      <a:pt x="140" y="26"/>
                      <a:pt x="140" y="26"/>
                      <a:pt x="140" y="26"/>
                    </a:cubicBezTo>
                    <a:cubicBezTo>
                      <a:pt x="140" y="26"/>
                      <a:pt x="140" y="26"/>
                      <a:pt x="140" y="26"/>
                    </a:cubicBezTo>
                    <a:cubicBezTo>
                      <a:pt x="141" y="26"/>
                      <a:pt x="141" y="26"/>
                      <a:pt x="141" y="26"/>
                    </a:cubicBezTo>
                    <a:cubicBezTo>
                      <a:pt x="142" y="26"/>
                      <a:pt x="142" y="26"/>
                      <a:pt x="142" y="26"/>
                    </a:cubicBezTo>
                    <a:cubicBezTo>
                      <a:pt x="143" y="26"/>
                      <a:pt x="144" y="26"/>
                      <a:pt x="145" y="25"/>
                    </a:cubicBezTo>
                    <a:cubicBezTo>
                      <a:pt x="147" y="25"/>
                      <a:pt x="149" y="23"/>
                      <a:pt x="151" y="22"/>
                    </a:cubicBezTo>
                    <a:cubicBezTo>
                      <a:pt x="153" y="19"/>
                      <a:pt x="154" y="15"/>
                      <a:pt x="154" y="11"/>
                    </a:cubicBezTo>
                    <a:cubicBezTo>
                      <a:pt x="154" y="8"/>
                      <a:pt x="153" y="6"/>
                      <a:pt x="152" y="4"/>
                    </a:cubicBezTo>
                    <a:cubicBezTo>
                      <a:pt x="150" y="2"/>
                      <a:pt x="148" y="1"/>
                      <a:pt x="145" y="1"/>
                    </a:cubicBezTo>
                    <a:cubicBezTo>
                      <a:pt x="144" y="1"/>
                      <a:pt x="143" y="1"/>
                      <a:pt x="143" y="1"/>
                    </a:cubicBezTo>
                    <a:cubicBezTo>
                      <a:pt x="142" y="1"/>
                      <a:pt x="141" y="1"/>
                      <a:pt x="141" y="1"/>
                    </a:cubicBezTo>
                    <a:cubicBezTo>
                      <a:pt x="136" y="1"/>
                      <a:pt x="136" y="1"/>
                      <a:pt x="136" y="1"/>
                    </a:cubicBezTo>
                    <a:cubicBezTo>
                      <a:pt x="136" y="3"/>
                      <a:pt x="136" y="3"/>
                      <a:pt x="136" y="3"/>
                    </a:cubicBezTo>
                    <a:cubicBezTo>
                      <a:pt x="138" y="3"/>
                      <a:pt x="138" y="3"/>
                      <a:pt x="138" y="3"/>
                    </a:cubicBezTo>
                    <a:cubicBezTo>
                      <a:pt x="135" y="24"/>
                      <a:pt x="135" y="24"/>
                      <a:pt x="135" y="24"/>
                    </a:cubicBezTo>
                    <a:cubicBezTo>
                      <a:pt x="133" y="24"/>
                      <a:pt x="133" y="24"/>
                      <a:pt x="133" y="24"/>
                    </a:cubicBezTo>
                    <a:lnTo>
                      <a:pt x="133" y="26"/>
                    </a:lnTo>
                    <a:close/>
                    <a:moveTo>
                      <a:pt x="118" y="21"/>
                    </a:moveTo>
                    <a:cubicBezTo>
                      <a:pt x="117" y="22"/>
                      <a:pt x="117" y="22"/>
                      <a:pt x="117" y="22"/>
                    </a:cubicBezTo>
                    <a:cubicBezTo>
                      <a:pt x="116" y="23"/>
                      <a:pt x="115" y="24"/>
                      <a:pt x="114" y="24"/>
                    </a:cubicBezTo>
                    <a:cubicBezTo>
                      <a:pt x="113" y="24"/>
                      <a:pt x="112" y="23"/>
                      <a:pt x="112" y="22"/>
                    </a:cubicBezTo>
                    <a:cubicBezTo>
                      <a:pt x="111" y="22"/>
                      <a:pt x="111" y="20"/>
                      <a:pt x="111" y="19"/>
                    </a:cubicBezTo>
                    <a:cubicBezTo>
                      <a:pt x="111" y="17"/>
                      <a:pt x="111" y="16"/>
                      <a:pt x="112" y="15"/>
                    </a:cubicBezTo>
                    <a:cubicBezTo>
                      <a:pt x="112" y="14"/>
                      <a:pt x="112" y="13"/>
                      <a:pt x="113" y="13"/>
                    </a:cubicBezTo>
                    <a:cubicBezTo>
                      <a:pt x="113" y="12"/>
                      <a:pt x="113" y="11"/>
                      <a:pt x="114" y="11"/>
                    </a:cubicBezTo>
                    <a:cubicBezTo>
                      <a:pt x="114" y="10"/>
                      <a:pt x="115" y="10"/>
                      <a:pt x="116" y="10"/>
                    </a:cubicBezTo>
                    <a:cubicBezTo>
                      <a:pt x="116" y="9"/>
                      <a:pt x="117" y="9"/>
                      <a:pt x="118" y="9"/>
                    </a:cubicBezTo>
                    <a:cubicBezTo>
                      <a:pt x="119" y="9"/>
                      <a:pt x="119" y="9"/>
                      <a:pt x="120" y="10"/>
                    </a:cubicBezTo>
                    <a:lnTo>
                      <a:pt x="118" y="21"/>
                    </a:lnTo>
                    <a:close/>
                    <a:moveTo>
                      <a:pt x="109" y="14"/>
                    </a:moveTo>
                    <a:cubicBezTo>
                      <a:pt x="108" y="16"/>
                      <a:pt x="108" y="17"/>
                      <a:pt x="108" y="19"/>
                    </a:cubicBezTo>
                    <a:cubicBezTo>
                      <a:pt x="108" y="21"/>
                      <a:pt x="108" y="23"/>
                      <a:pt x="109" y="24"/>
                    </a:cubicBezTo>
                    <a:cubicBezTo>
                      <a:pt x="110" y="25"/>
                      <a:pt x="110" y="25"/>
                      <a:pt x="111" y="25"/>
                    </a:cubicBezTo>
                    <a:cubicBezTo>
                      <a:pt x="111" y="26"/>
                      <a:pt x="112" y="26"/>
                      <a:pt x="113" y="26"/>
                    </a:cubicBezTo>
                    <a:cubicBezTo>
                      <a:pt x="113" y="26"/>
                      <a:pt x="114" y="26"/>
                      <a:pt x="115" y="26"/>
                    </a:cubicBezTo>
                    <a:cubicBezTo>
                      <a:pt x="116" y="25"/>
                      <a:pt x="117" y="24"/>
                      <a:pt x="118" y="23"/>
                    </a:cubicBezTo>
                    <a:cubicBezTo>
                      <a:pt x="117" y="28"/>
                      <a:pt x="117" y="28"/>
                      <a:pt x="117" y="28"/>
                    </a:cubicBezTo>
                    <a:cubicBezTo>
                      <a:pt x="117" y="29"/>
                      <a:pt x="117" y="30"/>
                      <a:pt x="116" y="30"/>
                    </a:cubicBezTo>
                    <a:cubicBezTo>
                      <a:pt x="116" y="31"/>
                      <a:pt x="115" y="31"/>
                      <a:pt x="113" y="31"/>
                    </a:cubicBezTo>
                    <a:cubicBezTo>
                      <a:pt x="112" y="31"/>
                      <a:pt x="111" y="31"/>
                      <a:pt x="109" y="30"/>
                    </a:cubicBezTo>
                    <a:cubicBezTo>
                      <a:pt x="108" y="33"/>
                      <a:pt x="108" y="33"/>
                      <a:pt x="108" y="33"/>
                    </a:cubicBezTo>
                    <a:cubicBezTo>
                      <a:pt x="109" y="33"/>
                      <a:pt x="110" y="34"/>
                      <a:pt x="112" y="34"/>
                    </a:cubicBezTo>
                    <a:cubicBezTo>
                      <a:pt x="114" y="34"/>
                      <a:pt x="115" y="33"/>
                      <a:pt x="117" y="32"/>
                    </a:cubicBezTo>
                    <a:cubicBezTo>
                      <a:pt x="119" y="31"/>
                      <a:pt x="120" y="29"/>
                      <a:pt x="120" y="27"/>
                    </a:cubicBezTo>
                    <a:cubicBezTo>
                      <a:pt x="123" y="7"/>
                      <a:pt x="123" y="7"/>
                      <a:pt x="123" y="7"/>
                    </a:cubicBezTo>
                    <a:cubicBezTo>
                      <a:pt x="121" y="8"/>
                      <a:pt x="121" y="8"/>
                      <a:pt x="121" y="8"/>
                    </a:cubicBezTo>
                    <a:cubicBezTo>
                      <a:pt x="120" y="7"/>
                      <a:pt x="119" y="7"/>
                      <a:pt x="118" y="7"/>
                    </a:cubicBezTo>
                    <a:cubicBezTo>
                      <a:pt x="117" y="7"/>
                      <a:pt x="116" y="7"/>
                      <a:pt x="115" y="8"/>
                    </a:cubicBezTo>
                    <a:cubicBezTo>
                      <a:pt x="112" y="9"/>
                      <a:pt x="110" y="11"/>
                      <a:pt x="109" y="14"/>
                    </a:cubicBezTo>
                    <a:moveTo>
                      <a:pt x="102" y="26"/>
                    </a:moveTo>
                    <a:cubicBezTo>
                      <a:pt x="103" y="25"/>
                      <a:pt x="104" y="25"/>
                      <a:pt x="105" y="24"/>
                    </a:cubicBezTo>
                    <a:cubicBezTo>
                      <a:pt x="104" y="23"/>
                      <a:pt x="104" y="23"/>
                      <a:pt x="104" y="23"/>
                    </a:cubicBezTo>
                    <a:cubicBezTo>
                      <a:pt x="103" y="24"/>
                      <a:pt x="103" y="24"/>
                      <a:pt x="103" y="24"/>
                    </a:cubicBezTo>
                    <a:cubicBezTo>
                      <a:pt x="102" y="23"/>
                      <a:pt x="102" y="23"/>
                      <a:pt x="102" y="23"/>
                    </a:cubicBezTo>
                    <a:cubicBezTo>
                      <a:pt x="102" y="23"/>
                      <a:pt x="102" y="21"/>
                      <a:pt x="103" y="18"/>
                    </a:cubicBezTo>
                    <a:cubicBezTo>
                      <a:pt x="103" y="17"/>
                      <a:pt x="103" y="16"/>
                      <a:pt x="104" y="15"/>
                    </a:cubicBezTo>
                    <a:cubicBezTo>
                      <a:pt x="104" y="14"/>
                      <a:pt x="104" y="13"/>
                      <a:pt x="104" y="12"/>
                    </a:cubicBezTo>
                    <a:cubicBezTo>
                      <a:pt x="104" y="10"/>
                      <a:pt x="104" y="9"/>
                      <a:pt x="103" y="8"/>
                    </a:cubicBezTo>
                    <a:cubicBezTo>
                      <a:pt x="103" y="8"/>
                      <a:pt x="102" y="8"/>
                      <a:pt x="102" y="7"/>
                    </a:cubicBezTo>
                    <a:cubicBezTo>
                      <a:pt x="101" y="7"/>
                      <a:pt x="101" y="7"/>
                      <a:pt x="100" y="7"/>
                    </a:cubicBezTo>
                    <a:cubicBezTo>
                      <a:pt x="100" y="7"/>
                      <a:pt x="99" y="7"/>
                      <a:pt x="99" y="7"/>
                    </a:cubicBezTo>
                    <a:cubicBezTo>
                      <a:pt x="97" y="8"/>
                      <a:pt x="95" y="9"/>
                      <a:pt x="94" y="11"/>
                    </a:cubicBezTo>
                    <a:cubicBezTo>
                      <a:pt x="94" y="8"/>
                      <a:pt x="94" y="8"/>
                      <a:pt x="94" y="8"/>
                    </a:cubicBezTo>
                    <a:cubicBezTo>
                      <a:pt x="93" y="7"/>
                      <a:pt x="93" y="7"/>
                      <a:pt x="93" y="7"/>
                    </a:cubicBezTo>
                    <a:cubicBezTo>
                      <a:pt x="90" y="8"/>
                      <a:pt x="90" y="8"/>
                      <a:pt x="90" y="8"/>
                    </a:cubicBezTo>
                    <a:cubicBezTo>
                      <a:pt x="89" y="9"/>
                      <a:pt x="89" y="9"/>
                      <a:pt x="89" y="9"/>
                    </a:cubicBezTo>
                    <a:cubicBezTo>
                      <a:pt x="91" y="10"/>
                      <a:pt x="91" y="10"/>
                      <a:pt x="91" y="10"/>
                    </a:cubicBezTo>
                    <a:cubicBezTo>
                      <a:pt x="89" y="26"/>
                      <a:pt x="89" y="26"/>
                      <a:pt x="89" y="26"/>
                    </a:cubicBezTo>
                    <a:cubicBezTo>
                      <a:pt x="92" y="26"/>
                      <a:pt x="92" y="26"/>
                      <a:pt x="92" y="26"/>
                    </a:cubicBezTo>
                    <a:cubicBezTo>
                      <a:pt x="94" y="14"/>
                      <a:pt x="94" y="14"/>
                      <a:pt x="94" y="14"/>
                    </a:cubicBezTo>
                    <a:cubicBezTo>
                      <a:pt x="94" y="13"/>
                      <a:pt x="95" y="12"/>
                      <a:pt x="96" y="11"/>
                    </a:cubicBezTo>
                    <a:cubicBezTo>
                      <a:pt x="97" y="10"/>
                      <a:pt x="97" y="10"/>
                      <a:pt x="98" y="10"/>
                    </a:cubicBezTo>
                    <a:cubicBezTo>
                      <a:pt x="98" y="10"/>
                      <a:pt x="99" y="10"/>
                      <a:pt x="99" y="10"/>
                    </a:cubicBezTo>
                    <a:cubicBezTo>
                      <a:pt x="100" y="10"/>
                      <a:pt x="100" y="10"/>
                      <a:pt x="100" y="10"/>
                    </a:cubicBezTo>
                    <a:cubicBezTo>
                      <a:pt x="101" y="11"/>
                      <a:pt x="101" y="11"/>
                      <a:pt x="101" y="11"/>
                    </a:cubicBezTo>
                    <a:cubicBezTo>
                      <a:pt x="101" y="11"/>
                      <a:pt x="101" y="12"/>
                      <a:pt x="101" y="12"/>
                    </a:cubicBezTo>
                    <a:cubicBezTo>
                      <a:pt x="101" y="13"/>
                      <a:pt x="101" y="14"/>
                      <a:pt x="100" y="15"/>
                    </a:cubicBezTo>
                    <a:cubicBezTo>
                      <a:pt x="100" y="16"/>
                      <a:pt x="100" y="17"/>
                      <a:pt x="100" y="18"/>
                    </a:cubicBezTo>
                    <a:cubicBezTo>
                      <a:pt x="100" y="19"/>
                      <a:pt x="100" y="20"/>
                      <a:pt x="100" y="20"/>
                    </a:cubicBezTo>
                    <a:cubicBezTo>
                      <a:pt x="99" y="22"/>
                      <a:pt x="99" y="22"/>
                      <a:pt x="99" y="22"/>
                    </a:cubicBezTo>
                    <a:cubicBezTo>
                      <a:pt x="99" y="22"/>
                      <a:pt x="99" y="23"/>
                      <a:pt x="99" y="24"/>
                    </a:cubicBezTo>
                    <a:cubicBezTo>
                      <a:pt x="99" y="25"/>
                      <a:pt x="100" y="26"/>
                      <a:pt x="101" y="26"/>
                    </a:cubicBezTo>
                    <a:cubicBezTo>
                      <a:pt x="101" y="26"/>
                      <a:pt x="102" y="26"/>
                      <a:pt x="102" y="26"/>
                    </a:cubicBezTo>
                    <a:moveTo>
                      <a:pt x="83" y="26"/>
                    </a:moveTo>
                    <a:cubicBezTo>
                      <a:pt x="84" y="25"/>
                      <a:pt x="84" y="24"/>
                      <a:pt x="85" y="24"/>
                    </a:cubicBezTo>
                    <a:cubicBezTo>
                      <a:pt x="85" y="23"/>
                      <a:pt x="85" y="23"/>
                      <a:pt x="85" y="23"/>
                    </a:cubicBezTo>
                    <a:cubicBezTo>
                      <a:pt x="84" y="23"/>
                      <a:pt x="83" y="24"/>
                      <a:pt x="83" y="24"/>
                    </a:cubicBezTo>
                    <a:cubicBezTo>
                      <a:pt x="83" y="24"/>
                      <a:pt x="82" y="24"/>
                      <a:pt x="82" y="23"/>
                    </a:cubicBezTo>
                    <a:cubicBezTo>
                      <a:pt x="82" y="23"/>
                      <a:pt x="82" y="23"/>
                      <a:pt x="82" y="23"/>
                    </a:cubicBezTo>
                    <a:cubicBezTo>
                      <a:pt x="85" y="8"/>
                      <a:pt x="85" y="8"/>
                      <a:pt x="85" y="8"/>
                    </a:cubicBezTo>
                    <a:cubicBezTo>
                      <a:pt x="84" y="7"/>
                      <a:pt x="84" y="7"/>
                      <a:pt x="84" y="7"/>
                    </a:cubicBezTo>
                    <a:cubicBezTo>
                      <a:pt x="79" y="8"/>
                      <a:pt x="79" y="8"/>
                      <a:pt x="79" y="8"/>
                    </a:cubicBezTo>
                    <a:cubicBezTo>
                      <a:pt x="79" y="9"/>
                      <a:pt x="79" y="9"/>
                      <a:pt x="79" y="9"/>
                    </a:cubicBezTo>
                    <a:cubicBezTo>
                      <a:pt x="81" y="10"/>
                      <a:pt x="81" y="10"/>
                      <a:pt x="81" y="10"/>
                    </a:cubicBezTo>
                    <a:cubicBezTo>
                      <a:pt x="80" y="20"/>
                      <a:pt x="80" y="20"/>
                      <a:pt x="80" y="20"/>
                    </a:cubicBezTo>
                    <a:cubicBezTo>
                      <a:pt x="79" y="22"/>
                      <a:pt x="79" y="23"/>
                      <a:pt x="79" y="24"/>
                    </a:cubicBezTo>
                    <a:cubicBezTo>
                      <a:pt x="79" y="25"/>
                      <a:pt x="80" y="26"/>
                      <a:pt x="81" y="26"/>
                    </a:cubicBezTo>
                    <a:cubicBezTo>
                      <a:pt x="82" y="26"/>
                      <a:pt x="82" y="26"/>
                      <a:pt x="83" y="26"/>
                    </a:cubicBezTo>
                    <a:moveTo>
                      <a:pt x="85" y="3"/>
                    </a:moveTo>
                    <a:cubicBezTo>
                      <a:pt x="86" y="2"/>
                      <a:pt x="86" y="2"/>
                      <a:pt x="86" y="1"/>
                    </a:cubicBezTo>
                    <a:cubicBezTo>
                      <a:pt x="86" y="0"/>
                      <a:pt x="85" y="0"/>
                      <a:pt x="85" y="0"/>
                    </a:cubicBezTo>
                    <a:cubicBezTo>
                      <a:pt x="84" y="0"/>
                      <a:pt x="84" y="0"/>
                      <a:pt x="84" y="0"/>
                    </a:cubicBezTo>
                    <a:cubicBezTo>
                      <a:pt x="83" y="0"/>
                      <a:pt x="83" y="0"/>
                      <a:pt x="82" y="0"/>
                    </a:cubicBezTo>
                    <a:cubicBezTo>
                      <a:pt x="82" y="1"/>
                      <a:pt x="82" y="1"/>
                      <a:pt x="82" y="2"/>
                    </a:cubicBezTo>
                    <a:cubicBezTo>
                      <a:pt x="82" y="3"/>
                      <a:pt x="82" y="3"/>
                      <a:pt x="83" y="3"/>
                    </a:cubicBezTo>
                    <a:cubicBezTo>
                      <a:pt x="83" y="4"/>
                      <a:pt x="83" y="4"/>
                      <a:pt x="83" y="4"/>
                    </a:cubicBezTo>
                    <a:cubicBezTo>
                      <a:pt x="84" y="4"/>
                      <a:pt x="85" y="3"/>
                      <a:pt x="85" y="3"/>
                    </a:cubicBezTo>
                    <a:moveTo>
                      <a:pt x="70" y="21"/>
                    </a:moveTo>
                    <a:cubicBezTo>
                      <a:pt x="69" y="22"/>
                      <a:pt x="69" y="22"/>
                      <a:pt x="69" y="22"/>
                    </a:cubicBezTo>
                    <a:cubicBezTo>
                      <a:pt x="68" y="23"/>
                      <a:pt x="66" y="24"/>
                      <a:pt x="65" y="24"/>
                    </a:cubicBezTo>
                    <a:cubicBezTo>
                      <a:pt x="64" y="24"/>
                      <a:pt x="64" y="23"/>
                      <a:pt x="63" y="22"/>
                    </a:cubicBezTo>
                    <a:cubicBezTo>
                      <a:pt x="63" y="22"/>
                      <a:pt x="63" y="20"/>
                      <a:pt x="63" y="19"/>
                    </a:cubicBezTo>
                    <a:cubicBezTo>
                      <a:pt x="63" y="17"/>
                      <a:pt x="63" y="16"/>
                      <a:pt x="63" y="15"/>
                    </a:cubicBezTo>
                    <a:cubicBezTo>
                      <a:pt x="64" y="14"/>
                      <a:pt x="64" y="13"/>
                      <a:pt x="64" y="13"/>
                    </a:cubicBezTo>
                    <a:cubicBezTo>
                      <a:pt x="65" y="12"/>
                      <a:pt x="65" y="11"/>
                      <a:pt x="65" y="11"/>
                    </a:cubicBezTo>
                    <a:cubicBezTo>
                      <a:pt x="66" y="10"/>
                      <a:pt x="66" y="10"/>
                      <a:pt x="67" y="10"/>
                    </a:cubicBezTo>
                    <a:cubicBezTo>
                      <a:pt x="68" y="9"/>
                      <a:pt x="68" y="9"/>
                      <a:pt x="69" y="9"/>
                    </a:cubicBezTo>
                    <a:cubicBezTo>
                      <a:pt x="70" y="9"/>
                      <a:pt x="71" y="9"/>
                      <a:pt x="71" y="10"/>
                    </a:cubicBezTo>
                    <a:lnTo>
                      <a:pt x="70" y="21"/>
                    </a:lnTo>
                    <a:close/>
                    <a:moveTo>
                      <a:pt x="73" y="26"/>
                    </a:moveTo>
                    <a:cubicBezTo>
                      <a:pt x="74" y="25"/>
                      <a:pt x="74" y="25"/>
                      <a:pt x="75" y="24"/>
                    </a:cubicBezTo>
                    <a:cubicBezTo>
                      <a:pt x="74" y="23"/>
                      <a:pt x="74" y="23"/>
                      <a:pt x="74" y="23"/>
                    </a:cubicBezTo>
                    <a:cubicBezTo>
                      <a:pt x="74" y="24"/>
                      <a:pt x="73" y="24"/>
                      <a:pt x="73" y="24"/>
                    </a:cubicBezTo>
                    <a:cubicBezTo>
                      <a:pt x="73" y="24"/>
                      <a:pt x="73" y="23"/>
                      <a:pt x="73" y="23"/>
                    </a:cubicBezTo>
                    <a:cubicBezTo>
                      <a:pt x="76" y="0"/>
                      <a:pt x="76" y="0"/>
                      <a:pt x="76" y="0"/>
                    </a:cubicBezTo>
                    <a:cubicBezTo>
                      <a:pt x="75" y="0"/>
                      <a:pt x="75" y="0"/>
                      <a:pt x="75" y="0"/>
                    </a:cubicBezTo>
                    <a:cubicBezTo>
                      <a:pt x="71" y="0"/>
                      <a:pt x="71" y="0"/>
                      <a:pt x="71" y="0"/>
                    </a:cubicBezTo>
                    <a:cubicBezTo>
                      <a:pt x="71" y="1"/>
                      <a:pt x="71" y="1"/>
                      <a:pt x="71" y="1"/>
                    </a:cubicBezTo>
                    <a:cubicBezTo>
                      <a:pt x="73" y="2"/>
                      <a:pt x="73" y="2"/>
                      <a:pt x="73" y="2"/>
                    </a:cubicBezTo>
                    <a:cubicBezTo>
                      <a:pt x="72" y="7"/>
                      <a:pt x="72" y="7"/>
                      <a:pt x="72" y="7"/>
                    </a:cubicBezTo>
                    <a:cubicBezTo>
                      <a:pt x="71" y="7"/>
                      <a:pt x="70" y="7"/>
                      <a:pt x="69" y="7"/>
                    </a:cubicBezTo>
                    <a:cubicBezTo>
                      <a:pt x="68" y="7"/>
                      <a:pt x="68" y="7"/>
                      <a:pt x="67" y="8"/>
                    </a:cubicBezTo>
                    <a:cubicBezTo>
                      <a:pt x="64" y="9"/>
                      <a:pt x="62" y="11"/>
                      <a:pt x="61" y="14"/>
                    </a:cubicBezTo>
                    <a:cubicBezTo>
                      <a:pt x="60" y="16"/>
                      <a:pt x="59" y="17"/>
                      <a:pt x="59" y="19"/>
                    </a:cubicBezTo>
                    <a:cubicBezTo>
                      <a:pt x="59" y="21"/>
                      <a:pt x="60" y="23"/>
                      <a:pt x="61" y="24"/>
                    </a:cubicBezTo>
                    <a:cubicBezTo>
                      <a:pt x="61" y="25"/>
                      <a:pt x="62" y="25"/>
                      <a:pt x="62" y="25"/>
                    </a:cubicBezTo>
                    <a:cubicBezTo>
                      <a:pt x="63" y="26"/>
                      <a:pt x="64" y="26"/>
                      <a:pt x="64" y="26"/>
                    </a:cubicBezTo>
                    <a:cubicBezTo>
                      <a:pt x="65" y="26"/>
                      <a:pt x="66" y="26"/>
                      <a:pt x="66" y="26"/>
                    </a:cubicBezTo>
                    <a:cubicBezTo>
                      <a:pt x="67" y="25"/>
                      <a:pt x="69" y="24"/>
                      <a:pt x="69" y="23"/>
                    </a:cubicBezTo>
                    <a:cubicBezTo>
                      <a:pt x="69" y="24"/>
                      <a:pt x="69" y="24"/>
                      <a:pt x="69" y="24"/>
                    </a:cubicBezTo>
                    <a:cubicBezTo>
                      <a:pt x="69" y="24"/>
                      <a:pt x="69" y="24"/>
                      <a:pt x="69" y="24"/>
                    </a:cubicBezTo>
                    <a:cubicBezTo>
                      <a:pt x="69" y="25"/>
                      <a:pt x="70" y="26"/>
                      <a:pt x="71" y="26"/>
                    </a:cubicBezTo>
                    <a:cubicBezTo>
                      <a:pt x="72" y="26"/>
                      <a:pt x="72" y="26"/>
                      <a:pt x="73" y="26"/>
                    </a:cubicBezTo>
                    <a:moveTo>
                      <a:pt x="54" y="23"/>
                    </a:moveTo>
                    <a:cubicBezTo>
                      <a:pt x="57" y="0"/>
                      <a:pt x="57" y="0"/>
                      <a:pt x="57" y="0"/>
                    </a:cubicBezTo>
                    <a:cubicBezTo>
                      <a:pt x="56" y="0"/>
                      <a:pt x="56" y="0"/>
                      <a:pt x="56" y="0"/>
                    </a:cubicBezTo>
                    <a:cubicBezTo>
                      <a:pt x="52" y="0"/>
                      <a:pt x="52" y="0"/>
                      <a:pt x="52" y="0"/>
                    </a:cubicBezTo>
                    <a:cubicBezTo>
                      <a:pt x="52" y="1"/>
                      <a:pt x="52" y="1"/>
                      <a:pt x="52" y="1"/>
                    </a:cubicBezTo>
                    <a:cubicBezTo>
                      <a:pt x="54" y="2"/>
                      <a:pt x="54" y="2"/>
                      <a:pt x="54" y="2"/>
                    </a:cubicBezTo>
                    <a:cubicBezTo>
                      <a:pt x="51" y="22"/>
                      <a:pt x="51" y="22"/>
                      <a:pt x="51" y="22"/>
                    </a:cubicBezTo>
                    <a:cubicBezTo>
                      <a:pt x="51" y="23"/>
                      <a:pt x="51" y="23"/>
                      <a:pt x="51" y="24"/>
                    </a:cubicBezTo>
                    <a:cubicBezTo>
                      <a:pt x="51" y="24"/>
                      <a:pt x="51" y="25"/>
                      <a:pt x="51" y="25"/>
                    </a:cubicBezTo>
                    <a:cubicBezTo>
                      <a:pt x="51" y="26"/>
                      <a:pt x="52" y="26"/>
                      <a:pt x="53" y="26"/>
                    </a:cubicBezTo>
                    <a:cubicBezTo>
                      <a:pt x="53" y="26"/>
                      <a:pt x="54" y="25"/>
                      <a:pt x="55" y="25"/>
                    </a:cubicBezTo>
                    <a:cubicBezTo>
                      <a:pt x="56" y="24"/>
                      <a:pt x="56" y="24"/>
                      <a:pt x="56" y="24"/>
                    </a:cubicBezTo>
                    <a:cubicBezTo>
                      <a:pt x="56" y="23"/>
                      <a:pt x="56" y="23"/>
                      <a:pt x="56" y="23"/>
                    </a:cubicBezTo>
                    <a:cubicBezTo>
                      <a:pt x="55" y="23"/>
                      <a:pt x="55" y="24"/>
                      <a:pt x="54" y="24"/>
                    </a:cubicBezTo>
                    <a:cubicBezTo>
                      <a:pt x="54" y="24"/>
                      <a:pt x="54" y="23"/>
                      <a:pt x="54" y="23"/>
                    </a:cubicBezTo>
                    <a:moveTo>
                      <a:pt x="44" y="26"/>
                    </a:moveTo>
                    <a:cubicBezTo>
                      <a:pt x="45" y="25"/>
                      <a:pt x="46" y="24"/>
                      <a:pt x="47" y="24"/>
                    </a:cubicBezTo>
                    <a:cubicBezTo>
                      <a:pt x="46" y="23"/>
                      <a:pt x="46" y="23"/>
                      <a:pt x="46" y="23"/>
                    </a:cubicBezTo>
                    <a:cubicBezTo>
                      <a:pt x="46" y="23"/>
                      <a:pt x="45" y="24"/>
                      <a:pt x="45" y="24"/>
                    </a:cubicBezTo>
                    <a:cubicBezTo>
                      <a:pt x="44" y="24"/>
                      <a:pt x="44" y="24"/>
                      <a:pt x="44" y="23"/>
                    </a:cubicBezTo>
                    <a:cubicBezTo>
                      <a:pt x="44" y="23"/>
                      <a:pt x="44" y="23"/>
                      <a:pt x="44" y="23"/>
                    </a:cubicBezTo>
                    <a:cubicBezTo>
                      <a:pt x="46" y="8"/>
                      <a:pt x="46" y="8"/>
                      <a:pt x="46" y="8"/>
                    </a:cubicBezTo>
                    <a:cubicBezTo>
                      <a:pt x="46" y="7"/>
                      <a:pt x="46" y="7"/>
                      <a:pt x="46" y="7"/>
                    </a:cubicBezTo>
                    <a:cubicBezTo>
                      <a:pt x="41" y="8"/>
                      <a:pt x="41" y="8"/>
                      <a:pt x="41" y="8"/>
                    </a:cubicBezTo>
                    <a:cubicBezTo>
                      <a:pt x="41" y="9"/>
                      <a:pt x="41" y="9"/>
                      <a:pt x="41" y="9"/>
                    </a:cubicBezTo>
                    <a:cubicBezTo>
                      <a:pt x="43" y="10"/>
                      <a:pt x="43" y="10"/>
                      <a:pt x="43" y="10"/>
                    </a:cubicBezTo>
                    <a:cubicBezTo>
                      <a:pt x="42" y="20"/>
                      <a:pt x="42" y="20"/>
                      <a:pt x="42" y="20"/>
                    </a:cubicBezTo>
                    <a:cubicBezTo>
                      <a:pt x="41" y="22"/>
                      <a:pt x="41" y="23"/>
                      <a:pt x="41" y="24"/>
                    </a:cubicBezTo>
                    <a:cubicBezTo>
                      <a:pt x="41" y="25"/>
                      <a:pt x="42" y="26"/>
                      <a:pt x="43" y="26"/>
                    </a:cubicBezTo>
                    <a:cubicBezTo>
                      <a:pt x="43" y="26"/>
                      <a:pt x="44" y="26"/>
                      <a:pt x="44" y="26"/>
                    </a:cubicBezTo>
                    <a:moveTo>
                      <a:pt x="47" y="3"/>
                    </a:moveTo>
                    <a:cubicBezTo>
                      <a:pt x="47" y="2"/>
                      <a:pt x="48" y="2"/>
                      <a:pt x="48" y="1"/>
                    </a:cubicBezTo>
                    <a:cubicBezTo>
                      <a:pt x="48" y="0"/>
                      <a:pt x="47" y="0"/>
                      <a:pt x="47" y="0"/>
                    </a:cubicBezTo>
                    <a:cubicBezTo>
                      <a:pt x="46" y="0"/>
                      <a:pt x="46" y="0"/>
                      <a:pt x="46" y="0"/>
                    </a:cubicBezTo>
                    <a:cubicBezTo>
                      <a:pt x="45" y="0"/>
                      <a:pt x="45" y="0"/>
                      <a:pt x="44" y="0"/>
                    </a:cubicBezTo>
                    <a:cubicBezTo>
                      <a:pt x="44" y="1"/>
                      <a:pt x="43" y="1"/>
                      <a:pt x="43" y="2"/>
                    </a:cubicBezTo>
                    <a:cubicBezTo>
                      <a:pt x="43" y="3"/>
                      <a:pt x="44" y="3"/>
                      <a:pt x="45" y="3"/>
                    </a:cubicBezTo>
                    <a:cubicBezTo>
                      <a:pt x="45" y="4"/>
                      <a:pt x="45" y="4"/>
                      <a:pt x="45" y="4"/>
                    </a:cubicBezTo>
                    <a:cubicBezTo>
                      <a:pt x="46" y="4"/>
                      <a:pt x="46" y="3"/>
                      <a:pt x="47" y="3"/>
                    </a:cubicBezTo>
                    <a:moveTo>
                      <a:pt x="31" y="24"/>
                    </a:moveTo>
                    <a:cubicBezTo>
                      <a:pt x="32" y="25"/>
                      <a:pt x="32" y="25"/>
                      <a:pt x="32" y="25"/>
                    </a:cubicBezTo>
                    <a:cubicBezTo>
                      <a:pt x="32" y="26"/>
                      <a:pt x="32" y="26"/>
                      <a:pt x="33" y="26"/>
                    </a:cubicBezTo>
                    <a:cubicBezTo>
                      <a:pt x="34" y="26"/>
                      <a:pt x="35" y="25"/>
                      <a:pt x="36" y="25"/>
                    </a:cubicBezTo>
                    <a:cubicBezTo>
                      <a:pt x="36" y="24"/>
                      <a:pt x="37" y="24"/>
                      <a:pt x="37" y="24"/>
                    </a:cubicBezTo>
                    <a:cubicBezTo>
                      <a:pt x="36" y="23"/>
                      <a:pt x="36" y="23"/>
                      <a:pt x="36" y="23"/>
                    </a:cubicBezTo>
                    <a:cubicBezTo>
                      <a:pt x="36" y="23"/>
                      <a:pt x="35" y="24"/>
                      <a:pt x="35" y="24"/>
                    </a:cubicBezTo>
                    <a:cubicBezTo>
                      <a:pt x="34" y="24"/>
                      <a:pt x="34" y="24"/>
                      <a:pt x="34" y="23"/>
                    </a:cubicBezTo>
                    <a:cubicBezTo>
                      <a:pt x="34" y="23"/>
                      <a:pt x="34" y="23"/>
                      <a:pt x="34" y="23"/>
                    </a:cubicBezTo>
                    <a:cubicBezTo>
                      <a:pt x="36" y="7"/>
                      <a:pt x="36" y="7"/>
                      <a:pt x="36" y="7"/>
                    </a:cubicBezTo>
                    <a:cubicBezTo>
                      <a:pt x="33" y="7"/>
                      <a:pt x="33" y="7"/>
                      <a:pt x="33" y="7"/>
                    </a:cubicBezTo>
                    <a:cubicBezTo>
                      <a:pt x="31" y="22"/>
                      <a:pt x="31" y="22"/>
                      <a:pt x="31" y="22"/>
                    </a:cubicBezTo>
                    <a:cubicBezTo>
                      <a:pt x="31" y="22"/>
                      <a:pt x="30" y="23"/>
                      <a:pt x="30" y="23"/>
                    </a:cubicBezTo>
                    <a:cubicBezTo>
                      <a:pt x="29" y="23"/>
                      <a:pt x="29" y="23"/>
                      <a:pt x="28" y="24"/>
                    </a:cubicBezTo>
                    <a:cubicBezTo>
                      <a:pt x="28" y="24"/>
                      <a:pt x="28" y="24"/>
                      <a:pt x="27" y="24"/>
                    </a:cubicBezTo>
                    <a:cubicBezTo>
                      <a:pt x="27" y="24"/>
                      <a:pt x="26" y="23"/>
                      <a:pt x="26" y="23"/>
                    </a:cubicBezTo>
                    <a:cubicBezTo>
                      <a:pt x="25" y="22"/>
                      <a:pt x="25" y="22"/>
                      <a:pt x="25" y="22"/>
                    </a:cubicBezTo>
                    <a:cubicBezTo>
                      <a:pt x="25" y="22"/>
                      <a:pt x="25" y="22"/>
                      <a:pt x="25" y="21"/>
                    </a:cubicBezTo>
                    <a:cubicBezTo>
                      <a:pt x="25" y="20"/>
                      <a:pt x="25" y="20"/>
                      <a:pt x="25" y="19"/>
                    </a:cubicBezTo>
                    <a:cubicBezTo>
                      <a:pt x="27" y="8"/>
                      <a:pt x="27" y="8"/>
                      <a:pt x="27" y="8"/>
                    </a:cubicBezTo>
                    <a:cubicBezTo>
                      <a:pt x="26" y="7"/>
                      <a:pt x="26" y="7"/>
                      <a:pt x="26" y="7"/>
                    </a:cubicBezTo>
                    <a:cubicBezTo>
                      <a:pt x="22" y="8"/>
                      <a:pt x="22" y="8"/>
                      <a:pt x="22" y="8"/>
                    </a:cubicBezTo>
                    <a:cubicBezTo>
                      <a:pt x="22" y="9"/>
                      <a:pt x="22" y="9"/>
                      <a:pt x="22" y="9"/>
                    </a:cubicBezTo>
                    <a:cubicBezTo>
                      <a:pt x="23" y="10"/>
                      <a:pt x="23" y="10"/>
                      <a:pt x="23" y="10"/>
                    </a:cubicBezTo>
                    <a:cubicBezTo>
                      <a:pt x="22" y="19"/>
                      <a:pt x="22" y="19"/>
                      <a:pt x="22" y="19"/>
                    </a:cubicBezTo>
                    <a:cubicBezTo>
                      <a:pt x="22" y="19"/>
                      <a:pt x="22" y="20"/>
                      <a:pt x="22" y="20"/>
                    </a:cubicBezTo>
                    <a:cubicBezTo>
                      <a:pt x="22" y="21"/>
                      <a:pt x="22" y="21"/>
                      <a:pt x="22" y="22"/>
                    </a:cubicBezTo>
                    <a:cubicBezTo>
                      <a:pt x="22" y="22"/>
                      <a:pt x="22" y="23"/>
                      <a:pt x="22" y="24"/>
                    </a:cubicBezTo>
                    <a:cubicBezTo>
                      <a:pt x="23" y="25"/>
                      <a:pt x="24" y="26"/>
                      <a:pt x="26" y="26"/>
                    </a:cubicBezTo>
                    <a:cubicBezTo>
                      <a:pt x="28" y="26"/>
                      <a:pt x="30" y="25"/>
                      <a:pt x="31" y="24"/>
                    </a:cubicBezTo>
                    <a:cubicBezTo>
                      <a:pt x="31" y="24"/>
                      <a:pt x="31" y="24"/>
                      <a:pt x="31" y="24"/>
                    </a:cubicBezTo>
                    <a:moveTo>
                      <a:pt x="5" y="23"/>
                    </a:moveTo>
                    <a:cubicBezTo>
                      <a:pt x="6" y="14"/>
                      <a:pt x="6" y="14"/>
                      <a:pt x="6" y="14"/>
                    </a:cubicBezTo>
                    <a:cubicBezTo>
                      <a:pt x="7" y="14"/>
                      <a:pt x="9" y="14"/>
                      <a:pt x="10" y="14"/>
                    </a:cubicBezTo>
                    <a:cubicBezTo>
                      <a:pt x="11" y="14"/>
                      <a:pt x="13" y="14"/>
                      <a:pt x="13" y="15"/>
                    </a:cubicBezTo>
                    <a:cubicBezTo>
                      <a:pt x="14" y="16"/>
                      <a:pt x="15" y="17"/>
                      <a:pt x="15" y="18"/>
                    </a:cubicBezTo>
                    <a:cubicBezTo>
                      <a:pt x="15" y="22"/>
                      <a:pt x="12" y="24"/>
                      <a:pt x="8" y="24"/>
                    </a:cubicBezTo>
                    <a:cubicBezTo>
                      <a:pt x="7" y="24"/>
                      <a:pt x="6" y="24"/>
                      <a:pt x="5" y="23"/>
                    </a:cubicBezTo>
                    <a:moveTo>
                      <a:pt x="7" y="12"/>
                    </a:moveTo>
                    <a:cubicBezTo>
                      <a:pt x="8" y="3"/>
                      <a:pt x="8" y="3"/>
                      <a:pt x="8" y="3"/>
                    </a:cubicBezTo>
                    <a:cubicBezTo>
                      <a:pt x="8" y="3"/>
                      <a:pt x="9" y="3"/>
                      <a:pt x="9" y="3"/>
                    </a:cubicBezTo>
                    <a:cubicBezTo>
                      <a:pt x="10" y="3"/>
                      <a:pt x="10" y="3"/>
                      <a:pt x="10" y="3"/>
                    </a:cubicBezTo>
                    <a:cubicBezTo>
                      <a:pt x="10" y="3"/>
                      <a:pt x="10" y="3"/>
                      <a:pt x="11" y="3"/>
                    </a:cubicBezTo>
                    <a:cubicBezTo>
                      <a:pt x="11" y="3"/>
                      <a:pt x="12" y="3"/>
                      <a:pt x="12" y="3"/>
                    </a:cubicBezTo>
                    <a:cubicBezTo>
                      <a:pt x="14" y="4"/>
                      <a:pt x="15" y="5"/>
                      <a:pt x="15" y="7"/>
                    </a:cubicBezTo>
                    <a:cubicBezTo>
                      <a:pt x="15" y="9"/>
                      <a:pt x="14" y="10"/>
                      <a:pt x="13" y="11"/>
                    </a:cubicBezTo>
                    <a:cubicBezTo>
                      <a:pt x="12" y="12"/>
                      <a:pt x="11" y="12"/>
                      <a:pt x="9" y="12"/>
                    </a:cubicBezTo>
                    <a:cubicBezTo>
                      <a:pt x="8" y="12"/>
                      <a:pt x="8" y="12"/>
                      <a:pt x="8" y="12"/>
                    </a:cubicBezTo>
                    <a:cubicBezTo>
                      <a:pt x="7" y="12"/>
                      <a:pt x="7" y="12"/>
                      <a:pt x="7" y="12"/>
                    </a:cubicBezTo>
                    <a:moveTo>
                      <a:pt x="15" y="24"/>
                    </a:moveTo>
                    <a:cubicBezTo>
                      <a:pt x="16" y="23"/>
                      <a:pt x="16" y="22"/>
                      <a:pt x="17" y="21"/>
                    </a:cubicBezTo>
                    <a:cubicBezTo>
                      <a:pt x="18" y="20"/>
                      <a:pt x="18" y="19"/>
                      <a:pt x="18" y="18"/>
                    </a:cubicBezTo>
                    <a:cubicBezTo>
                      <a:pt x="18" y="17"/>
                      <a:pt x="17" y="15"/>
                      <a:pt x="17" y="14"/>
                    </a:cubicBezTo>
                    <a:cubicBezTo>
                      <a:pt x="16" y="13"/>
                      <a:pt x="15" y="13"/>
                      <a:pt x="13" y="13"/>
                    </a:cubicBezTo>
                    <a:cubicBezTo>
                      <a:pt x="16" y="12"/>
                      <a:pt x="18" y="10"/>
                      <a:pt x="18" y="6"/>
                    </a:cubicBezTo>
                    <a:cubicBezTo>
                      <a:pt x="18" y="5"/>
                      <a:pt x="17" y="4"/>
                      <a:pt x="16" y="3"/>
                    </a:cubicBezTo>
                    <a:cubicBezTo>
                      <a:pt x="16" y="2"/>
                      <a:pt x="15" y="2"/>
                      <a:pt x="14" y="2"/>
                    </a:cubicBezTo>
                    <a:cubicBezTo>
                      <a:pt x="13" y="1"/>
                      <a:pt x="12" y="1"/>
                      <a:pt x="11" y="1"/>
                    </a:cubicBezTo>
                    <a:cubicBezTo>
                      <a:pt x="10" y="1"/>
                      <a:pt x="9" y="1"/>
                      <a:pt x="9" y="1"/>
                    </a:cubicBezTo>
                    <a:cubicBezTo>
                      <a:pt x="8" y="1"/>
                      <a:pt x="7" y="1"/>
                      <a:pt x="7" y="1"/>
                    </a:cubicBezTo>
                    <a:cubicBezTo>
                      <a:pt x="3" y="1"/>
                      <a:pt x="3" y="1"/>
                      <a:pt x="3" y="1"/>
                    </a:cubicBezTo>
                    <a:cubicBezTo>
                      <a:pt x="2" y="3"/>
                      <a:pt x="2" y="3"/>
                      <a:pt x="2" y="3"/>
                    </a:cubicBezTo>
                    <a:cubicBezTo>
                      <a:pt x="5" y="3"/>
                      <a:pt x="5" y="3"/>
                      <a:pt x="5" y="3"/>
                    </a:cubicBezTo>
                    <a:cubicBezTo>
                      <a:pt x="2" y="24"/>
                      <a:pt x="2" y="24"/>
                      <a:pt x="2" y="24"/>
                    </a:cubicBezTo>
                    <a:cubicBezTo>
                      <a:pt x="0" y="24"/>
                      <a:pt x="0" y="24"/>
                      <a:pt x="0" y="24"/>
                    </a:cubicBezTo>
                    <a:cubicBezTo>
                      <a:pt x="0" y="26"/>
                      <a:pt x="0" y="26"/>
                      <a:pt x="0" y="26"/>
                    </a:cubicBezTo>
                    <a:cubicBezTo>
                      <a:pt x="3" y="26"/>
                      <a:pt x="3" y="26"/>
                      <a:pt x="3" y="26"/>
                    </a:cubicBezTo>
                    <a:cubicBezTo>
                      <a:pt x="7" y="26"/>
                      <a:pt x="7" y="26"/>
                      <a:pt x="7" y="26"/>
                    </a:cubicBezTo>
                    <a:cubicBezTo>
                      <a:pt x="10" y="26"/>
                      <a:pt x="13" y="25"/>
                      <a:pt x="15" y="24"/>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E6F23A2A-A871-4FAD-9EF8-4DA3D5DE8772}"/>
                </a:ext>
              </a:extLst>
            </p:cNvPr>
            <p:cNvGrpSpPr/>
            <p:nvPr/>
          </p:nvGrpSpPr>
          <p:grpSpPr>
            <a:xfrm>
              <a:off x="6747877" y="1625311"/>
              <a:ext cx="4342468" cy="4389471"/>
              <a:chOff x="5737843" y="1595171"/>
              <a:chExt cx="4342468" cy="4389471"/>
            </a:xfrm>
          </p:grpSpPr>
          <p:sp>
            <p:nvSpPr>
              <p:cNvPr id="4" name="TextBox 3">
                <a:extLst>
                  <a:ext uri="{FF2B5EF4-FFF2-40B4-BE49-F238E27FC236}">
                    <a16:creationId xmlns:a16="http://schemas.microsoft.com/office/drawing/2014/main" id="{D2695943-C206-7E47-9EBC-E0396894D301}"/>
                  </a:ext>
                </a:extLst>
              </p:cNvPr>
              <p:cNvSpPr txBox="1"/>
              <p:nvPr/>
            </p:nvSpPr>
            <p:spPr>
              <a:xfrm>
                <a:off x="6647383" y="1595171"/>
                <a:ext cx="3432928" cy="4389471"/>
              </a:xfrm>
              <a:prstGeom prst="rect">
                <a:avLst/>
              </a:prstGeom>
              <a:noFill/>
            </p:spPr>
            <p:txBody>
              <a:bodyPr wrap="square" rtlCol="0">
                <a:spAutoFit/>
              </a:bodyPr>
              <a:lstStyle/>
              <a:p>
                <a:pPr>
                  <a:lnSpc>
                    <a:spcPct val="150000"/>
                  </a:lnSpc>
                </a:pPr>
                <a:r>
                  <a:rPr lang="en-US" sz="2700" dirty="0">
                    <a:solidFill>
                      <a:schemeClr val="bg1"/>
                    </a:solidFill>
                    <a:latin typeface="Source Sans Pro" panose="020B0503030403020204" pitchFamily="34" charset="77"/>
                  </a:rPr>
                  <a:t>Community.cadca.org</a:t>
                </a:r>
                <a:br>
                  <a:rPr lang="en-US" sz="2700" kern="1200" dirty="0">
                    <a:solidFill>
                      <a:schemeClr val="bg1"/>
                    </a:solidFill>
                    <a:effectLst/>
                    <a:latin typeface="Source Sans Pro" panose="020B0503030403020204" pitchFamily="34" charset="77"/>
                    <a:ea typeface="+mn-ea"/>
                    <a:cs typeface="+mn-cs"/>
                  </a:rPr>
                </a:br>
                <a:r>
                  <a:rPr lang="en-US" sz="2700" kern="1200" dirty="0">
                    <a:solidFill>
                      <a:schemeClr val="bg1"/>
                    </a:solidFill>
                    <a:effectLst/>
                    <a:latin typeface="Source Sans Pro" panose="020B0503030403020204" pitchFamily="34" charset="77"/>
                    <a:ea typeface="+mn-ea"/>
                    <a:cs typeface="+mn-cs"/>
                  </a:rPr>
                  <a:t>CADCA        </a:t>
                </a:r>
              </a:p>
              <a:p>
                <a:pPr>
                  <a:lnSpc>
                    <a:spcPct val="150000"/>
                  </a:lnSpc>
                </a:pPr>
                <a:r>
                  <a:rPr lang="en-US" sz="2700" kern="1200" dirty="0" err="1">
                    <a:solidFill>
                      <a:schemeClr val="bg1"/>
                    </a:solidFill>
                    <a:effectLst/>
                    <a:latin typeface="Source Sans Pro" panose="020B0503030403020204" pitchFamily="34" charset="77"/>
                    <a:ea typeface="+mn-ea"/>
                    <a:cs typeface="+mn-cs"/>
                  </a:rPr>
                  <a:t>CADCACoalitions</a:t>
                </a:r>
                <a:r>
                  <a:rPr lang="en-US" sz="2700" kern="1200" dirty="0">
                    <a:solidFill>
                      <a:schemeClr val="bg1"/>
                    </a:solidFill>
                    <a:effectLst/>
                    <a:latin typeface="Source Sans Pro" panose="020B0503030403020204" pitchFamily="34" charset="77"/>
                    <a:ea typeface="+mn-ea"/>
                    <a:cs typeface="+mn-cs"/>
                  </a:rPr>
                  <a:t>        </a:t>
                </a:r>
              </a:p>
              <a:p>
                <a:pPr>
                  <a:lnSpc>
                    <a:spcPct val="150000"/>
                  </a:lnSpc>
                </a:pPr>
                <a:r>
                  <a:rPr lang="en-US" sz="2700" kern="1200" dirty="0">
                    <a:solidFill>
                      <a:schemeClr val="bg1"/>
                    </a:solidFill>
                    <a:effectLst/>
                    <a:latin typeface="Source Sans Pro" panose="020B0503030403020204" pitchFamily="34" charset="77"/>
                    <a:ea typeface="+mn-ea"/>
                    <a:cs typeface="+mn-cs"/>
                  </a:rPr>
                  <a:t>CADCA        </a:t>
                </a:r>
              </a:p>
              <a:p>
                <a:pPr>
                  <a:lnSpc>
                    <a:spcPct val="150000"/>
                  </a:lnSpc>
                </a:pPr>
                <a:r>
                  <a:rPr lang="en-US" sz="2700" kern="1200" dirty="0">
                    <a:solidFill>
                      <a:schemeClr val="bg1"/>
                    </a:solidFill>
                    <a:effectLst/>
                    <a:latin typeface="Source Sans Pro" panose="020B0503030403020204" pitchFamily="34" charset="77"/>
                    <a:ea typeface="+mn-ea"/>
                    <a:cs typeface="+mn-cs"/>
                  </a:rPr>
                  <a:t>CADCA       </a:t>
                </a:r>
              </a:p>
              <a:p>
                <a:pPr>
                  <a:lnSpc>
                    <a:spcPct val="150000"/>
                  </a:lnSpc>
                </a:pPr>
                <a:r>
                  <a:rPr lang="en-US" sz="2700" dirty="0" err="1">
                    <a:solidFill>
                      <a:schemeClr val="bg1"/>
                    </a:solidFill>
                    <a:latin typeface="Source Sans Pro" panose="020B0503030403020204" pitchFamily="34" charset="77"/>
                  </a:rPr>
                  <a:t>CADCACoalitions</a:t>
                </a:r>
                <a:r>
                  <a:rPr lang="en-US" sz="2700" dirty="0">
                    <a:solidFill>
                      <a:schemeClr val="bg1"/>
                    </a:solidFill>
                    <a:latin typeface="Source Sans Pro" panose="020B0503030403020204" pitchFamily="34" charset="77"/>
                  </a:rPr>
                  <a:t> </a:t>
                </a:r>
              </a:p>
              <a:p>
                <a:pPr>
                  <a:lnSpc>
                    <a:spcPct val="150000"/>
                  </a:lnSpc>
                </a:pPr>
                <a:r>
                  <a:rPr lang="en-US" sz="2700" dirty="0" err="1">
                    <a:solidFill>
                      <a:schemeClr val="bg1"/>
                    </a:solidFill>
                    <a:latin typeface="Source Sans Pro" panose="020B0503030403020204" pitchFamily="34" charset="77"/>
                  </a:rPr>
                  <a:t>CADCAorg</a:t>
                </a:r>
                <a:endParaRPr lang="en-US" sz="2700" dirty="0">
                  <a:solidFill>
                    <a:schemeClr val="bg1"/>
                  </a:solidFill>
                  <a:latin typeface="Source Sans Pro" panose="020B0503030403020204" pitchFamily="34" charset="77"/>
                </a:endParaRPr>
              </a:p>
            </p:txBody>
          </p:sp>
          <p:sp>
            <p:nvSpPr>
              <p:cNvPr id="9103" name="Freeform 3983"/>
              <p:cNvSpPr>
                <a:spLocks noEditPoints="1"/>
              </p:cNvSpPr>
              <p:nvPr/>
            </p:nvSpPr>
            <p:spPr bwMode="auto">
              <a:xfrm>
                <a:off x="5737843" y="2419905"/>
                <a:ext cx="381824" cy="381824"/>
              </a:xfrm>
              <a:custGeom>
                <a:avLst/>
                <a:gdLst/>
                <a:ahLst/>
                <a:cxnLst>
                  <a:cxn ang="0">
                    <a:pos x="42" y="84"/>
                  </a:cxn>
                  <a:cxn ang="0">
                    <a:pos x="25" y="81"/>
                  </a:cxn>
                  <a:cxn ang="0">
                    <a:pos x="12" y="72"/>
                  </a:cxn>
                  <a:cxn ang="0">
                    <a:pos x="3" y="58"/>
                  </a:cxn>
                  <a:cxn ang="0">
                    <a:pos x="0" y="42"/>
                  </a:cxn>
                  <a:cxn ang="0">
                    <a:pos x="3" y="26"/>
                  </a:cxn>
                  <a:cxn ang="0">
                    <a:pos x="12" y="12"/>
                  </a:cxn>
                  <a:cxn ang="0">
                    <a:pos x="25" y="3"/>
                  </a:cxn>
                  <a:cxn ang="0">
                    <a:pos x="42" y="0"/>
                  </a:cxn>
                  <a:cxn ang="0">
                    <a:pos x="58" y="3"/>
                  </a:cxn>
                  <a:cxn ang="0">
                    <a:pos x="71" y="12"/>
                  </a:cxn>
                  <a:cxn ang="0">
                    <a:pos x="80" y="26"/>
                  </a:cxn>
                  <a:cxn ang="0">
                    <a:pos x="84" y="42"/>
                  </a:cxn>
                  <a:cxn ang="0">
                    <a:pos x="80" y="58"/>
                  </a:cxn>
                  <a:cxn ang="0">
                    <a:pos x="71" y="72"/>
                  </a:cxn>
                  <a:cxn ang="0">
                    <a:pos x="58" y="81"/>
                  </a:cxn>
                  <a:cxn ang="0">
                    <a:pos x="42" y="84"/>
                  </a:cxn>
                  <a:cxn ang="0">
                    <a:pos x="31" y="44"/>
                  </a:cxn>
                  <a:cxn ang="0">
                    <a:pos x="37" y="44"/>
                  </a:cxn>
                  <a:cxn ang="0">
                    <a:pos x="37" y="62"/>
                  </a:cxn>
                  <a:cxn ang="0">
                    <a:pos x="45" y="62"/>
                  </a:cxn>
                  <a:cxn ang="0">
                    <a:pos x="45" y="44"/>
                  </a:cxn>
                  <a:cxn ang="0">
                    <a:pos x="53" y="44"/>
                  </a:cxn>
                  <a:cxn ang="0">
                    <a:pos x="53" y="36"/>
                  </a:cxn>
                  <a:cxn ang="0">
                    <a:pos x="45" y="36"/>
                  </a:cxn>
                  <a:cxn ang="0">
                    <a:pos x="45" y="32"/>
                  </a:cxn>
                  <a:cxn ang="0">
                    <a:pos x="45" y="30"/>
                  </a:cxn>
                  <a:cxn ang="0">
                    <a:pos x="46" y="29"/>
                  </a:cxn>
                  <a:cxn ang="0">
                    <a:pos x="53" y="29"/>
                  </a:cxn>
                  <a:cxn ang="0">
                    <a:pos x="53" y="22"/>
                  </a:cxn>
                  <a:cxn ang="0">
                    <a:pos x="46" y="22"/>
                  </a:cxn>
                  <a:cxn ang="0">
                    <a:pos x="40" y="25"/>
                  </a:cxn>
                  <a:cxn ang="0">
                    <a:pos x="37" y="32"/>
                  </a:cxn>
                  <a:cxn ang="0">
                    <a:pos x="37" y="36"/>
                  </a:cxn>
                  <a:cxn ang="0">
                    <a:pos x="31" y="36"/>
                  </a:cxn>
                  <a:cxn ang="0">
                    <a:pos x="31" y="44"/>
                  </a:cxn>
                </a:cxnLst>
                <a:rect l="0" t="0" r="r" b="b"/>
                <a:pathLst>
                  <a:path w="84" h="84">
                    <a:moveTo>
                      <a:pt x="42" y="84"/>
                    </a:moveTo>
                    <a:cubicBezTo>
                      <a:pt x="36" y="84"/>
                      <a:pt x="30" y="83"/>
                      <a:pt x="25" y="81"/>
                    </a:cubicBezTo>
                    <a:cubicBezTo>
                      <a:pt x="20" y="79"/>
                      <a:pt x="16" y="76"/>
                      <a:pt x="12" y="72"/>
                    </a:cubicBezTo>
                    <a:cubicBezTo>
                      <a:pt x="8" y="68"/>
                      <a:pt x="5" y="64"/>
                      <a:pt x="3" y="58"/>
                    </a:cubicBezTo>
                    <a:cubicBezTo>
                      <a:pt x="1" y="53"/>
                      <a:pt x="0" y="48"/>
                      <a:pt x="0" y="42"/>
                    </a:cubicBezTo>
                    <a:cubicBezTo>
                      <a:pt x="0" y="36"/>
                      <a:pt x="1" y="31"/>
                      <a:pt x="3" y="26"/>
                    </a:cubicBezTo>
                    <a:cubicBezTo>
                      <a:pt x="5" y="21"/>
                      <a:pt x="8" y="16"/>
                      <a:pt x="12" y="12"/>
                    </a:cubicBezTo>
                    <a:cubicBezTo>
                      <a:pt x="16" y="9"/>
                      <a:pt x="20" y="6"/>
                      <a:pt x="25" y="3"/>
                    </a:cubicBezTo>
                    <a:cubicBezTo>
                      <a:pt x="30" y="1"/>
                      <a:pt x="36" y="0"/>
                      <a:pt x="42" y="0"/>
                    </a:cubicBezTo>
                    <a:cubicBezTo>
                      <a:pt x="47" y="0"/>
                      <a:pt x="53" y="1"/>
                      <a:pt x="58" y="3"/>
                    </a:cubicBezTo>
                    <a:cubicBezTo>
                      <a:pt x="63" y="6"/>
                      <a:pt x="68" y="9"/>
                      <a:pt x="71" y="12"/>
                    </a:cubicBezTo>
                    <a:cubicBezTo>
                      <a:pt x="75" y="16"/>
                      <a:pt x="78" y="21"/>
                      <a:pt x="80" y="26"/>
                    </a:cubicBezTo>
                    <a:cubicBezTo>
                      <a:pt x="82" y="31"/>
                      <a:pt x="84" y="36"/>
                      <a:pt x="84" y="42"/>
                    </a:cubicBezTo>
                    <a:cubicBezTo>
                      <a:pt x="84" y="48"/>
                      <a:pt x="82" y="53"/>
                      <a:pt x="80" y="58"/>
                    </a:cubicBezTo>
                    <a:cubicBezTo>
                      <a:pt x="78" y="64"/>
                      <a:pt x="75" y="68"/>
                      <a:pt x="71" y="72"/>
                    </a:cubicBezTo>
                    <a:cubicBezTo>
                      <a:pt x="68" y="76"/>
                      <a:pt x="63" y="79"/>
                      <a:pt x="58" y="81"/>
                    </a:cubicBezTo>
                    <a:cubicBezTo>
                      <a:pt x="53" y="83"/>
                      <a:pt x="47" y="84"/>
                      <a:pt x="42" y="84"/>
                    </a:cubicBezTo>
                    <a:close/>
                    <a:moveTo>
                      <a:pt x="31" y="44"/>
                    </a:moveTo>
                    <a:cubicBezTo>
                      <a:pt x="37" y="44"/>
                      <a:pt x="37" y="44"/>
                      <a:pt x="37" y="44"/>
                    </a:cubicBezTo>
                    <a:cubicBezTo>
                      <a:pt x="37" y="62"/>
                      <a:pt x="37" y="62"/>
                      <a:pt x="37" y="62"/>
                    </a:cubicBezTo>
                    <a:cubicBezTo>
                      <a:pt x="45" y="62"/>
                      <a:pt x="45" y="62"/>
                      <a:pt x="45" y="62"/>
                    </a:cubicBezTo>
                    <a:cubicBezTo>
                      <a:pt x="45" y="44"/>
                      <a:pt x="45" y="44"/>
                      <a:pt x="45" y="44"/>
                    </a:cubicBezTo>
                    <a:cubicBezTo>
                      <a:pt x="53" y="44"/>
                      <a:pt x="53" y="44"/>
                      <a:pt x="53" y="44"/>
                    </a:cubicBezTo>
                    <a:cubicBezTo>
                      <a:pt x="53" y="36"/>
                      <a:pt x="53" y="36"/>
                      <a:pt x="53" y="36"/>
                    </a:cubicBezTo>
                    <a:cubicBezTo>
                      <a:pt x="45" y="36"/>
                      <a:pt x="45" y="36"/>
                      <a:pt x="45" y="36"/>
                    </a:cubicBezTo>
                    <a:cubicBezTo>
                      <a:pt x="45" y="32"/>
                      <a:pt x="45" y="32"/>
                      <a:pt x="45" y="32"/>
                    </a:cubicBezTo>
                    <a:cubicBezTo>
                      <a:pt x="45" y="31"/>
                      <a:pt x="45" y="31"/>
                      <a:pt x="45" y="30"/>
                    </a:cubicBezTo>
                    <a:cubicBezTo>
                      <a:pt x="46" y="30"/>
                      <a:pt x="46" y="29"/>
                      <a:pt x="46" y="29"/>
                    </a:cubicBezTo>
                    <a:cubicBezTo>
                      <a:pt x="53" y="29"/>
                      <a:pt x="53" y="29"/>
                      <a:pt x="53" y="29"/>
                    </a:cubicBezTo>
                    <a:cubicBezTo>
                      <a:pt x="53" y="22"/>
                      <a:pt x="53" y="22"/>
                      <a:pt x="53" y="22"/>
                    </a:cubicBezTo>
                    <a:cubicBezTo>
                      <a:pt x="46" y="22"/>
                      <a:pt x="46" y="22"/>
                      <a:pt x="46" y="22"/>
                    </a:cubicBezTo>
                    <a:cubicBezTo>
                      <a:pt x="44" y="22"/>
                      <a:pt x="42" y="23"/>
                      <a:pt x="40" y="25"/>
                    </a:cubicBezTo>
                    <a:cubicBezTo>
                      <a:pt x="38" y="27"/>
                      <a:pt x="37" y="29"/>
                      <a:pt x="37" y="32"/>
                    </a:cubicBezTo>
                    <a:cubicBezTo>
                      <a:pt x="37" y="36"/>
                      <a:pt x="37" y="36"/>
                      <a:pt x="37" y="36"/>
                    </a:cubicBezTo>
                    <a:cubicBezTo>
                      <a:pt x="31" y="36"/>
                      <a:pt x="31" y="36"/>
                      <a:pt x="31" y="36"/>
                    </a:cubicBezTo>
                    <a:lnTo>
                      <a:pt x="31"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4" name="Freeform 3984"/>
              <p:cNvSpPr>
                <a:spLocks noEditPoints="1"/>
              </p:cNvSpPr>
              <p:nvPr/>
            </p:nvSpPr>
            <p:spPr bwMode="auto">
              <a:xfrm>
                <a:off x="5777259" y="4253556"/>
                <a:ext cx="381824" cy="381824"/>
              </a:xfrm>
              <a:custGeom>
                <a:avLst/>
                <a:gdLst/>
                <a:ahLst/>
                <a:cxnLst>
                  <a:cxn ang="0">
                    <a:pos x="42" y="0"/>
                  </a:cxn>
                  <a:cxn ang="0">
                    <a:pos x="58" y="3"/>
                  </a:cxn>
                  <a:cxn ang="0">
                    <a:pos x="71" y="12"/>
                  </a:cxn>
                  <a:cxn ang="0">
                    <a:pos x="80" y="26"/>
                  </a:cxn>
                  <a:cxn ang="0">
                    <a:pos x="84" y="42"/>
                  </a:cxn>
                  <a:cxn ang="0">
                    <a:pos x="80" y="58"/>
                  </a:cxn>
                  <a:cxn ang="0">
                    <a:pos x="71" y="72"/>
                  </a:cxn>
                  <a:cxn ang="0">
                    <a:pos x="58" y="81"/>
                  </a:cxn>
                  <a:cxn ang="0">
                    <a:pos x="42" y="84"/>
                  </a:cxn>
                  <a:cxn ang="0">
                    <a:pos x="25" y="81"/>
                  </a:cxn>
                  <a:cxn ang="0">
                    <a:pos x="12" y="72"/>
                  </a:cxn>
                  <a:cxn ang="0">
                    <a:pos x="3" y="58"/>
                  </a:cxn>
                  <a:cxn ang="0">
                    <a:pos x="0" y="42"/>
                  </a:cxn>
                  <a:cxn ang="0">
                    <a:pos x="3" y="26"/>
                  </a:cxn>
                  <a:cxn ang="0">
                    <a:pos x="12" y="12"/>
                  </a:cxn>
                  <a:cxn ang="0">
                    <a:pos x="25" y="3"/>
                  </a:cxn>
                  <a:cxn ang="0">
                    <a:pos x="42" y="0"/>
                  </a:cxn>
                  <a:cxn ang="0">
                    <a:pos x="64" y="30"/>
                  </a:cxn>
                  <a:cxn ang="0">
                    <a:pos x="62" y="31"/>
                  </a:cxn>
                  <a:cxn ang="0">
                    <a:pos x="59" y="31"/>
                  </a:cxn>
                  <a:cxn ang="0">
                    <a:pos x="62" y="29"/>
                  </a:cxn>
                  <a:cxn ang="0">
                    <a:pos x="63" y="27"/>
                  </a:cxn>
                  <a:cxn ang="0">
                    <a:pos x="61" y="28"/>
                  </a:cxn>
                  <a:cxn ang="0">
                    <a:pos x="58" y="29"/>
                  </a:cxn>
                  <a:cxn ang="0">
                    <a:pos x="55" y="27"/>
                  </a:cxn>
                  <a:cxn ang="0">
                    <a:pos x="52" y="26"/>
                  </a:cxn>
                  <a:cxn ang="0">
                    <a:pos x="46" y="28"/>
                  </a:cxn>
                  <a:cxn ang="0">
                    <a:pos x="43" y="35"/>
                  </a:cxn>
                  <a:cxn ang="0">
                    <a:pos x="43" y="36"/>
                  </a:cxn>
                  <a:cxn ang="0">
                    <a:pos x="34" y="34"/>
                  </a:cxn>
                  <a:cxn ang="0">
                    <a:pos x="26" y="28"/>
                  </a:cxn>
                  <a:cxn ang="0">
                    <a:pos x="25" y="32"/>
                  </a:cxn>
                  <a:cxn ang="0">
                    <a:pos x="28" y="39"/>
                  </a:cxn>
                  <a:cxn ang="0">
                    <a:pos x="25" y="38"/>
                  </a:cxn>
                  <a:cxn ang="0">
                    <a:pos x="25" y="38"/>
                  </a:cxn>
                  <a:cxn ang="0">
                    <a:pos x="27" y="43"/>
                  </a:cxn>
                  <a:cxn ang="0">
                    <a:pos x="31" y="46"/>
                  </a:cxn>
                  <a:cxn ang="0">
                    <a:pos x="30" y="47"/>
                  </a:cxn>
                  <a:cxn ang="0">
                    <a:pos x="29" y="47"/>
                  </a:cxn>
                  <a:cxn ang="0">
                    <a:pos x="28" y="46"/>
                  </a:cxn>
                  <a:cxn ang="0">
                    <a:pos x="30" y="51"/>
                  </a:cxn>
                  <a:cxn ang="0">
                    <a:pos x="35" y="52"/>
                  </a:cxn>
                  <a:cxn ang="0">
                    <a:pos x="25" y="56"/>
                  </a:cxn>
                  <a:cxn ang="0">
                    <a:pos x="23" y="56"/>
                  </a:cxn>
                  <a:cxn ang="0">
                    <a:pos x="29" y="59"/>
                  </a:cxn>
                  <a:cxn ang="0">
                    <a:pos x="36" y="60"/>
                  </a:cxn>
                  <a:cxn ang="0">
                    <a:pos x="46" y="58"/>
                  </a:cxn>
                  <a:cxn ang="0">
                    <a:pos x="54" y="52"/>
                  </a:cxn>
                  <a:cxn ang="0">
                    <a:pos x="59" y="44"/>
                  </a:cxn>
                  <a:cxn ang="0">
                    <a:pos x="60" y="36"/>
                  </a:cxn>
                  <a:cxn ang="0">
                    <a:pos x="60" y="34"/>
                  </a:cxn>
                  <a:cxn ang="0">
                    <a:pos x="62" y="32"/>
                  </a:cxn>
                  <a:cxn ang="0">
                    <a:pos x="64" y="30"/>
                  </a:cxn>
                </a:cxnLst>
                <a:rect l="0" t="0" r="r" b="b"/>
                <a:pathLst>
                  <a:path w="84" h="84">
                    <a:moveTo>
                      <a:pt x="42" y="0"/>
                    </a:moveTo>
                    <a:cubicBezTo>
                      <a:pt x="48" y="0"/>
                      <a:pt x="53" y="1"/>
                      <a:pt x="58" y="3"/>
                    </a:cubicBezTo>
                    <a:cubicBezTo>
                      <a:pt x="63" y="6"/>
                      <a:pt x="68" y="9"/>
                      <a:pt x="71" y="12"/>
                    </a:cubicBezTo>
                    <a:cubicBezTo>
                      <a:pt x="75" y="16"/>
                      <a:pt x="78" y="21"/>
                      <a:pt x="80" y="26"/>
                    </a:cubicBezTo>
                    <a:cubicBezTo>
                      <a:pt x="83" y="31"/>
                      <a:pt x="84" y="36"/>
                      <a:pt x="84" y="42"/>
                    </a:cubicBezTo>
                    <a:cubicBezTo>
                      <a:pt x="84" y="48"/>
                      <a:pt x="83" y="53"/>
                      <a:pt x="80" y="58"/>
                    </a:cubicBezTo>
                    <a:cubicBezTo>
                      <a:pt x="78" y="64"/>
                      <a:pt x="75" y="68"/>
                      <a:pt x="71" y="72"/>
                    </a:cubicBezTo>
                    <a:cubicBezTo>
                      <a:pt x="68" y="76"/>
                      <a:pt x="63" y="79"/>
                      <a:pt x="58" y="81"/>
                    </a:cubicBezTo>
                    <a:cubicBezTo>
                      <a:pt x="53" y="83"/>
                      <a:pt x="48" y="84"/>
                      <a:pt x="42" y="84"/>
                    </a:cubicBezTo>
                    <a:cubicBezTo>
                      <a:pt x="36" y="84"/>
                      <a:pt x="30" y="83"/>
                      <a:pt x="25" y="81"/>
                    </a:cubicBezTo>
                    <a:cubicBezTo>
                      <a:pt x="20" y="79"/>
                      <a:pt x="16" y="76"/>
                      <a:pt x="12" y="72"/>
                    </a:cubicBezTo>
                    <a:cubicBezTo>
                      <a:pt x="8" y="68"/>
                      <a:pt x="5" y="64"/>
                      <a:pt x="3" y="58"/>
                    </a:cubicBezTo>
                    <a:cubicBezTo>
                      <a:pt x="1" y="53"/>
                      <a:pt x="0" y="48"/>
                      <a:pt x="0" y="42"/>
                    </a:cubicBezTo>
                    <a:cubicBezTo>
                      <a:pt x="0" y="36"/>
                      <a:pt x="1" y="31"/>
                      <a:pt x="3" y="26"/>
                    </a:cubicBezTo>
                    <a:cubicBezTo>
                      <a:pt x="5" y="21"/>
                      <a:pt x="8" y="16"/>
                      <a:pt x="12" y="12"/>
                    </a:cubicBezTo>
                    <a:cubicBezTo>
                      <a:pt x="16" y="9"/>
                      <a:pt x="20" y="6"/>
                      <a:pt x="25" y="3"/>
                    </a:cubicBezTo>
                    <a:cubicBezTo>
                      <a:pt x="30" y="1"/>
                      <a:pt x="36" y="0"/>
                      <a:pt x="42" y="0"/>
                    </a:cubicBezTo>
                    <a:close/>
                    <a:moveTo>
                      <a:pt x="64" y="30"/>
                    </a:moveTo>
                    <a:cubicBezTo>
                      <a:pt x="64" y="30"/>
                      <a:pt x="63" y="31"/>
                      <a:pt x="62" y="31"/>
                    </a:cubicBezTo>
                    <a:cubicBezTo>
                      <a:pt x="61" y="31"/>
                      <a:pt x="60" y="31"/>
                      <a:pt x="59" y="31"/>
                    </a:cubicBezTo>
                    <a:cubicBezTo>
                      <a:pt x="60" y="31"/>
                      <a:pt x="61" y="30"/>
                      <a:pt x="62" y="29"/>
                    </a:cubicBezTo>
                    <a:cubicBezTo>
                      <a:pt x="62" y="29"/>
                      <a:pt x="63" y="28"/>
                      <a:pt x="63" y="27"/>
                    </a:cubicBezTo>
                    <a:cubicBezTo>
                      <a:pt x="62" y="27"/>
                      <a:pt x="62" y="27"/>
                      <a:pt x="61" y="28"/>
                    </a:cubicBezTo>
                    <a:cubicBezTo>
                      <a:pt x="60" y="28"/>
                      <a:pt x="59" y="29"/>
                      <a:pt x="58" y="29"/>
                    </a:cubicBezTo>
                    <a:cubicBezTo>
                      <a:pt x="57" y="28"/>
                      <a:pt x="56" y="27"/>
                      <a:pt x="55" y="27"/>
                    </a:cubicBezTo>
                    <a:cubicBezTo>
                      <a:pt x="54" y="26"/>
                      <a:pt x="53" y="26"/>
                      <a:pt x="52" y="26"/>
                    </a:cubicBezTo>
                    <a:cubicBezTo>
                      <a:pt x="49" y="26"/>
                      <a:pt x="47" y="27"/>
                      <a:pt x="46" y="28"/>
                    </a:cubicBezTo>
                    <a:cubicBezTo>
                      <a:pt x="44" y="30"/>
                      <a:pt x="43" y="32"/>
                      <a:pt x="43" y="35"/>
                    </a:cubicBezTo>
                    <a:cubicBezTo>
                      <a:pt x="43" y="35"/>
                      <a:pt x="43" y="36"/>
                      <a:pt x="43" y="36"/>
                    </a:cubicBezTo>
                    <a:cubicBezTo>
                      <a:pt x="40" y="36"/>
                      <a:pt x="37" y="35"/>
                      <a:pt x="34" y="34"/>
                    </a:cubicBezTo>
                    <a:cubicBezTo>
                      <a:pt x="31" y="32"/>
                      <a:pt x="28" y="30"/>
                      <a:pt x="26" y="28"/>
                    </a:cubicBezTo>
                    <a:cubicBezTo>
                      <a:pt x="25" y="29"/>
                      <a:pt x="25" y="30"/>
                      <a:pt x="25" y="32"/>
                    </a:cubicBezTo>
                    <a:cubicBezTo>
                      <a:pt x="25" y="35"/>
                      <a:pt x="26" y="37"/>
                      <a:pt x="28" y="39"/>
                    </a:cubicBezTo>
                    <a:cubicBezTo>
                      <a:pt x="27" y="39"/>
                      <a:pt x="26" y="39"/>
                      <a:pt x="25" y="38"/>
                    </a:cubicBezTo>
                    <a:cubicBezTo>
                      <a:pt x="25" y="38"/>
                      <a:pt x="25" y="38"/>
                      <a:pt x="25" y="38"/>
                    </a:cubicBezTo>
                    <a:cubicBezTo>
                      <a:pt x="25" y="40"/>
                      <a:pt x="25" y="42"/>
                      <a:pt x="27" y="43"/>
                    </a:cubicBezTo>
                    <a:cubicBezTo>
                      <a:pt x="28" y="45"/>
                      <a:pt x="29" y="46"/>
                      <a:pt x="31" y="46"/>
                    </a:cubicBezTo>
                    <a:cubicBezTo>
                      <a:pt x="30" y="47"/>
                      <a:pt x="30" y="47"/>
                      <a:pt x="30" y="47"/>
                    </a:cubicBezTo>
                    <a:cubicBezTo>
                      <a:pt x="30" y="47"/>
                      <a:pt x="30" y="47"/>
                      <a:pt x="29" y="47"/>
                    </a:cubicBezTo>
                    <a:cubicBezTo>
                      <a:pt x="29" y="47"/>
                      <a:pt x="28" y="47"/>
                      <a:pt x="28" y="46"/>
                    </a:cubicBezTo>
                    <a:cubicBezTo>
                      <a:pt x="28" y="48"/>
                      <a:pt x="29" y="49"/>
                      <a:pt x="30" y="51"/>
                    </a:cubicBezTo>
                    <a:cubicBezTo>
                      <a:pt x="32" y="52"/>
                      <a:pt x="34" y="52"/>
                      <a:pt x="35" y="52"/>
                    </a:cubicBezTo>
                    <a:cubicBezTo>
                      <a:pt x="32" y="55"/>
                      <a:pt x="29" y="56"/>
                      <a:pt x="25" y="56"/>
                    </a:cubicBezTo>
                    <a:cubicBezTo>
                      <a:pt x="23" y="56"/>
                      <a:pt x="23" y="56"/>
                      <a:pt x="23" y="56"/>
                    </a:cubicBezTo>
                    <a:cubicBezTo>
                      <a:pt x="25" y="57"/>
                      <a:pt x="27" y="58"/>
                      <a:pt x="29" y="59"/>
                    </a:cubicBezTo>
                    <a:cubicBezTo>
                      <a:pt x="31" y="59"/>
                      <a:pt x="34" y="60"/>
                      <a:pt x="36" y="60"/>
                    </a:cubicBezTo>
                    <a:cubicBezTo>
                      <a:pt x="40" y="60"/>
                      <a:pt x="43" y="59"/>
                      <a:pt x="46" y="58"/>
                    </a:cubicBezTo>
                    <a:cubicBezTo>
                      <a:pt x="49" y="56"/>
                      <a:pt x="52" y="54"/>
                      <a:pt x="54" y="52"/>
                    </a:cubicBezTo>
                    <a:cubicBezTo>
                      <a:pt x="56" y="50"/>
                      <a:pt x="58" y="47"/>
                      <a:pt x="59" y="44"/>
                    </a:cubicBezTo>
                    <a:cubicBezTo>
                      <a:pt x="60" y="41"/>
                      <a:pt x="60" y="38"/>
                      <a:pt x="60" y="36"/>
                    </a:cubicBezTo>
                    <a:cubicBezTo>
                      <a:pt x="60" y="34"/>
                      <a:pt x="60" y="34"/>
                      <a:pt x="60" y="34"/>
                    </a:cubicBezTo>
                    <a:cubicBezTo>
                      <a:pt x="61" y="34"/>
                      <a:pt x="62" y="33"/>
                      <a:pt x="62" y="32"/>
                    </a:cubicBezTo>
                    <a:cubicBezTo>
                      <a:pt x="63" y="32"/>
                      <a:pt x="64" y="31"/>
                      <a:pt x="64" y="3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5" name="Freeform 3985"/>
              <p:cNvSpPr>
                <a:spLocks noEditPoints="1"/>
              </p:cNvSpPr>
              <p:nvPr/>
            </p:nvSpPr>
            <p:spPr bwMode="auto">
              <a:xfrm>
                <a:off x="5783924" y="5534256"/>
                <a:ext cx="381824" cy="381824"/>
              </a:xfrm>
              <a:custGeom>
                <a:avLst/>
                <a:gdLst/>
                <a:ahLst/>
                <a:cxnLst>
                  <a:cxn ang="0">
                    <a:pos x="12" y="72"/>
                  </a:cxn>
                  <a:cxn ang="0">
                    <a:pos x="3" y="26"/>
                  </a:cxn>
                  <a:cxn ang="0">
                    <a:pos x="42" y="0"/>
                  </a:cxn>
                  <a:cxn ang="0">
                    <a:pos x="80" y="26"/>
                  </a:cxn>
                  <a:cxn ang="0">
                    <a:pos x="71" y="72"/>
                  </a:cxn>
                  <a:cxn ang="0">
                    <a:pos x="24" y="47"/>
                  </a:cxn>
                  <a:cxn ang="0">
                    <a:pos x="30" y="61"/>
                  </a:cxn>
                  <a:cxn ang="0">
                    <a:pos x="33" y="44"/>
                  </a:cxn>
                  <a:cxn ang="0">
                    <a:pos x="27" y="22"/>
                  </a:cxn>
                  <a:cxn ang="0">
                    <a:pos x="34" y="41"/>
                  </a:cxn>
                  <a:cxn ang="0">
                    <a:pos x="34" y="22"/>
                  </a:cxn>
                  <a:cxn ang="0">
                    <a:pos x="30" y="22"/>
                  </a:cxn>
                  <a:cxn ang="0">
                    <a:pos x="39" y="49"/>
                  </a:cxn>
                  <a:cxn ang="0">
                    <a:pos x="37" y="59"/>
                  </a:cxn>
                  <a:cxn ang="0">
                    <a:pos x="37" y="58"/>
                  </a:cxn>
                  <a:cxn ang="0">
                    <a:pos x="34" y="59"/>
                  </a:cxn>
                  <a:cxn ang="0">
                    <a:pos x="37" y="61"/>
                  </a:cxn>
                  <a:cxn ang="0">
                    <a:pos x="41" y="61"/>
                  </a:cxn>
                  <a:cxn ang="0">
                    <a:pos x="39" y="40"/>
                  </a:cxn>
                  <a:cxn ang="0">
                    <a:pos x="46" y="38"/>
                  </a:cxn>
                  <a:cxn ang="0">
                    <a:pos x="42" y="27"/>
                  </a:cxn>
                  <a:cxn ang="0">
                    <a:pos x="38" y="38"/>
                  </a:cxn>
                  <a:cxn ang="0">
                    <a:pos x="41" y="38"/>
                  </a:cxn>
                  <a:cxn ang="0">
                    <a:pos x="42" y="29"/>
                  </a:cxn>
                  <a:cxn ang="0">
                    <a:pos x="43" y="38"/>
                  </a:cxn>
                  <a:cxn ang="0">
                    <a:pos x="48" y="49"/>
                  </a:cxn>
                  <a:cxn ang="0">
                    <a:pos x="46" y="44"/>
                  </a:cxn>
                  <a:cxn ang="0">
                    <a:pos x="46" y="61"/>
                  </a:cxn>
                  <a:cxn ang="0">
                    <a:pos x="48" y="62"/>
                  </a:cxn>
                  <a:cxn ang="0">
                    <a:pos x="50" y="52"/>
                  </a:cxn>
                  <a:cxn ang="0">
                    <a:pos x="46" y="51"/>
                  </a:cxn>
                  <a:cxn ang="0">
                    <a:pos x="46" y="51"/>
                  </a:cxn>
                  <a:cxn ang="0">
                    <a:pos x="48" y="52"/>
                  </a:cxn>
                  <a:cxn ang="0">
                    <a:pos x="47" y="60"/>
                  </a:cxn>
                  <a:cxn ang="0">
                    <a:pos x="46" y="59"/>
                  </a:cxn>
                  <a:cxn ang="0">
                    <a:pos x="49" y="41"/>
                  </a:cxn>
                  <a:cxn ang="0">
                    <a:pos x="53" y="40"/>
                  </a:cxn>
                  <a:cxn ang="0">
                    <a:pos x="56" y="41"/>
                  </a:cxn>
                  <a:cxn ang="0">
                    <a:pos x="54" y="38"/>
                  </a:cxn>
                  <a:cxn ang="0">
                    <a:pos x="51" y="39"/>
                  </a:cxn>
                  <a:cxn ang="0">
                    <a:pos x="48" y="27"/>
                  </a:cxn>
                  <a:cxn ang="0">
                    <a:pos x="58" y="49"/>
                  </a:cxn>
                  <a:cxn ang="0">
                    <a:pos x="52" y="52"/>
                  </a:cxn>
                  <a:cxn ang="0">
                    <a:pos x="55" y="62"/>
                  </a:cxn>
                  <a:cxn ang="0">
                    <a:pos x="59" y="57"/>
                  </a:cxn>
                  <a:cxn ang="0">
                    <a:pos x="56" y="59"/>
                  </a:cxn>
                  <a:cxn ang="0">
                    <a:pos x="54" y="58"/>
                  </a:cxn>
                  <a:cxn ang="0">
                    <a:pos x="59" y="52"/>
                  </a:cxn>
                  <a:cxn ang="0">
                    <a:pos x="56" y="51"/>
                  </a:cxn>
                  <a:cxn ang="0">
                    <a:pos x="54" y="53"/>
                  </a:cxn>
                </a:cxnLst>
                <a:rect l="0" t="0" r="r" b="b"/>
                <a:pathLst>
                  <a:path w="84" h="84">
                    <a:moveTo>
                      <a:pt x="42" y="84"/>
                    </a:moveTo>
                    <a:cubicBezTo>
                      <a:pt x="36" y="84"/>
                      <a:pt x="30" y="83"/>
                      <a:pt x="25" y="81"/>
                    </a:cubicBezTo>
                    <a:cubicBezTo>
                      <a:pt x="20" y="79"/>
                      <a:pt x="16" y="76"/>
                      <a:pt x="12" y="72"/>
                    </a:cubicBezTo>
                    <a:cubicBezTo>
                      <a:pt x="8" y="68"/>
                      <a:pt x="5" y="64"/>
                      <a:pt x="3" y="58"/>
                    </a:cubicBezTo>
                    <a:cubicBezTo>
                      <a:pt x="1" y="53"/>
                      <a:pt x="0" y="48"/>
                      <a:pt x="0" y="42"/>
                    </a:cubicBezTo>
                    <a:cubicBezTo>
                      <a:pt x="0" y="36"/>
                      <a:pt x="1" y="31"/>
                      <a:pt x="3" y="26"/>
                    </a:cubicBezTo>
                    <a:cubicBezTo>
                      <a:pt x="5" y="21"/>
                      <a:pt x="8" y="16"/>
                      <a:pt x="12" y="12"/>
                    </a:cubicBezTo>
                    <a:cubicBezTo>
                      <a:pt x="16" y="9"/>
                      <a:pt x="20" y="6"/>
                      <a:pt x="25" y="3"/>
                    </a:cubicBezTo>
                    <a:cubicBezTo>
                      <a:pt x="30" y="1"/>
                      <a:pt x="36" y="0"/>
                      <a:pt x="42" y="0"/>
                    </a:cubicBezTo>
                    <a:cubicBezTo>
                      <a:pt x="48" y="0"/>
                      <a:pt x="53" y="1"/>
                      <a:pt x="58" y="3"/>
                    </a:cubicBezTo>
                    <a:cubicBezTo>
                      <a:pt x="63" y="6"/>
                      <a:pt x="68" y="9"/>
                      <a:pt x="71" y="12"/>
                    </a:cubicBezTo>
                    <a:cubicBezTo>
                      <a:pt x="75" y="16"/>
                      <a:pt x="78" y="21"/>
                      <a:pt x="80" y="26"/>
                    </a:cubicBezTo>
                    <a:cubicBezTo>
                      <a:pt x="83" y="31"/>
                      <a:pt x="84" y="36"/>
                      <a:pt x="84" y="42"/>
                    </a:cubicBezTo>
                    <a:cubicBezTo>
                      <a:pt x="84" y="48"/>
                      <a:pt x="83" y="53"/>
                      <a:pt x="80" y="58"/>
                    </a:cubicBezTo>
                    <a:cubicBezTo>
                      <a:pt x="78" y="64"/>
                      <a:pt x="75" y="68"/>
                      <a:pt x="71" y="72"/>
                    </a:cubicBezTo>
                    <a:cubicBezTo>
                      <a:pt x="68" y="76"/>
                      <a:pt x="63" y="79"/>
                      <a:pt x="58" y="81"/>
                    </a:cubicBezTo>
                    <a:cubicBezTo>
                      <a:pt x="53" y="83"/>
                      <a:pt x="48" y="84"/>
                      <a:pt x="42" y="84"/>
                    </a:cubicBezTo>
                    <a:close/>
                    <a:moveTo>
                      <a:pt x="24" y="47"/>
                    </a:moveTo>
                    <a:cubicBezTo>
                      <a:pt x="27" y="47"/>
                      <a:pt x="27" y="47"/>
                      <a:pt x="27" y="47"/>
                    </a:cubicBezTo>
                    <a:cubicBezTo>
                      <a:pt x="27" y="61"/>
                      <a:pt x="27" y="61"/>
                      <a:pt x="27" y="61"/>
                    </a:cubicBezTo>
                    <a:cubicBezTo>
                      <a:pt x="30" y="61"/>
                      <a:pt x="30" y="61"/>
                      <a:pt x="30" y="61"/>
                    </a:cubicBezTo>
                    <a:cubicBezTo>
                      <a:pt x="30" y="47"/>
                      <a:pt x="30" y="47"/>
                      <a:pt x="30" y="47"/>
                    </a:cubicBezTo>
                    <a:cubicBezTo>
                      <a:pt x="33" y="47"/>
                      <a:pt x="33" y="47"/>
                      <a:pt x="33" y="47"/>
                    </a:cubicBezTo>
                    <a:cubicBezTo>
                      <a:pt x="33" y="44"/>
                      <a:pt x="33" y="44"/>
                      <a:pt x="33" y="44"/>
                    </a:cubicBezTo>
                    <a:cubicBezTo>
                      <a:pt x="24" y="44"/>
                      <a:pt x="24" y="44"/>
                      <a:pt x="24" y="44"/>
                    </a:cubicBezTo>
                    <a:lnTo>
                      <a:pt x="24" y="47"/>
                    </a:lnTo>
                    <a:close/>
                    <a:moveTo>
                      <a:pt x="27" y="22"/>
                    </a:moveTo>
                    <a:cubicBezTo>
                      <a:pt x="31" y="34"/>
                      <a:pt x="31" y="34"/>
                      <a:pt x="31" y="34"/>
                    </a:cubicBezTo>
                    <a:cubicBezTo>
                      <a:pt x="31" y="41"/>
                      <a:pt x="31" y="41"/>
                      <a:pt x="31" y="41"/>
                    </a:cubicBezTo>
                    <a:cubicBezTo>
                      <a:pt x="34" y="41"/>
                      <a:pt x="34" y="41"/>
                      <a:pt x="34" y="41"/>
                    </a:cubicBezTo>
                    <a:cubicBezTo>
                      <a:pt x="34" y="33"/>
                      <a:pt x="34" y="33"/>
                      <a:pt x="34" y="33"/>
                    </a:cubicBezTo>
                    <a:cubicBezTo>
                      <a:pt x="38" y="22"/>
                      <a:pt x="38" y="22"/>
                      <a:pt x="38" y="22"/>
                    </a:cubicBezTo>
                    <a:cubicBezTo>
                      <a:pt x="34" y="22"/>
                      <a:pt x="34" y="22"/>
                      <a:pt x="34" y="22"/>
                    </a:cubicBezTo>
                    <a:cubicBezTo>
                      <a:pt x="32" y="30"/>
                      <a:pt x="32" y="30"/>
                      <a:pt x="32" y="30"/>
                    </a:cubicBezTo>
                    <a:cubicBezTo>
                      <a:pt x="32" y="30"/>
                      <a:pt x="32" y="30"/>
                      <a:pt x="32" y="30"/>
                    </a:cubicBezTo>
                    <a:cubicBezTo>
                      <a:pt x="30" y="22"/>
                      <a:pt x="30" y="22"/>
                      <a:pt x="30" y="22"/>
                    </a:cubicBezTo>
                    <a:lnTo>
                      <a:pt x="27" y="22"/>
                    </a:lnTo>
                    <a:close/>
                    <a:moveTo>
                      <a:pt x="41" y="49"/>
                    </a:moveTo>
                    <a:cubicBezTo>
                      <a:pt x="39" y="49"/>
                      <a:pt x="39" y="49"/>
                      <a:pt x="39" y="49"/>
                    </a:cubicBezTo>
                    <a:cubicBezTo>
                      <a:pt x="39" y="58"/>
                      <a:pt x="39" y="58"/>
                      <a:pt x="39" y="58"/>
                    </a:cubicBezTo>
                    <a:cubicBezTo>
                      <a:pt x="38" y="59"/>
                      <a:pt x="38" y="59"/>
                      <a:pt x="38" y="59"/>
                    </a:cubicBezTo>
                    <a:cubicBezTo>
                      <a:pt x="37" y="59"/>
                      <a:pt x="37" y="59"/>
                      <a:pt x="37" y="59"/>
                    </a:cubicBezTo>
                    <a:cubicBezTo>
                      <a:pt x="37" y="59"/>
                      <a:pt x="37" y="59"/>
                      <a:pt x="37" y="59"/>
                    </a:cubicBezTo>
                    <a:cubicBezTo>
                      <a:pt x="37" y="59"/>
                      <a:pt x="37" y="59"/>
                      <a:pt x="37" y="59"/>
                    </a:cubicBezTo>
                    <a:cubicBezTo>
                      <a:pt x="37" y="58"/>
                      <a:pt x="37" y="58"/>
                      <a:pt x="37" y="58"/>
                    </a:cubicBezTo>
                    <a:cubicBezTo>
                      <a:pt x="37" y="49"/>
                      <a:pt x="37" y="49"/>
                      <a:pt x="37" y="49"/>
                    </a:cubicBezTo>
                    <a:cubicBezTo>
                      <a:pt x="34" y="49"/>
                      <a:pt x="34" y="49"/>
                      <a:pt x="34" y="49"/>
                    </a:cubicBezTo>
                    <a:cubicBezTo>
                      <a:pt x="34" y="59"/>
                      <a:pt x="34" y="59"/>
                      <a:pt x="34" y="59"/>
                    </a:cubicBezTo>
                    <a:cubicBezTo>
                      <a:pt x="34" y="60"/>
                      <a:pt x="34" y="61"/>
                      <a:pt x="35" y="61"/>
                    </a:cubicBezTo>
                    <a:cubicBezTo>
                      <a:pt x="35" y="61"/>
                      <a:pt x="35" y="62"/>
                      <a:pt x="36" y="62"/>
                    </a:cubicBezTo>
                    <a:cubicBezTo>
                      <a:pt x="36" y="62"/>
                      <a:pt x="37" y="61"/>
                      <a:pt x="37" y="61"/>
                    </a:cubicBezTo>
                    <a:cubicBezTo>
                      <a:pt x="38" y="61"/>
                      <a:pt x="38" y="61"/>
                      <a:pt x="39" y="60"/>
                    </a:cubicBezTo>
                    <a:cubicBezTo>
                      <a:pt x="39" y="61"/>
                      <a:pt x="39" y="61"/>
                      <a:pt x="39" y="61"/>
                    </a:cubicBezTo>
                    <a:cubicBezTo>
                      <a:pt x="41" y="61"/>
                      <a:pt x="41" y="61"/>
                      <a:pt x="41" y="61"/>
                    </a:cubicBezTo>
                    <a:lnTo>
                      <a:pt x="41" y="49"/>
                    </a:lnTo>
                    <a:close/>
                    <a:moveTo>
                      <a:pt x="38" y="38"/>
                    </a:moveTo>
                    <a:cubicBezTo>
                      <a:pt x="38" y="39"/>
                      <a:pt x="38" y="40"/>
                      <a:pt x="39" y="40"/>
                    </a:cubicBezTo>
                    <a:cubicBezTo>
                      <a:pt x="40" y="41"/>
                      <a:pt x="41" y="41"/>
                      <a:pt x="42" y="41"/>
                    </a:cubicBezTo>
                    <a:cubicBezTo>
                      <a:pt x="43" y="41"/>
                      <a:pt x="44" y="41"/>
                      <a:pt x="45" y="40"/>
                    </a:cubicBezTo>
                    <a:cubicBezTo>
                      <a:pt x="46" y="40"/>
                      <a:pt x="46" y="39"/>
                      <a:pt x="46" y="38"/>
                    </a:cubicBezTo>
                    <a:cubicBezTo>
                      <a:pt x="46" y="30"/>
                      <a:pt x="46" y="30"/>
                      <a:pt x="46" y="30"/>
                    </a:cubicBezTo>
                    <a:cubicBezTo>
                      <a:pt x="46" y="29"/>
                      <a:pt x="46" y="29"/>
                      <a:pt x="45" y="28"/>
                    </a:cubicBezTo>
                    <a:cubicBezTo>
                      <a:pt x="44" y="27"/>
                      <a:pt x="43" y="27"/>
                      <a:pt x="42" y="27"/>
                    </a:cubicBezTo>
                    <a:cubicBezTo>
                      <a:pt x="41" y="27"/>
                      <a:pt x="40" y="27"/>
                      <a:pt x="39" y="28"/>
                    </a:cubicBezTo>
                    <a:cubicBezTo>
                      <a:pt x="38" y="28"/>
                      <a:pt x="38" y="29"/>
                      <a:pt x="38" y="30"/>
                    </a:cubicBezTo>
                    <a:lnTo>
                      <a:pt x="38" y="38"/>
                    </a:lnTo>
                    <a:close/>
                    <a:moveTo>
                      <a:pt x="42" y="39"/>
                    </a:moveTo>
                    <a:cubicBezTo>
                      <a:pt x="42" y="39"/>
                      <a:pt x="41" y="39"/>
                      <a:pt x="41" y="39"/>
                    </a:cubicBezTo>
                    <a:cubicBezTo>
                      <a:pt x="41" y="38"/>
                      <a:pt x="41" y="38"/>
                      <a:pt x="41" y="38"/>
                    </a:cubicBezTo>
                    <a:cubicBezTo>
                      <a:pt x="41" y="30"/>
                      <a:pt x="41" y="30"/>
                      <a:pt x="41" y="30"/>
                    </a:cubicBezTo>
                    <a:cubicBezTo>
                      <a:pt x="41" y="30"/>
                      <a:pt x="41" y="30"/>
                      <a:pt x="41" y="30"/>
                    </a:cubicBezTo>
                    <a:cubicBezTo>
                      <a:pt x="41" y="29"/>
                      <a:pt x="42" y="29"/>
                      <a:pt x="42" y="29"/>
                    </a:cubicBezTo>
                    <a:cubicBezTo>
                      <a:pt x="43" y="30"/>
                      <a:pt x="43" y="30"/>
                      <a:pt x="43" y="30"/>
                    </a:cubicBezTo>
                    <a:cubicBezTo>
                      <a:pt x="43" y="30"/>
                      <a:pt x="43" y="30"/>
                      <a:pt x="43" y="30"/>
                    </a:cubicBezTo>
                    <a:cubicBezTo>
                      <a:pt x="43" y="38"/>
                      <a:pt x="43" y="38"/>
                      <a:pt x="43" y="38"/>
                    </a:cubicBezTo>
                    <a:cubicBezTo>
                      <a:pt x="43" y="39"/>
                      <a:pt x="43" y="39"/>
                      <a:pt x="43" y="39"/>
                    </a:cubicBezTo>
                    <a:lnTo>
                      <a:pt x="42" y="39"/>
                    </a:lnTo>
                    <a:close/>
                    <a:moveTo>
                      <a:pt x="48" y="49"/>
                    </a:moveTo>
                    <a:cubicBezTo>
                      <a:pt x="47" y="49"/>
                      <a:pt x="47" y="49"/>
                      <a:pt x="47" y="49"/>
                    </a:cubicBezTo>
                    <a:cubicBezTo>
                      <a:pt x="46" y="49"/>
                      <a:pt x="46" y="50"/>
                      <a:pt x="46" y="50"/>
                    </a:cubicBezTo>
                    <a:cubicBezTo>
                      <a:pt x="46" y="44"/>
                      <a:pt x="46" y="44"/>
                      <a:pt x="46" y="44"/>
                    </a:cubicBezTo>
                    <a:cubicBezTo>
                      <a:pt x="43" y="44"/>
                      <a:pt x="43" y="44"/>
                      <a:pt x="43" y="44"/>
                    </a:cubicBezTo>
                    <a:cubicBezTo>
                      <a:pt x="43" y="61"/>
                      <a:pt x="43" y="61"/>
                      <a:pt x="43" y="61"/>
                    </a:cubicBezTo>
                    <a:cubicBezTo>
                      <a:pt x="46" y="61"/>
                      <a:pt x="46" y="61"/>
                      <a:pt x="46" y="61"/>
                    </a:cubicBezTo>
                    <a:cubicBezTo>
                      <a:pt x="46" y="60"/>
                      <a:pt x="46" y="60"/>
                      <a:pt x="46" y="60"/>
                    </a:cubicBezTo>
                    <a:cubicBezTo>
                      <a:pt x="46" y="61"/>
                      <a:pt x="46" y="61"/>
                      <a:pt x="47" y="61"/>
                    </a:cubicBezTo>
                    <a:cubicBezTo>
                      <a:pt x="47" y="61"/>
                      <a:pt x="48" y="62"/>
                      <a:pt x="48" y="62"/>
                    </a:cubicBezTo>
                    <a:cubicBezTo>
                      <a:pt x="49" y="62"/>
                      <a:pt x="49" y="61"/>
                      <a:pt x="50" y="61"/>
                    </a:cubicBezTo>
                    <a:cubicBezTo>
                      <a:pt x="50" y="60"/>
                      <a:pt x="50" y="60"/>
                      <a:pt x="50" y="59"/>
                    </a:cubicBezTo>
                    <a:cubicBezTo>
                      <a:pt x="50" y="52"/>
                      <a:pt x="50" y="52"/>
                      <a:pt x="50" y="52"/>
                    </a:cubicBezTo>
                    <a:cubicBezTo>
                      <a:pt x="50" y="51"/>
                      <a:pt x="50" y="50"/>
                      <a:pt x="50" y="49"/>
                    </a:cubicBezTo>
                    <a:cubicBezTo>
                      <a:pt x="49" y="49"/>
                      <a:pt x="49" y="49"/>
                      <a:pt x="48" y="49"/>
                    </a:cubicBezTo>
                    <a:close/>
                    <a:moveTo>
                      <a:pt x="46" y="51"/>
                    </a:moveTo>
                    <a:cubicBezTo>
                      <a:pt x="46" y="51"/>
                      <a:pt x="46" y="51"/>
                      <a:pt x="46" y="51"/>
                    </a:cubicBezTo>
                    <a:cubicBezTo>
                      <a:pt x="46" y="51"/>
                      <a:pt x="46" y="51"/>
                      <a:pt x="46" y="51"/>
                    </a:cubicBezTo>
                    <a:cubicBezTo>
                      <a:pt x="46" y="51"/>
                      <a:pt x="46" y="51"/>
                      <a:pt x="46" y="51"/>
                    </a:cubicBezTo>
                    <a:cubicBezTo>
                      <a:pt x="47" y="51"/>
                      <a:pt x="47" y="51"/>
                      <a:pt x="47" y="51"/>
                    </a:cubicBezTo>
                    <a:cubicBezTo>
                      <a:pt x="47" y="51"/>
                      <a:pt x="47" y="51"/>
                      <a:pt x="47" y="51"/>
                    </a:cubicBezTo>
                    <a:cubicBezTo>
                      <a:pt x="48" y="51"/>
                      <a:pt x="48" y="52"/>
                      <a:pt x="48" y="52"/>
                    </a:cubicBezTo>
                    <a:cubicBezTo>
                      <a:pt x="48" y="58"/>
                      <a:pt x="48" y="58"/>
                      <a:pt x="48" y="58"/>
                    </a:cubicBezTo>
                    <a:cubicBezTo>
                      <a:pt x="48" y="59"/>
                      <a:pt x="48" y="59"/>
                      <a:pt x="48" y="59"/>
                    </a:cubicBezTo>
                    <a:cubicBezTo>
                      <a:pt x="47" y="60"/>
                      <a:pt x="47" y="60"/>
                      <a:pt x="47" y="60"/>
                    </a:cubicBezTo>
                    <a:cubicBezTo>
                      <a:pt x="47" y="60"/>
                      <a:pt x="47" y="60"/>
                      <a:pt x="47" y="60"/>
                    </a:cubicBezTo>
                    <a:cubicBezTo>
                      <a:pt x="46" y="60"/>
                      <a:pt x="46" y="60"/>
                      <a:pt x="46" y="60"/>
                    </a:cubicBezTo>
                    <a:cubicBezTo>
                      <a:pt x="46" y="59"/>
                      <a:pt x="46" y="59"/>
                      <a:pt x="46" y="59"/>
                    </a:cubicBezTo>
                    <a:lnTo>
                      <a:pt x="46" y="51"/>
                    </a:lnTo>
                    <a:close/>
                    <a:moveTo>
                      <a:pt x="48" y="39"/>
                    </a:moveTo>
                    <a:cubicBezTo>
                      <a:pt x="48" y="39"/>
                      <a:pt x="48" y="40"/>
                      <a:pt x="49" y="41"/>
                    </a:cubicBezTo>
                    <a:cubicBezTo>
                      <a:pt x="49" y="41"/>
                      <a:pt x="50" y="41"/>
                      <a:pt x="50" y="41"/>
                    </a:cubicBezTo>
                    <a:cubicBezTo>
                      <a:pt x="51" y="41"/>
                      <a:pt x="51" y="41"/>
                      <a:pt x="52" y="41"/>
                    </a:cubicBezTo>
                    <a:cubicBezTo>
                      <a:pt x="53" y="40"/>
                      <a:pt x="53" y="40"/>
                      <a:pt x="53" y="40"/>
                    </a:cubicBezTo>
                    <a:cubicBezTo>
                      <a:pt x="54" y="39"/>
                      <a:pt x="54" y="39"/>
                      <a:pt x="54" y="39"/>
                    </a:cubicBezTo>
                    <a:cubicBezTo>
                      <a:pt x="54" y="41"/>
                      <a:pt x="54" y="41"/>
                      <a:pt x="54" y="41"/>
                    </a:cubicBezTo>
                    <a:cubicBezTo>
                      <a:pt x="56" y="41"/>
                      <a:pt x="56" y="41"/>
                      <a:pt x="56" y="41"/>
                    </a:cubicBezTo>
                    <a:cubicBezTo>
                      <a:pt x="56" y="27"/>
                      <a:pt x="56" y="27"/>
                      <a:pt x="56" y="27"/>
                    </a:cubicBezTo>
                    <a:cubicBezTo>
                      <a:pt x="54" y="27"/>
                      <a:pt x="54" y="27"/>
                      <a:pt x="54" y="27"/>
                    </a:cubicBezTo>
                    <a:cubicBezTo>
                      <a:pt x="54" y="38"/>
                      <a:pt x="54" y="38"/>
                      <a:pt x="54" y="38"/>
                    </a:cubicBezTo>
                    <a:cubicBezTo>
                      <a:pt x="53" y="38"/>
                      <a:pt x="53" y="38"/>
                      <a:pt x="53" y="38"/>
                    </a:cubicBezTo>
                    <a:cubicBezTo>
                      <a:pt x="52" y="39"/>
                      <a:pt x="52" y="39"/>
                      <a:pt x="52" y="39"/>
                    </a:cubicBezTo>
                    <a:cubicBezTo>
                      <a:pt x="51" y="39"/>
                      <a:pt x="51" y="39"/>
                      <a:pt x="51" y="39"/>
                    </a:cubicBezTo>
                    <a:cubicBezTo>
                      <a:pt x="51" y="38"/>
                      <a:pt x="51" y="38"/>
                      <a:pt x="51" y="38"/>
                    </a:cubicBezTo>
                    <a:cubicBezTo>
                      <a:pt x="51" y="27"/>
                      <a:pt x="51" y="27"/>
                      <a:pt x="51" y="27"/>
                    </a:cubicBezTo>
                    <a:cubicBezTo>
                      <a:pt x="48" y="27"/>
                      <a:pt x="48" y="27"/>
                      <a:pt x="48" y="27"/>
                    </a:cubicBezTo>
                    <a:lnTo>
                      <a:pt x="48" y="39"/>
                    </a:lnTo>
                    <a:close/>
                    <a:moveTo>
                      <a:pt x="59" y="52"/>
                    </a:moveTo>
                    <a:cubicBezTo>
                      <a:pt x="59" y="51"/>
                      <a:pt x="59" y="50"/>
                      <a:pt x="58" y="49"/>
                    </a:cubicBezTo>
                    <a:cubicBezTo>
                      <a:pt x="57" y="49"/>
                      <a:pt x="57" y="49"/>
                      <a:pt x="55" y="49"/>
                    </a:cubicBezTo>
                    <a:cubicBezTo>
                      <a:pt x="54" y="49"/>
                      <a:pt x="53" y="49"/>
                      <a:pt x="53" y="50"/>
                    </a:cubicBezTo>
                    <a:cubicBezTo>
                      <a:pt x="52" y="50"/>
                      <a:pt x="52" y="51"/>
                      <a:pt x="52" y="52"/>
                    </a:cubicBezTo>
                    <a:cubicBezTo>
                      <a:pt x="52" y="58"/>
                      <a:pt x="52" y="58"/>
                      <a:pt x="52" y="58"/>
                    </a:cubicBezTo>
                    <a:cubicBezTo>
                      <a:pt x="52" y="59"/>
                      <a:pt x="52" y="60"/>
                      <a:pt x="53" y="61"/>
                    </a:cubicBezTo>
                    <a:cubicBezTo>
                      <a:pt x="53" y="61"/>
                      <a:pt x="54" y="62"/>
                      <a:pt x="55" y="62"/>
                    </a:cubicBezTo>
                    <a:cubicBezTo>
                      <a:pt x="57" y="62"/>
                      <a:pt x="57" y="61"/>
                      <a:pt x="58" y="61"/>
                    </a:cubicBezTo>
                    <a:cubicBezTo>
                      <a:pt x="59" y="60"/>
                      <a:pt x="59" y="59"/>
                      <a:pt x="59" y="58"/>
                    </a:cubicBezTo>
                    <a:cubicBezTo>
                      <a:pt x="59" y="57"/>
                      <a:pt x="59" y="57"/>
                      <a:pt x="59" y="57"/>
                    </a:cubicBezTo>
                    <a:cubicBezTo>
                      <a:pt x="56" y="57"/>
                      <a:pt x="56" y="57"/>
                      <a:pt x="56" y="57"/>
                    </a:cubicBezTo>
                    <a:cubicBezTo>
                      <a:pt x="56" y="58"/>
                      <a:pt x="56" y="58"/>
                      <a:pt x="56" y="58"/>
                    </a:cubicBezTo>
                    <a:cubicBezTo>
                      <a:pt x="56" y="59"/>
                      <a:pt x="56" y="59"/>
                      <a:pt x="56" y="59"/>
                    </a:cubicBezTo>
                    <a:cubicBezTo>
                      <a:pt x="56" y="59"/>
                      <a:pt x="56" y="60"/>
                      <a:pt x="55" y="60"/>
                    </a:cubicBezTo>
                    <a:cubicBezTo>
                      <a:pt x="55" y="60"/>
                      <a:pt x="55" y="59"/>
                      <a:pt x="55" y="59"/>
                    </a:cubicBezTo>
                    <a:cubicBezTo>
                      <a:pt x="54" y="59"/>
                      <a:pt x="54" y="59"/>
                      <a:pt x="54" y="58"/>
                    </a:cubicBezTo>
                    <a:cubicBezTo>
                      <a:pt x="54" y="55"/>
                      <a:pt x="54" y="55"/>
                      <a:pt x="54" y="55"/>
                    </a:cubicBezTo>
                    <a:cubicBezTo>
                      <a:pt x="59" y="55"/>
                      <a:pt x="59" y="55"/>
                      <a:pt x="59" y="55"/>
                    </a:cubicBezTo>
                    <a:lnTo>
                      <a:pt x="59" y="52"/>
                    </a:lnTo>
                    <a:close/>
                    <a:moveTo>
                      <a:pt x="55" y="51"/>
                    </a:moveTo>
                    <a:cubicBezTo>
                      <a:pt x="55" y="51"/>
                      <a:pt x="55" y="51"/>
                      <a:pt x="55" y="51"/>
                    </a:cubicBezTo>
                    <a:cubicBezTo>
                      <a:pt x="56" y="51"/>
                      <a:pt x="56" y="51"/>
                      <a:pt x="56" y="51"/>
                    </a:cubicBezTo>
                    <a:cubicBezTo>
                      <a:pt x="56" y="51"/>
                      <a:pt x="56" y="52"/>
                      <a:pt x="56" y="52"/>
                    </a:cubicBezTo>
                    <a:cubicBezTo>
                      <a:pt x="56" y="53"/>
                      <a:pt x="56" y="53"/>
                      <a:pt x="56" y="53"/>
                    </a:cubicBezTo>
                    <a:cubicBezTo>
                      <a:pt x="54" y="53"/>
                      <a:pt x="54" y="53"/>
                      <a:pt x="54" y="53"/>
                    </a:cubicBezTo>
                    <a:cubicBezTo>
                      <a:pt x="54" y="52"/>
                      <a:pt x="54" y="52"/>
                      <a:pt x="54" y="52"/>
                    </a:cubicBezTo>
                    <a:cubicBezTo>
                      <a:pt x="54" y="52"/>
                      <a:pt x="54" y="51"/>
                      <a:pt x="55" y="5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6" name="Freeform 3986"/>
              <p:cNvSpPr>
                <a:spLocks noEditPoints="1"/>
              </p:cNvSpPr>
              <p:nvPr/>
            </p:nvSpPr>
            <p:spPr bwMode="auto">
              <a:xfrm>
                <a:off x="5771526" y="3642339"/>
                <a:ext cx="381824" cy="381824"/>
              </a:xfrm>
              <a:custGeom>
                <a:avLst/>
                <a:gdLst/>
                <a:ahLst/>
                <a:cxnLst>
                  <a:cxn ang="0">
                    <a:pos x="42" y="84"/>
                  </a:cxn>
                  <a:cxn ang="0">
                    <a:pos x="25" y="81"/>
                  </a:cxn>
                  <a:cxn ang="0">
                    <a:pos x="12" y="72"/>
                  </a:cxn>
                  <a:cxn ang="0">
                    <a:pos x="3" y="58"/>
                  </a:cxn>
                  <a:cxn ang="0">
                    <a:pos x="0" y="42"/>
                  </a:cxn>
                  <a:cxn ang="0">
                    <a:pos x="3" y="26"/>
                  </a:cxn>
                  <a:cxn ang="0">
                    <a:pos x="12" y="12"/>
                  </a:cxn>
                  <a:cxn ang="0">
                    <a:pos x="25" y="3"/>
                  </a:cxn>
                  <a:cxn ang="0">
                    <a:pos x="42" y="0"/>
                  </a:cxn>
                  <a:cxn ang="0">
                    <a:pos x="58" y="3"/>
                  </a:cxn>
                  <a:cxn ang="0">
                    <a:pos x="71" y="12"/>
                  </a:cxn>
                  <a:cxn ang="0">
                    <a:pos x="80" y="26"/>
                  </a:cxn>
                  <a:cxn ang="0">
                    <a:pos x="84" y="42"/>
                  </a:cxn>
                  <a:cxn ang="0">
                    <a:pos x="80" y="58"/>
                  </a:cxn>
                  <a:cxn ang="0">
                    <a:pos x="71" y="72"/>
                  </a:cxn>
                  <a:cxn ang="0">
                    <a:pos x="58" y="81"/>
                  </a:cxn>
                  <a:cxn ang="0">
                    <a:pos x="42" y="84"/>
                  </a:cxn>
                  <a:cxn ang="0">
                    <a:pos x="30" y="18"/>
                  </a:cxn>
                  <a:cxn ang="0">
                    <a:pos x="27" y="20"/>
                  </a:cxn>
                  <a:cxn ang="0">
                    <a:pos x="25" y="23"/>
                  </a:cxn>
                  <a:cxn ang="0">
                    <a:pos x="27" y="26"/>
                  </a:cxn>
                  <a:cxn ang="0">
                    <a:pos x="30" y="27"/>
                  </a:cxn>
                  <a:cxn ang="0">
                    <a:pos x="33" y="26"/>
                  </a:cxn>
                  <a:cxn ang="0">
                    <a:pos x="34" y="23"/>
                  </a:cxn>
                  <a:cxn ang="0">
                    <a:pos x="33" y="20"/>
                  </a:cxn>
                  <a:cxn ang="0">
                    <a:pos x="30" y="18"/>
                  </a:cxn>
                  <a:cxn ang="0">
                    <a:pos x="34" y="30"/>
                  </a:cxn>
                  <a:cxn ang="0">
                    <a:pos x="26" y="30"/>
                  </a:cxn>
                  <a:cxn ang="0">
                    <a:pos x="26" y="56"/>
                  </a:cxn>
                  <a:cxn ang="0">
                    <a:pos x="34" y="56"/>
                  </a:cxn>
                  <a:cxn ang="0">
                    <a:pos x="34" y="30"/>
                  </a:cxn>
                  <a:cxn ang="0">
                    <a:pos x="37" y="56"/>
                  </a:cxn>
                  <a:cxn ang="0">
                    <a:pos x="45" y="56"/>
                  </a:cxn>
                  <a:cxn ang="0">
                    <a:pos x="45" y="39"/>
                  </a:cxn>
                  <a:cxn ang="0">
                    <a:pos x="46" y="38"/>
                  </a:cxn>
                  <a:cxn ang="0">
                    <a:pos x="48" y="38"/>
                  </a:cxn>
                  <a:cxn ang="0">
                    <a:pos x="51" y="38"/>
                  </a:cxn>
                  <a:cxn ang="0">
                    <a:pos x="51" y="39"/>
                  </a:cxn>
                  <a:cxn ang="0">
                    <a:pos x="52" y="40"/>
                  </a:cxn>
                  <a:cxn ang="0">
                    <a:pos x="52" y="56"/>
                  </a:cxn>
                  <a:cxn ang="0">
                    <a:pos x="59" y="56"/>
                  </a:cxn>
                  <a:cxn ang="0">
                    <a:pos x="59" y="40"/>
                  </a:cxn>
                  <a:cxn ang="0">
                    <a:pos x="58" y="35"/>
                  </a:cxn>
                  <a:cxn ang="0">
                    <a:pos x="54" y="32"/>
                  </a:cxn>
                  <a:cxn ang="0">
                    <a:pos x="49" y="30"/>
                  </a:cxn>
                  <a:cxn ang="0">
                    <a:pos x="45" y="31"/>
                  </a:cxn>
                  <a:cxn ang="0">
                    <a:pos x="45" y="30"/>
                  </a:cxn>
                  <a:cxn ang="0">
                    <a:pos x="37" y="30"/>
                  </a:cxn>
                  <a:cxn ang="0">
                    <a:pos x="37" y="56"/>
                  </a:cxn>
                </a:cxnLst>
                <a:rect l="0" t="0" r="r" b="b"/>
                <a:pathLst>
                  <a:path w="84" h="84">
                    <a:moveTo>
                      <a:pt x="42" y="84"/>
                    </a:moveTo>
                    <a:cubicBezTo>
                      <a:pt x="36" y="84"/>
                      <a:pt x="30" y="83"/>
                      <a:pt x="25" y="81"/>
                    </a:cubicBezTo>
                    <a:cubicBezTo>
                      <a:pt x="20" y="79"/>
                      <a:pt x="16" y="76"/>
                      <a:pt x="12" y="72"/>
                    </a:cubicBezTo>
                    <a:cubicBezTo>
                      <a:pt x="8" y="68"/>
                      <a:pt x="5" y="63"/>
                      <a:pt x="3" y="58"/>
                    </a:cubicBezTo>
                    <a:cubicBezTo>
                      <a:pt x="1" y="53"/>
                      <a:pt x="0" y="48"/>
                      <a:pt x="0" y="42"/>
                    </a:cubicBezTo>
                    <a:cubicBezTo>
                      <a:pt x="0" y="36"/>
                      <a:pt x="1" y="31"/>
                      <a:pt x="3" y="26"/>
                    </a:cubicBezTo>
                    <a:cubicBezTo>
                      <a:pt x="5" y="21"/>
                      <a:pt x="8" y="16"/>
                      <a:pt x="12" y="12"/>
                    </a:cubicBezTo>
                    <a:cubicBezTo>
                      <a:pt x="16" y="9"/>
                      <a:pt x="20" y="6"/>
                      <a:pt x="25" y="3"/>
                    </a:cubicBezTo>
                    <a:cubicBezTo>
                      <a:pt x="30" y="1"/>
                      <a:pt x="36" y="0"/>
                      <a:pt x="42" y="0"/>
                    </a:cubicBezTo>
                    <a:cubicBezTo>
                      <a:pt x="48" y="0"/>
                      <a:pt x="53" y="1"/>
                      <a:pt x="58" y="3"/>
                    </a:cubicBezTo>
                    <a:cubicBezTo>
                      <a:pt x="63" y="6"/>
                      <a:pt x="68" y="9"/>
                      <a:pt x="71" y="12"/>
                    </a:cubicBezTo>
                    <a:cubicBezTo>
                      <a:pt x="75" y="16"/>
                      <a:pt x="78" y="21"/>
                      <a:pt x="80" y="26"/>
                    </a:cubicBezTo>
                    <a:cubicBezTo>
                      <a:pt x="83" y="31"/>
                      <a:pt x="84" y="36"/>
                      <a:pt x="84" y="42"/>
                    </a:cubicBezTo>
                    <a:cubicBezTo>
                      <a:pt x="84" y="48"/>
                      <a:pt x="83" y="53"/>
                      <a:pt x="80" y="58"/>
                    </a:cubicBezTo>
                    <a:cubicBezTo>
                      <a:pt x="78" y="63"/>
                      <a:pt x="75" y="68"/>
                      <a:pt x="71" y="72"/>
                    </a:cubicBezTo>
                    <a:cubicBezTo>
                      <a:pt x="68" y="76"/>
                      <a:pt x="63" y="79"/>
                      <a:pt x="58" y="81"/>
                    </a:cubicBezTo>
                    <a:cubicBezTo>
                      <a:pt x="53" y="83"/>
                      <a:pt x="48" y="84"/>
                      <a:pt x="42" y="84"/>
                    </a:cubicBezTo>
                    <a:close/>
                    <a:moveTo>
                      <a:pt x="30" y="18"/>
                    </a:moveTo>
                    <a:cubicBezTo>
                      <a:pt x="29" y="18"/>
                      <a:pt x="28" y="19"/>
                      <a:pt x="27" y="20"/>
                    </a:cubicBezTo>
                    <a:cubicBezTo>
                      <a:pt x="26" y="20"/>
                      <a:pt x="25" y="22"/>
                      <a:pt x="25" y="23"/>
                    </a:cubicBezTo>
                    <a:cubicBezTo>
                      <a:pt x="25" y="24"/>
                      <a:pt x="26" y="25"/>
                      <a:pt x="27" y="26"/>
                    </a:cubicBezTo>
                    <a:cubicBezTo>
                      <a:pt x="28" y="27"/>
                      <a:pt x="29" y="27"/>
                      <a:pt x="30" y="27"/>
                    </a:cubicBezTo>
                    <a:cubicBezTo>
                      <a:pt x="31" y="27"/>
                      <a:pt x="32" y="27"/>
                      <a:pt x="33" y="26"/>
                    </a:cubicBezTo>
                    <a:cubicBezTo>
                      <a:pt x="34" y="25"/>
                      <a:pt x="34" y="24"/>
                      <a:pt x="34" y="23"/>
                    </a:cubicBezTo>
                    <a:cubicBezTo>
                      <a:pt x="34" y="22"/>
                      <a:pt x="34" y="20"/>
                      <a:pt x="33" y="20"/>
                    </a:cubicBezTo>
                    <a:cubicBezTo>
                      <a:pt x="32" y="19"/>
                      <a:pt x="31" y="18"/>
                      <a:pt x="30" y="18"/>
                    </a:cubicBezTo>
                    <a:close/>
                    <a:moveTo>
                      <a:pt x="34" y="30"/>
                    </a:moveTo>
                    <a:cubicBezTo>
                      <a:pt x="26" y="30"/>
                      <a:pt x="26" y="30"/>
                      <a:pt x="26" y="30"/>
                    </a:cubicBezTo>
                    <a:cubicBezTo>
                      <a:pt x="26" y="56"/>
                      <a:pt x="26" y="56"/>
                      <a:pt x="26" y="56"/>
                    </a:cubicBezTo>
                    <a:cubicBezTo>
                      <a:pt x="34" y="56"/>
                      <a:pt x="34" y="56"/>
                      <a:pt x="34" y="56"/>
                    </a:cubicBezTo>
                    <a:lnTo>
                      <a:pt x="34" y="30"/>
                    </a:lnTo>
                    <a:close/>
                    <a:moveTo>
                      <a:pt x="37" y="56"/>
                    </a:moveTo>
                    <a:cubicBezTo>
                      <a:pt x="45" y="56"/>
                      <a:pt x="45" y="56"/>
                      <a:pt x="45" y="56"/>
                    </a:cubicBezTo>
                    <a:cubicBezTo>
                      <a:pt x="45" y="39"/>
                      <a:pt x="45" y="39"/>
                      <a:pt x="45" y="39"/>
                    </a:cubicBezTo>
                    <a:cubicBezTo>
                      <a:pt x="45" y="39"/>
                      <a:pt x="46" y="38"/>
                      <a:pt x="46" y="38"/>
                    </a:cubicBezTo>
                    <a:cubicBezTo>
                      <a:pt x="47" y="38"/>
                      <a:pt x="48" y="38"/>
                      <a:pt x="48" y="38"/>
                    </a:cubicBezTo>
                    <a:cubicBezTo>
                      <a:pt x="49" y="37"/>
                      <a:pt x="50" y="38"/>
                      <a:pt x="51" y="38"/>
                    </a:cubicBezTo>
                    <a:cubicBezTo>
                      <a:pt x="51" y="38"/>
                      <a:pt x="51" y="38"/>
                      <a:pt x="51" y="39"/>
                    </a:cubicBezTo>
                    <a:cubicBezTo>
                      <a:pt x="52" y="39"/>
                      <a:pt x="52" y="40"/>
                      <a:pt x="52" y="40"/>
                    </a:cubicBezTo>
                    <a:cubicBezTo>
                      <a:pt x="52" y="56"/>
                      <a:pt x="52" y="56"/>
                      <a:pt x="52" y="56"/>
                    </a:cubicBezTo>
                    <a:cubicBezTo>
                      <a:pt x="59" y="56"/>
                      <a:pt x="59" y="56"/>
                      <a:pt x="59" y="56"/>
                    </a:cubicBezTo>
                    <a:cubicBezTo>
                      <a:pt x="59" y="40"/>
                      <a:pt x="59" y="40"/>
                      <a:pt x="59" y="40"/>
                    </a:cubicBezTo>
                    <a:cubicBezTo>
                      <a:pt x="59" y="39"/>
                      <a:pt x="59" y="37"/>
                      <a:pt x="58" y="35"/>
                    </a:cubicBezTo>
                    <a:cubicBezTo>
                      <a:pt x="57" y="34"/>
                      <a:pt x="56" y="32"/>
                      <a:pt x="54" y="32"/>
                    </a:cubicBezTo>
                    <a:cubicBezTo>
                      <a:pt x="53" y="31"/>
                      <a:pt x="51" y="30"/>
                      <a:pt x="49" y="30"/>
                    </a:cubicBezTo>
                    <a:cubicBezTo>
                      <a:pt x="48" y="30"/>
                      <a:pt x="46" y="31"/>
                      <a:pt x="45" y="31"/>
                    </a:cubicBezTo>
                    <a:cubicBezTo>
                      <a:pt x="45" y="30"/>
                      <a:pt x="45" y="30"/>
                      <a:pt x="45" y="30"/>
                    </a:cubicBezTo>
                    <a:cubicBezTo>
                      <a:pt x="37" y="30"/>
                      <a:pt x="37" y="30"/>
                      <a:pt x="37" y="30"/>
                    </a:cubicBezTo>
                    <a:lnTo>
                      <a:pt x="37" y="5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028" name="Group 4027"/>
              <p:cNvGrpSpPr/>
              <p:nvPr/>
            </p:nvGrpSpPr>
            <p:grpSpPr>
              <a:xfrm>
                <a:off x="5764086" y="3031122"/>
                <a:ext cx="381824" cy="381824"/>
                <a:chOff x="4228984" y="1653724"/>
                <a:chExt cx="733403" cy="733403"/>
              </a:xfrm>
            </p:grpSpPr>
            <p:sp>
              <p:nvSpPr>
                <p:cNvPr id="9124" name="Oval 4004"/>
                <p:cNvSpPr>
                  <a:spLocks noChangeArrowheads="1"/>
                </p:cNvSpPr>
                <p:nvPr/>
              </p:nvSpPr>
              <p:spPr bwMode="auto">
                <a:xfrm>
                  <a:off x="4514725" y="1948986"/>
                  <a:ext cx="152395" cy="14287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5" name="Freeform 4005"/>
                <p:cNvSpPr>
                  <a:spLocks noEditPoints="1"/>
                </p:cNvSpPr>
                <p:nvPr/>
              </p:nvSpPr>
              <p:spPr bwMode="auto">
                <a:xfrm>
                  <a:off x="4438527" y="1863267"/>
                  <a:ext cx="314317" cy="314317"/>
                </a:xfrm>
                <a:custGeom>
                  <a:avLst/>
                  <a:gdLst/>
                  <a:ahLst/>
                  <a:cxnLst>
                    <a:cxn ang="0">
                      <a:pos x="34" y="3"/>
                    </a:cxn>
                    <a:cxn ang="0">
                      <a:pos x="27" y="0"/>
                    </a:cxn>
                    <a:cxn ang="0">
                      <a:pos x="18" y="0"/>
                    </a:cxn>
                    <a:cxn ang="0">
                      <a:pos x="18" y="0"/>
                    </a:cxn>
                    <a:cxn ang="0">
                      <a:pos x="9" y="0"/>
                    </a:cxn>
                    <a:cxn ang="0">
                      <a:pos x="8" y="0"/>
                    </a:cxn>
                    <a:cxn ang="0">
                      <a:pos x="4" y="1"/>
                    </a:cxn>
                    <a:cxn ang="0">
                      <a:pos x="0" y="9"/>
                    </a:cxn>
                    <a:cxn ang="0">
                      <a:pos x="0" y="27"/>
                    </a:cxn>
                    <a:cxn ang="0">
                      <a:pos x="0" y="29"/>
                    </a:cxn>
                    <a:cxn ang="0">
                      <a:pos x="9" y="36"/>
                    </a:cxn>
                    <a:cxn ang="0">
                      <a:pos x="27" y="36"/>
                    </a:cxn>
                    <a:cxn ang="0">
                      <a:pos x="28" y="36"/>
                    </a:cxn>
                    <a:cxn ang="0">
                      <a:pos x="33" y="34"/>
                    </a:cxn>
                    <a:cxn ang="0">
                      <a:pos x="36" y="27"/>
                    </a:cxn>
                    <a:cxn ang="0">
                      <a:pos x="36" y="9"/>
                    </a:cxn>
                    <a:cxn ang="0">
                      <a:pos x="36" y="8"/>
                    </a:cxn>
                    <a:cxn ang="0">
                      <a:pos x="34" y="3"/>
                    </a:cxn>
                    <a:cxn ang="0">
                      <a:pos x="18" y="29"/>
                    </a:cxn>
                    <a:cxn ang="0">
                      <a:pos x="6" y="18"/>
                    </a:cxn>
                    <a:cxn ang="0">
                      <a:pos x="18" y="6"/>
                    </a:cxn>
                    <a:cxn ang="0">
                      <a:pos x="29" y="18"/>
                    </a:cxn>
                    <a:cxn ang="0">
                      <a:pos x="18" y="29"/>
                    </a:cxn>
                    <a:cxn ang="0">
                      <a:pos x="30" y="8"/>
                    </a:cxn>
                    <a:cxn ang="0">
                      <a:pos x="28" y="5"/>
                    </a:cxn>
                    <a:cxn ang="0">
                      <a:pos x="30" y="3"/>
                    </a:cxn>
                    <a:cxn ang="0">
                      <a:pos x="33" y="5"/>
                    </a:cxn>
                    <a:cxn ang="0">
                      <a:pos x="30" y="8"/>
                    </a:cxn>
                  </a:cxnLst>
                  <a:rect l="0" t="0" r="r" b="b"/>
                  <a:pathLst>
                    <a:path w="36" h="36">
                      <a:moveTo>
                        <a:pt x="34" y="3"/>
                      </a:moveTo>
                      <a:cubicBezTo>
                        <a:pt x="32" y="1"/>
                        <a:pt x="30" y="0"/>
                        <a:pt x="27" y="0"/>
                      </a:cubicBezTo>
                      <a:cubicBezTo>
                        <a:pt x="24" y="0"/>
                        <a:pt x="21" y="0"/>
                        <a:pt x="18" y="0"/>
                      </a:cubicBezTo>
                      <a:cubicBezTo>
                        <a:pt x="18" y="0"/>
                        <a:pt x="18" y="0"/>
                        <a:pt x="18" y="0"/>
                      </a:cubicBezTo>
                      <a:cubicBezTo>
                        <a:pt x="15" y="0"/>
                        <a:pt x="12" y="0"/>
                        <a:pt x="9" y="0"/>
                      </a:cubicBezTo>
                      <a:cubicBezTo>
                        <a:pt x="9" y="0"/>
                        <a:pt x="8" y="0"/>
                        <a:pt x="8" y="0"/>
                      </a:cubicBezTo>
                      <a:cubicBezTo>
                        <a:pt x="6" y="0"/>
                        <a:pt x="5" y="0"/>
                        <a:pt x="4" y="1"/>
                      </a:cubicBezTo>
                      <a:cubicBezTo>
                        <a:pt x="1" y="3"/>
                        <a:pt x="0" y="5"/>
                        <a:pt x="0" y="9"/>
                      </a:cubicBezTo>
                      <a:cubicBezTo>
                        <a:pt x="0" y="15"/>
                        <a:pt x="0" y="21"/>
                        <a:pt x="0" y="27"/>
                      </a:cubicBezTo>
                      <a:cubicBezTo>
                        <a:pt x="0" y="27"/>
                        <a:pt x="0" y="28"/>
                        <a:pt x="0" y="29"/>
                      </a:cubicBezTo>
                      <a:cubicBezTo>
                        <a:pt x="1" y="33"/>
                        <a:pt x="4" y="36"/>
                        <a:pt x="9" y="36"/>
                      </a:cubicBezTo>
                      <a:cubicBezTo>
                        <a:pt x="15" y="36"/>
                        <a:pt x="21" y="36"/>
                        <a:pt x="27" y="36"/>
                      </a:cubicBezTo>
                      <a:cubicBezTo>
                        <a:pt x="27" y="36"/>
                        <a:pt x="28" y="36"/>
                        <a:pt x="28" y="36"/>
                      </a:cubicBezTo>
                      <a:cubicBezTo>
                        <a:pt x="30" y="36"/>
                        <a:pt x="31" y="35"/>
                        <a:pt x="33" y="34"/>
                      </a:cubicBezTo>
                      <a:cubicBezTo>
                        <a:pt x="35" y="32"/>
                        <a:pt x="36" y="29"/>
                        <a:pt x="36" y="27"/>
                      </a:cubicBezTo>
                      <a:cubicBezTo>
                        <a:pt x="36" y="21"/>
                        <a:pt x="36" y="15"/>
                        <a:pt x="36" y="9"/>
                      </a:cubicBezTo>
                      <a:cubicBezTo>
                        <a:pt x="36" y="8"/>
                        <a:pt x="36" y="8"/>
                        <a:pt x="36" y="8"/>
                      </a:cubicBezTo>
                      <a:cubicBezTo>
                        <a:pt x="36" y="6"/>
                        <a:pt x="35" y="4"/>
                        <a:pt x="34" y="3"/>
                      </a:cubicBezTo>
                      <a:close/>
                      <a:moveTo>
                        <a:pt x="18" y="29"/>
                      </a:moveTo>
                      <a:cubicBezTo>
                        <a:pt x="11" y="29"/>
                        <a:pt x="6" y="24"/>
                        <a:pt x="6" y="18"/>
                      </a:cubicBezTo>
                      <a:cubicBezTo>
                        <a:pt x="6" y="11"/>
                        <a:pt x="11" y="6"/>
                        <a:pt x="18" y="6"/>
                      </a:cubicBezTo>
                      <a:cubicBezTo>
                        <a:pt x="24" y="6"/>
                        <a:pt x="29" y="11"/>
                        <a:pt x="29" y="18"/>
                      </a:cubicBezTo>
                      <a:cubicBezTo>
                        <a:pt x="29" y="24"/>
                        <a:pt x="24" y="29"/>
                        <a:pt x="18" y="29"/>
                      </a:cubicBezTo>
                      <a:close/>
                      <a:moveTo>
                        <a:pt x="30" y="8"/>
                      </a:moveTo>
                      <a:cubicBezTo>
                        <a:pt x="29" y="8"/>
                        <a:pt x="28" y="7"/>
                        <a:pt x="28" y="5"/>
                      </a:cubicBezTo>
                      <a:cubicBezTo>
                        <a:pt x="28" y="4"/>
                        <a:pt x="29" y="3"/>
                        <a:pt x="30" y="3"/>
                      </a:cubicBezTo>
                      <a:cubicBezTo>
                        <a:pt x="31" y="3"/>
                        <a:pt x="33" y="4"/>
                        <a:pt x="33" y="5"/>
                      </a:cubicBezTo>
                      <a:cubicBezTo>
                        <a:pt x="33" y="7"/>
                        <a:pt x="31" y="8"/>
                        <a:pt x="30" y="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6" name="Freeform 4006"/>
                <p:cNvSpPr>
                  <a:spLocks noEditPoints="1"/>
                </p:cNvSpPr>
                <p:nvPr/>
              </p:nvSpPr>
              <p:spPr bwMode="auto">
                <a:xfrm>
                  <a:off x="4228984" y="1653724"/>
                  <a:ext cx="733403" cy="733403"/>
                </a:xfrm>
                <a:custGeom>
                  <a:avLst/>
                  <a:gdLst/>
                  <a:ahLst/>
                  <a:cxnLst>
                    <a:cxn ang="0">
                      <a:pos x="80" y="25"/>
                    </a:cxn>
                    <a:cxn ang="0">
                      <a:pos x="71" y="12"/>
                    </a:cxn>
                    <a:cxn ang="0">
                      <a:pos x="58" y="3"/>
                    </a:cxn>
                    <a:cxn ang="0">
                      <a:pos x="42" y="0"/>
                    </a:cxn>
                    <a:cxn ang="0">
                      <a:pos x="25" y="3"/>
                    </a:cxn>
                    <a:cxn ang="0">
                      <a:pos x="12" y="12"/>
                    </a:cxn>
                    <a:cxn ang="0">
                      <a:pos x="3" y="25"/>
                    </a:cxn>
                    <a:cxn ang="0">
                      <a:pos x="0" y="42"/>
                    </a:cxn>
                    <a:cxn ang="0">
                      <a:pos x="3" y="58"/>
                    </a:cxn>
                    <a:cxn ang="0">
                      <a:pos x="12" y="72"/>
                    </a:cxn>
                    <a:cxn ang="0">
                      <a:pos x="25" y="80"/>
                    </a:cxn>
                    <a:cxn ang="0">
                      <a:pos x="42" y="84"/>
                    </a:cxn>
                    <a:cxn ang="0">
                      <a:pos x="58" y="80"/>
                    </a:cxn>
                    <a:cxn ang="0">
                      <a:pos x="71" y="72"/>
                    </a:cxn>
                    <a:cxn ang="0">
                      <a:pos x="80" y="58"/>
                    </a:cxn>
                    <a:cxn ang="0">
                      <a:pos x="84" y="42"/>
                    </a:cxn>
                    <a:cxn ang="0">
                      <a:pos x="80" y="25"/>
                    </a:cxn>
                    <a:cxn ang="0">
                      <a:pos x="63" y="54"/>
                    </a:cxn>
                    <a:cxn ang="0">
                      <a:pos x="51" y="63"/>
                    </a:cxn>
                    <a:cxn ang="0">
                      <a:pos x="33" y="63"/>
                    </a:cxn>
                    <a:cxn ang="0">
                      <a:pos x="32" y="63"/>
                    </a:cxn>
                    <a:cxn ang="0">
                      <a:pos x="28" y="62"/>
                    </a:cxn>
                    <a:cxn ang="0">
                      <a:pos x="22" y="57"/>
                    </a:cxn>
                    <a:cxn ang="0">
                      <a:pos x="20" y="52"/>
                    </a:cxn>
                    <a:cxn ang="0">
                      <a:pos x="20" y="51"/>
                    </a:cxn>
                    <a:cxn ang="0">
                      <a:pos x="20" y="32"/>
                    </a:cxn>
                    <a:cxn ang="0">
                      <a:pos x="20" y="31"/>
                    </a:cxn>
                    <a:cxn ang="0">
                      <a:pos x="21" y="28"/>
                    </a:cxn>
                    <a:cxn ang="0">
                      <a:pos x="27" y="22"/>
                    </a:cxn>
                    <a:cxn ang="0">
                      <a:pos x="31" y="20"/>
                    </a:cxn>
                    <a:cxn ang="0">
                      <a:pos x="32" y="20"/>
                    </a:cxn>
                    <a:cxn ang="0">
                      <a:pos x="51" y="20"/>
                    </a:cxn>
                    <a:cxn ang="0">
                      <a:pos x="51" y="20"/>
                    </a:cxn>
                    <a:cxn ang="0">
                      <a:pos x="54" y="21"/>
                    </a:cxn>
                    <a:cxn ang="0">
                      <a:pos x="59" y="24"/>
                    </a:cxn>
                    <a:cxn ang="0">
                      <a:pos x="63" y="33"/>
                    </a:cxn>
                    <a:cxn ang="0">
                      <a:pos x="63" y="51"/>
                    </a:cxn>
                    <a:cxn ang="0">
                      <a:pos x="63" y="54"/>
                    </a:cxn>
                  </a:cxnLst>
                  <a:rect l="0" t="0" r="r" b="b"/>
                  <a:pathLst>
                    <a:path w="84" h="84">
                      <a:moveTo>
                        <a:pt x="80" y="25"/>
                      </a:moveTo>
                      <a:cubicBezTo>
                        <a:pt x="78" y="20"/>
                        <a:pt x="75" y="16"/>
                        <a:pt x="71" y="12"/>
                      </a:cubicBezTo>
                      <a:cubicBezTo>
                        <a:pt x="68" y="8"/>
                        <a:pt x="63" y="5"/>
                        <a:pt x="58" y="3"/>
                      </a:cubicBezTo>
                      <a:cubicBezTo>
                        <a:pt x="53" y="1"/>
                        <a:pt x="48" y="0"/>
                        <a:pt x="42" y="0"/>
                      </a:cubicBezTo>
                      <a:cubicBezTo>
                        <a:pt x="36" y="0"/>
                        <a:pt x="30" y="1"/>
                        <a:pt x="25" y="3"/>
                      </a:cubicBezTo>
                      <a:cubicBezTo>
                        <a:pt x="20" y="5"/>
                        <a:pt x="16" y="8"/>
                        <a:pt x="12" y="12"/>
                      </a:cubicBezTo>
                      <a:cubicBezTo>
                        <a:pt x="8" y="16"/>
                        <a:pt x="5" y="20"/>
                        <a:pt x="3" y="25"/>
                      </a:cubicBezTo>
                      <a:cubicBezTo>
                        <a:pt x="1" y="31"/>
                        <a:pt x="0" y="36"/>
                        <a:pt x="0" y="42"/>
                      </a:cubicBezTo>
                      <a:cubicBezTo>
                        <a:pt x="0" y="48"/>
                        <a:pt x="1" y="53"/>
                        <a:pt x="3" y="58"/>
                      </a:cubicBezTo>
                      <a:cubicBezTo>
                        <a:pt x="5" y="63"/>
                        <a:pt x="8" y="68"/>
                        <a:pt x="12" y="72"/>
                      </a:cubicBezTo>
                      <a:cubicBezTo>
                        <a:pt x="16" y="75"/>
                        <a:pt x="20" y="78"/>
                        <a:pt x="25" y="80"/>
                      </a:cubicBezTo>
                      <a:cubicBezTo>
                        <a:pt x="30" y="83"/>
                        <a:pt x="36" y="84"/>
                        <a:pt x="42" y="84"/>
                      </a:cubicBezTo>
                      <a:cubicBezTo>
                        <a:pt x="48" y="84"/>
                        <a:pt x="53" y="83"/>
                        <a:pt x="58" y="80"/>
                      </a:cubicBezTo>
                      <a:cubicBezTo>
                        <a:pt x="63" y="78"/>
                        <a:pt x="68" y="75"/>
                        <a:pt x="71" y="72"/>
                      </a:cubicBezTo>
                      <a:cubicBezTo>
                        <a:pt x="75" y="68"/>
                        <a:pt x="78" y="63"/>
                        <a:pt x="80" y="58"/>
                      </a:cubicBezTo>
                      <a:cubicBezTo>
                        <a:pt x="83" y="53"/>
                        <a:pt x="84" y="48"/>
                        <a:pt x="84" y="42"/>
                      </a:cubicBezTo>
                      <a:cubicBezTo>
                        <a:pt x="84" y="36"/>
                        <a:pt x="83" y="31"/>
                        <a:pt x="80" y="25"/>
                      </a:cubicBezTo>
                      <a:close/>
                      <a:moveTo>
                        <a:pt x="63" y="54"/>
                      </a:moveTo>
                      <a:cubicBezTo>
                        <a:pt x="61" y="60"/>
                        <a:pt x="56" y="63"/>
                        <a:pt x="51" y="63"/>
                      </a:cubicBezTo>
                      <a:cubicBezTo>
                        <a:pt x="45" y="63"/>
                        <a:pt x="39" y="63"/>
                        <a:pt x="33" y="63"/>
                      </a:cubicBezTo>
                      <a:cubicBezTo>
                        <a:pt x="32" y="63"/>
                        <a:pt x="32" y="63"/>
                        <a:pt x="32" y="63"/>
                      </a:cubicBezTo>
                      <a:cubicBezTo>
                        <a:pt x="30" y="63"/>
                        <a:pt x="29" y="63"/>
                        <a:pt x="28" y="62"/>
                      </a:cubicBezTo>
                      <a:cubicBezTo>
                        <a:pt x="25" y="61"/>
                        <a:pt x="23" y="59"/>
                        <a:pt x="22" y="57"/>
                      </a:cubicBezTo>
                      <a:cubicBezTo>
                        <a:pt x="21" y="55"/>
                        <a:pt x="21" y="54"/>
                        <a:pt x="20" y="52"/>
                      </a:cubicBezTo>
                      <a:cubicBezTo>
                        <a:pt x="20" y="51"/>
                        <a:pt x="20" y="51"/>
                        <a:pt x="20" y="51"/>
                      </a:cubicBezTo>
                      <a:cubicBezTo>
                        <a:pt x="20" y="45"/>
                        <a:pt x="20" y="39"/>
                        <a:pt x="20" y="32"/>
                      </a:cubicBezTo>
                      <a:cubicBezTo>
                        <a:pt x="20" y="31"/>
                        <a:pt x="20" y="31"/>
                        <a:pt x="20" y="31"/>
                      </a:cubicBezTo>
                      <a:cubicBezTo>
                        <a:pt x="20" y="30"/>
                        <a:pt x="21" y="29"/>
                        <a:pt x="21" y="28"/>
                      </a:cubicBezTo>
                      <a:cubicBezTo>
                        <a:pt x="23" y="25"/>
                        <a:pt x="25" y="23"/>
                        <a:pt x="27" y="22"/>
                      </a:cubicBezTo>
                      <a:cubicBezTo>
                        <a:pt x="29" y="21"/>
                        <a:pt x="30" y="21"/>
                        <a:pt x="31" y="20"/>
                      </a:cubicBezTo>
                      <a:cubicBezTo>
                        <a:pt x="32" y="20"/>
                        <a:pt x="32" y="20"/>
                        <a:pt x="32" y="20"/>
                      </a:cubicBezTo>
                      <a:cubicBezTo>
                        <a:pt x="39" y="20"/>
                        <a:pt x="45" y="20"/>
                        <a:pt x="51" y="20"/>
                      </a:cubicBezTo>
                      <a:cubicBezTo>
                        <a:pt x="51" y="20"/>
                        <a:pt x="51" y="20"/>
                        <a:pt x="51" y="20"/>
                      </a:cubicBezTo>
                      <a:cubicBezTo>
                        <a:pt x="52" y="20"/>
                        <a:pt x="53" y="21"/>
                        <a:pt x="54" y="21"/>
                      </a:cubicBezTo>
                      <a:cubicBezTo>
                        <a:pt x="56" y="21"/>
                        <a:pt x="58" y="22"/>
                        <a:pt x="59" y="24"/>
                      </a:cubicBezTo>
                      <a:cubicBezTo>
                        <a:pt x="62" y="26"/>
                        <a:pt x="63" y="29"/>
                        <a:pt x="63" y="33"/>
                      </a:cubicBezTo>
                      <a:cubicBezTo>
                        <a:pt x="63" y="39"/>
                        <a:pt x="63" y="45"/>
                        <a:pt x="63" y="51"/>
                      </a:cubicBezTo>
                      <a:cubicBezTo>
                        <a:pt x="63" y="52"/>
                        <a:pt x="63" y="53"/>
                        <a:pt x="63" y="5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9" name="Picture 8" descr="Icon&#10;&#10;Description automatically generated">
                <a:extLst>
                  <a:ext uri="{FF2B5EF4-FFF2-40B4-BE49-F238E27FC236}">
                    <a16:creationId xmlns:a16="http://schemas.microsoft.com/office/drawing/2014/main" id="{31CF1E91-516F-4F85-8390-CB4CE8898591}"/>
                  </a:ext>
                </a:extLst>
              </p:cNvPr>
              <p:cNvPicPr>
                <a:picLocks noChangeAspect="1"/>
              </p:cNvPicPr>
              <p:nvPr/>
            </p:nvPicPr>
            <p:blipFill>
              <a:blip r:embed="rId3"/>
              <a:stretch>
                <a:fillRect/>
              </a:stretch>
            </p:blipFill>
            <p:spPr>
              <a:xfrm>
                <a:off x="5769665" y="4864773"/>
                <a:ext cx="440092" cy="440092"/>
              </a:xfrm>
              <a:prstGeom prst="rect">
                <a:avLst/>
              </a:prstGeom>
            </p:spPr>
          </p:pic>
          <p:grpSp>
            <p:nvGrpSpPr>
              <p:cNvPr id="4027" name="Group 4026"/>
              <p:cNvGrpSpPr/>
              <p:nvPr/>
            </p:nvGrpSpPr>
            <p:grpSpPr>
              <a:xfrm>
                <a:off x="5746731" y="1808688"/>
                <a:ext cx="376864" cy="381824"/>
                <a:chOff x="5133826" y="1663246"/>
                <a:chExt cx="723875" cy="733403"/>
              </a:xfrm>
            </p:grpSpPr>
            <p:sp>
              <p:nvSpPr>
                <p:cNvPr id="9107" name="Freeform 3987"/>
                <p:cNvSpPr>
                  <a:spLocks/>
                </p:cNvSpPr>
                <p:nvPr/>
              </p:nvSpPr>
              <p:spPr bwMode="auto">
                <a:xfrm>
                  <a:off x="5362418" y="2129958"/>
                  <a:ext cx="85725" cy="76197"/>
                </a:xfrm>
                <a:custGeom>
                  <a:avLst/>
                  <a:gdLst/>
                  <a:ahLst/>
                  <a:cxnLst>
                    <a:cxn ang="0">
                      <a:pos x="0" y="3"/>
                    </a:cxn>
                    <a:cxn ang="0">
                      <a:pos x="5" y="6"/>
                    </a:cxn>
                    <a:cxn ang="0">
                      <a:pos x="10" y="9"/>
                    </a:cxn>
                    <a:cxn ang="0">
                      <a:pos x="5" y="0"/>
                    </a:cxn>
                    <a:cxn ang="0">
                      <a:pos x="0" y="3"/>
                    </a:cxn>
                  </a:cxnLst>
                  <a:rect l="0" t="0" r="r" b="b"/>
                  <a:pathLst>
                    <a:path w="10" h="9">
                      <a:moveTo>
                        <a:pt x="0" y="3"/>
                      </a:moveTo>
                      <a:cubicBezTo>
                        <a:pt x="2" y="4"/>
                        <a:pt x="3" y="5"/>
                        <a:pt x="5" y="6"/>
                      </a:cubicBezTo>
                      <a:cubicBezTo>
                        <a:pt x="7" y="8"/>
                        <a:pt x="8" y="8"/>
                        <a:pt x="10" y="9"/>
                      </a:cubicBezTo>
                      <a:cubicBezTo>
                        <a:pt x="8" y="6"/>
                        <a:pt x="6" y="3"/>
                        <a:pt x="5" y="0"/>
                      </a:cubicBezTo>
                      <a:cubicBezTo>
                        <a:pt x="3" y="1"/>
                        <a:pt x="2" y="2"/>
                        <a:pt x="0" y="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8" name="Freeform 3988"/>
                <p:cNvSpPr>
                  <a:spLocks/>
                </p:cNvSpPr>
                <p:nvPr/>
              </p:nvSpPr>
              <p:spPr bwMode="auto">
                <a:xfrm>
                  <a:off x="5314797" y="2034711"/>
                  <a:ext cx="85725" cy="95247"/>
                </a:xfrm>
                <a:custGeom>
                  <a:avLst/>
                  <a:gdLst/>
                  <a:ahLst/>
                  <a:cxnLst>
                    <a:cxn ang="0">
                      <a:pos x="8" y="0"/>
                    </a:cxn>
                    <a:cxn ang="0">
                      <a:pos x="0" y="0"/>
                    </a:cxn>
                    <a:cxn ang="0">
                      <a:pos x="4" y="11"/>
                    </a:cxn>
                    <a:cxn ang="0">
                      <a:pos x="9" y="8"/>
                    </a:cxn>
                    <a:cxn ang="0">
                      <a:pos x="8" y="0"/>
                    </a:cxn>
                  </a:cxnLst>
                  <a:rect l="0" t="0" r="r" b="b"/>
                  <a:pathLst>
                    <a:path w="9" h="11">
                      <a:moveTo>
                        <a:pt x="8" y="0"/>
                      </a:moveTo>
                      <a:cubicBezTo>
                        <a:pt x="5" y="0"/>
                        <a:pt x="3" y="0"/>
                        <a:pt x="0" y="0"/>
                      </a:cubicBezTo>
                      <a:cubicBezTo>
                        <a:pt x="0" y="4"/>
                        <a:pt x="2" y="8"/>
                        <a:pt x="4" y="11"/>
                      </a:cubicBezTo>
                      <a:cubicBezTo>
                        <a:pt x="6" y="10"/>
                        <a:pt x="7" y="9"/>
                        <a:pt x="9" y="8"/>
                      </a:cubicBezTo>
                      <a:cubicBezTo>
                        <a:pt x="8" y="6"/>
                        <a:pt x="8" y="3"/>
                        <a:pt x="8"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9" name="Freeform 3989"/>
                <p:cNvSpPr>
                  <a:spLocks/>
                </p:cNvSpPr>
                <p:nvPr/>
              </p:nvSpPr>
              <p:spPr bwMode="auto">
                <a:xfrm>
                  <a:off x="5533862" y="1853740"/>
                  <a:ext cx="95247" cy="76197"/>
                </a:xfrm>
                <a:custGeom>
                  <a:avLst/>
                  <a:gdLst/>
                  <a:ahLst/>
                  <a:cxnLst>
                    <a:cxn ang="0">
                      <a:pos x="11" y="6"/>
                    </a:cxn>
                    <a:cxn ang="0">
                      <a:pos x="0" y="0"/>
                    </a:cxn>
                    <a:cxn ang="0">
                      <a:pos x="6" y="9"/>
                    </a:cxn>
                    <a:cxn ang="0">
                      <a:pos x="11" y="6"/>
                    </a:cxn>
                  </a:cxnLst>
                  <a:rect l="0" t="0" r="r" b="b"/>
                  <a:pathLst>
                    <a:path w="11" h="9">
                      <a:moveTo>
                        <a:pt x="11" y="6"/>
                      </a:moveTo>
                      <a:cubicBezTo>
                        <a:pt x="8" y="3"/>
                        <a:pt x="4" y="1"/>
                        <a:pt x="0" y="0"/>
                      </a:cubicBezTo>
                      <a:cubicBezTo>
                        <a:pt x="3" y="3"/>
                        <a:pt x="5" y="6"/>
                        <a:pt x="6" y="9"/>
                      </a:cubicBezTo>
                      <a:cubicBezTo>
                        <a:pt x="8" y="8"/>
                        <a:pt x="9" y="7"/>
                        <a:pt x="11" y="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0" name="Freeform 3990"/>
                <p:cNvSpPr>
                  <a:spLocks/>
                </p:cNvSpPr>
                <p:nvPr/>
              </p:nvSpPr>
              <p:spPr bwMode="auto">
                <a:xfrm>
                  <a:off x="5419566" y="2110909"/>
                  <a:ext cx="66676" cy="95247"/>
                </a:xfrm>
                <a:custGeom>
                  <a:avLst/>
                  <a:gdLst/>
                  <a:ahLst/>
                  <a:cxnLst>
                    <a:cxn ang="0">
                      <a:pos x="0" y="2"/>
                    </a:cxn>
                    <a:cxn ang="0">
                      <a:pos x="7" y="11"/>
                    </a:cxn>
                    <a:cxn ang="0">
                      <a:pos x="7" y="11"/>
                    </a:cxn>
                    <a:cxn ang="0">
                      <a:pos x="7" y="0"/>
                    </a:cxn>
                    <a:cxn ang="0">
                      <a:pos x="0" y="1"/>
                    </a:cxn>
                    <a:cxn ang="0">
                      <a:pos x="0" y="2"/>
                    </a:cxn>
                  </a:cxnLst>
                  <a:rect l="0" t="0" r="r" b="b"/>
                  <a:pathLst>
                    <a:path w="7" h="11">
                      <a:moveTo>
                        <a:pt x="0" y="2"/>
                      </a:moveTo>
                      <a:cubicBezTo>
                        <a:pt x="2" y="5"/>
                        <a:pt x="4" y="9"/>
                        <a:pt x="7" y="11"/>
                      </a:cubicBezTo>
                      <a:cubicBezTo>
                        <a:pt x="7" y="11"/>
                        <a:pt x="7" y="11"/>
                        <a:pt x="7" y="11"/>
                      </a:cubicBezTo>
                      <a:cubicBezTo>
                        <a:pt x="7" y="8"/>
                        <a:pt x="7" y="4"/>
                        <a:pt x="7" y="0"/>
                      </a:cubicBezTo>
                      <a:cubicBezTo>
                        <a:pt x="5" y="0"/>
                        <a:pt x="2" y="1"/>
                        <a:pt x="0" y="1"/>
                      </a:cubicBezTo>
                      <a:lnTo>
                        <a:pt x="0" y="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1" name="Freeform 3991"/>
                <p:cNvSpPr>
                  <a:spLocks/>
                </p:cNvSpPr>
                <p:nvPr/>
              </p:nvSpPr>
              <p:spPr bwMode="auto">
                <a:xfrm>
                  <a:off x="5314797" y="1920415"/>
                  <a:ext cx="85725" cy="104774"/>
                </a:xfrm>
                <a:custGeom>
                  <a:avLst/>
                  <a:gdLst/>
                  <a:ahLst/>
                  <a:cxnLst>
                    <a:cxn ang="0">
                      <a:pos x="9" y="3"/>
                    </a:cxn>
                    <a:cxn ang="0">
                      <a:pos x="4" y="0"/>
                    </a:cxn>
                    <a:cxn ang="0">
                      <a:pos x="0" y="11"/>
                    </a:cxn>
                    <a:cxn ang="0">
                      <a:pos x="8" y="11"/>
                    </a:cxn>
                    <a:cxn ang="0">
                      <a:pos x="9" y="3"/>
                    </a:cxn>
                  </a:cxnLst>
                  <a:rect l="0" t="0" r="r" b="b"/>
                  <a:pathLst>
                    <a:path w="9" h="11">
                      <a:moveTo>
                        <a:pt x="9" y="3"/>
                      </a:moveTo>
                      <a:cubicBezTo>
                        <a:pt x="7" y="2"/>
                        <a:pt x="6" y="1"/>
                        <a:pt x="4" y="0"/>
                      </a:cubicBezTo>
                      <a:cubicBezTo>
                        <a:pt x="1" y="3"/>
                        <a:pt x="0" y="7"/>
                        <a:pt x="0" y="11"/>
                      </a:cubicBezTo>
                      <a:cubicBezTo>
                        <a:pt x="3" y="11"/>
                        <a:pt x="5" y="11"/>
                        <a:pt x="8" y="11"/>
                      </a:cubicBezTo>
                      <a:cubicBezTo>
                        <a:pt x="8" y="8"/>
                        <a:pt x="8" y="5"/>
                        <a:pt x="9" y="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2" name="Freeform 3992"/>
                <p:cNvSpPr>
                  <a:spLocks/>
                </p:cNvSpPr>
                <p:nvPr/>
              </p:nvSpPr>
              <p:spPr bwMode="auto">
                <a:xfrm>
                  <a:off x="5410044" y="2034711"/>
                  <a:ext cx="76197" cy="66676"/>
                </a:xfrm>
                <a:custGeom>
                  <a:avLst/>
                  <a:gdLst/>
                  <a:ahLst/>
                  <a:cxnLst>
                    <a:cxn ang="0">
                      <a:pos x="1" y="7"/>
                    </a:cxn>
                    <a:cxn ang="0">
                      <a:pos x="9" y="6"/>
                    </a:cxn>
                    <a:cxn ang="0">
                      <a:pos x="9" y="0"/>
                    </a:cxn>
                    <a:cxn ang="0">
                      <a:pos x="0" y="0"/>
                    </a:cxn>
                    <a:cxn ang="0">
                      <a:pos x="1" y="7"/>
                    </a:cxn>
                  </a:cxnLst>
                  <a:rect l="0" t="0" r="r" b="b"/>
                  <a:pathLst>
                    <a:path w="9" h="7">
                      <a:moveTo>
                        <a:pt x="1" y="7"/>
                      </a:moveTo>
                      <a:cubicBezTo>
                        <a:pt x="4" y="7"/>
                        <a:pt x="7" y="6"/>
                        <a:pt x="9" y="6"/>
                      </a:cubicBezTo>
                      <a:cubicBezTo>
                        <a:pt x="9" y="4"/>
                        <a:pt x="9" y="2"/>
                        <a:pt x="9" y="0"/>
                      </a:cubicBezTo>
                      <a:cubicBezTo>
                        <a:pt x="6" y="0"/>
                        <a:pt x="3" y="0"/>
                        <a:pt x="0" y="0"/>
                      </a:cubicBezTo>
                      <a:cubicBezTo>
                        <a:pt x="0" y="1"/>
                        <a:pt x="1" y="6"/>
                        <a:pt x="1"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3" name="Freeform 3993"/>
                <p:cNvSpPr>
                  <a:spLocks/>
                </p:cNvSpPr>
                <p:nvPr/>
              </p:nvSpPr>
              <p:spPr bwMode="auto">
                <a:xfrm>
                  <a:off x="5362418" y="1853740"/>
                  <a:ext cx="95247" cy="76197"/>
                </a:xfrm>
                <a:custGeom>
                  <a:avLst/>
                  <a:gdLst/>
                  <a:ahLst/>
                  <a:cxnLst>
                    <a:cxn ang="0">
                      <a:pos x="7" y="4"/>
                    </a:cxn>
                    <a:cxn ang="0">
                      <a:pos x="11" y="0"/>
                    </a:cxn>
                    <a:cxn ang="0">
                      <a:pos x="0" y="6"/>
                    </a:cxn>
                    <a:cxn ang="0">
                      <a:pos x="5" y="9"/>
                    </a:cxn>
                    <a:cxn ang="0">
                      <a:pos x="7" y="4"/>
                    </a:cxn>
                  </a:cxnLst>
                  <a:rect l="0" t="0" r="r" b="b"/>
                  <a:pathLst>
                    <a:path w="11" h="9">
                      <a:moveTo>
                        <a:pt x="7" y="4"/>
                      </a:moveTo>
                      <a:cubicBezTo>
                        <a:pt x="8" y="3"/>
                        <a:pt x="10" y="1"/>
                        <a:pt x="11" y="0"/>
                      </a:cubicBezTo>
                      <a:cubicBezTo>
                        <a:pt x="7" y="1"/>
                        <a:pt x="3" y="3"/>
                        <a:pt x="0" y="6"/>
                      </a:cubicBezTo>
                      <a:cubicBezTo>
                        <a:pt x="2" y="7"/>
                        <a:pt x="3" y="8"/>
                        <a:pt x="5" y="9"/>
                      </a:cubicBezTo>
                      <a:cubicBezTo>
                        <a:pt x="6" y="7"/>
                        <a:pt x="7" y="6"/>
                        <a:pt x="7" y="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4" name="Freeform 3994"/>
                <p:cNvSpPr>
                  <a:spLocks/>
                </p:cNvSpPr>
                <p:nvPr/>
              </p:nvSpPr>
              <p:spPr bwMode="auto">
                <a:xfrm>
                  <a:off x="5410044" y="1948986"/>
                  <a:ext cx="76197" cy="76197"/>
                </a:xfrm>
                <a:custGeom>
                  <a:avLst/>
                  <a:gdLst/>
                  <a:ahLst/>
                  <a:cxnLst>
                    <a:cxn ang="0">
                      <a:pos x="9" y="2"/>
                    </a:cxn>
                    <a:cxn ang="0">
                      <a:pos x="1" y="0"/>
                    </a:cxn>
                    <a:cxn ang="0">
                      <a:pos x="0" y="8"/>
                    </a:cxn>
                    <a:cxn ang="0">
                      <a:pos x="9" y="8"/>
                    </a:cxn>
                    <a:cxn ang="0">
                      <a:pos x="9" y="2"/>
                    </a:cxn>
                  </a:cxnLst>
                  <a:rect l="0" t="0" r="r" b="b"/>
                  <a:pathLst>
                    <a:path w="9" h="8">
                      <a:moveTo>
                        <a:pt x="9" y="2"/>
                      </a:moveTo>
                      <a:cubicBezTo>
                        <a:pt x="7" y="2"/>
                        <a:pt x="4" y="1"/>
                        <a:pt x="1" y="0"/>
                      </a:cubicBezTo>
                      <a:cubicBezTo>
                        <a:pt x="0" y="3"/>
                        <a:pt x="0" y="5"/>
                        <a:pt x="0" y="8"/>
                      </a:cubicBezTo>
                      <a:cubicBezTo>
                        <a:pt x="3" y="8"/>
                        <a:pt x="6" y="8"/>
                        <a:pt x="9" y="8"/>
                      </a:cubicBezTo>
                      <a:cubicBezTo>
                        <a:pt x="9" y="6"/>
                        <a:pt x="9" y="4"/>
                        <a:pt x="9" y="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5" name="Freeform 3995"/>
                <p:cNvSpPr>
                  <a:spLocks/>
                </p:cNvSpPr>
                <p:nvPr/>
              </p:nvSpPr>
              <p:spPr bwMode="auto">
                <a:xfrm>
                  <a:off x="5419566" y="1844218"/>
                  <a:ext cx="66676" cy="104774"/>
                </a:xfrm>
                <a:custGeom>
                  <a:avLst/>
                  <a:gdLst/>
                  <a:ahLst/>
                  <a:cxnLst>
                    <a:cxn ang="0">
                      <a:pos x="0" y="11"/>
                    </a:cxn>
                    <a:cxn ang="0">
                      <a:pos x="7" y="12"/>
                    </a:cxn>
                    <a:cxn ang="0">
                      <a:pos x="7" y="0"/>
                    </a:cxn>
                    <a:cxn ang="0">
                      <a:pos x="7" y="1"/>
                    </a:cxn>
                    <a:cxn ang="0">
                      <a:pos x="2" y="7"/>
                    </a:cxn>
                    <a:cxn ang="0">
                      <a:pos x="0" y="11"/>
                    </a:cxn>
                  </a:cxnLst>
                  <a:rect l="0" t="0" r="r" b="b"/>
                  <a:pathLst>
                    <a:path w="7" h="12">
                      <a:moveTo>
                        <a:pt x="0" y="11"/>
                      </a:moveTo>
                      <a:cubicBezTo>
                        <a:pt x="2" y="11"/>
                        <a:pt x="5" y="12"/>
                        <a:pt x="7" y="12"/>
                      </a:cubicBezTo>
                      <a:cubicBezTo>
                        <a:pt x="7" y="8"/>
                        <a:pt x="7" y="4"/>
                        <a:pt x="7" y="0"/>
                      </a:cubicBezTo>
                      <a:cubicBezTo>
                        <a:pt x="7" y="1"/>
                        <a:pt x="7" y="1"/>
                        <a:pt x="7" y="1"/>
                      </a:cubicBezTo>
                      <a:cubicBezTo>
                        <a:pt x="5" y="3"/>
                        <a:pt x="3" y="5"/>
                        <a:pt x="2" y="7"/>
                      </a:cubicBezTo>
                      <a:cubicBezTo>
                        <a:pt x="1" y="8"/>
                        <a:pt x="0" y="9"/>
                        <a:pt x="0" y="1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6" name="Freeform 3996"/>
                <p:cNvSpPr>
                  <a:spLocks/>
                </p:cNvSpPr>
                <p:nvPr/>
              </p:nvSpPr>
              <p:spPr bwMode="auto">
                <a:xfrm>
                  <a:off x="5505291" y="1948986"/>
                  <a:ext cx="85725" cy="76197"/>
                </a:xfrm>
                <a:custGeom>
                  <a:avLst/>
                  <a:gdLst/>
                  <a:ahLst/>
                  <a:cxnLst>
                    <a:cxn ang="0">
                      <a:pos x="9" y="0"/>
                    </a:cxn>
                    <a:cxn ang="0">
                      <a:pos x="0" y="2"/>
                    </a:cxn>
                    <a:cxn ang="0">
                      <a:pos x="0" y="8"/>
                    </a:cxn>
                    <a:cxn ang="0">
                      <a:pos x="10" y="8"/>
                    </a:cxn>
                    <a:cxn ang="0">
                      <a:pos x="9" y="0"/>
                    </a:cxn>
                  </a:cxnLst>
                  <a:rect l="0" t="0" r="r" b="b"/>
                  <a:pathLst>
                    <a:path w="10" h="8">
                      <a:moveTo>
                        <a:pt x="9" y="0"/>
                      </a:moveTo>
                      <a:cubicBezTo>
                        <a:pt x="6" y="1"/>
                        <a:pt x="3" y="2"/>
                        <a:pt x="0" y="2"/>
                      </a:cubicBezTo>
                      <a:cubicBezTo>
                        <a:pt x="0" y="4"/>
                        <a:pt x="0" y="6"/>
                        <a:pt x="0" y="8"/>
                      </a:cubicBezTo>
                      <a:cubicBezTo>
                        <a:pt x="4" y="8"/>
                        <a:pt x="7" y="8"/>
                        <a:pt x="10" y="8"/>
                      </a:cubicBezTo>
                      <a:cubicBezTo>
                        <a:pt x="10" y="6"/>
                        <a:pt x="9" y="2"/>
                        <a:pt x="9"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7" name="Freeform 3997"/>
                <p:cNvSpPr>
                  <a:spLocks/>
                </p:cNvSpPr>
                <p:nvPr/>
              </p:nvSpPr>
              <p:spPr bwMode="auto">
                <a:xfrm>
                  <a:off x="5600538" y="1920415"/>
                  <a:ext cx="76197" cy="104774"/>
                </a:xfrm>
                <a:custGeom>
                  <a:avLst/>
                  <a:gdLst/>
                  <a:ahLst/>
                  <a:cxnLst>
                    <a:cxn ang="0">
                      <a:pos x="1" y="11"/>
                    </a:cxn>
                    <a:cxn ang="0">
                      <a:pos x="9" y="11"/>
                    </a:cxn>
                    <a:cxn ang="0">
                      <a:pos x="5" y="0"/>
                    </a:cxn>
                    <a:cxn ang="0">
                      <a:pos x="0" y="3"/>
                    </a:cxn>
                    <a:cxn ang="0">
                      <a:pos x="1" y="11"/>
                    </a:cxn>
                  </a:cxnLst>
                  <a:rect l="0" t="0" r="r" b="b"/>
                  <a:pathLst>
                    <a:path w="9" h="11">
                      <a:moveTo>
                        <a:pt x="1" y="11"/>
                      </a:moveTo>
                      <a:cubicBezTo>
                        <a:pt x="4" y="11"/>
                        <a:pt x="6" y="11"/>
                        <a:pt x="9" y="11"/>
                      </a:cubicBezTo>
                      <a:cubicBezTo>
                        <a:pt x="9" y="7"/>
                        <a:pt x="7" y="3"/>
                        <a:pt x="5" y="0"/>
                      </a:cubicBezTo>
                      <a:cubicBezTo>
                        <a:pt x="3" y="1"/>
                        <a:pt x="2" y="2"/>
                        <a:pt x="0" y="3"/>
                      </a:cubicBezTo>
                      <a:cubicBezTo>
                        <a:pt x="1" y="5"/>
                        <a:pt x="1" y="8"/>
                        <a:pt x="1" y="1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8" name="Freeform 3998"/>
                <p:cNvSpPr>
                  <a:spLocks/>
                </p:cNvSpPr>
                <p:nvPr/>
              </p:nvSpPr>
              <p:spPr bwMode="auto">
                <a:xfrm>
                  <a:off x="5600538" y="2034711"/>
                  <a:ext cx="76197" cy="95247"/>
                </a:xfrm>
                <a:custGeom>
                  <a:avLst/>
                  <a:gdLst/>
                  <a:ahLst/>
                  <a:cxnLst>
                    <a:cxn ang="0">
                      <a:pos x="1" y="4"/>
                    </a:cxn>
                    <a:cxn ang="0">
                      <a:pos x="0" y="8"/>
                    </a:cxn>
                    <a:cxn ang="0">
                      <a:pos x="2" y="9"/>
                    </a:cxn>
                    <a:cxn ang="0">
                      <a:pos x="5" y="11"/>
                    </a:cxn>
                    <a:cxn ang="0">
                      <a:pos x="9" y="0"/>
                    </a:cxn>
                    <a:cxn ang="0">
                      <a:pos x="1" y="0"/>
                    </a:cxn>
                    <a:cxn ang="0">
                      <a:pos x="1" y="4"/>
                    </a:cxn>
                  </a:cxnLst>
                  <a:rect l="0" t="0" r="r" b="b"/>
                  <a:pathLst>
                    <a:path w="9" h="11">
                      <a:moveTo>
                        <a:pt x="1" y="4"/>
                      </a:moveTo>
                      <a:cubicBezTo>
                        <a:pt x="0" y="5"/>
                        <a:pt x="0" y="7"/>
                        <a:pt x="0" y="8"/>
                      </a:cubicBezTo>
                      <a:cubicBezTo>
                        <a:pt x="1" y="9"/>
                        <a:pt x="2" y="9"/>
                        <a:pt x="2" y="9"/>
                      </a:cubicBezTo>
                      <a:cubicBezTo>
                        <a:pt x="3" y="10"/>
                        <a:pt x="4" y="10"/>
                        <a:pt x="5" y="11"/>
                      </a:cubicBezTo>
                      <a:cubicBezTo>
                        <a:pt x="7" y="8"/>
                        <a:pt x="9" y="4"/>
                        <a:pt x="9" y="0"/>
                      </a:cubicBezTo>
                      <a:cubicBezTo>
                        <a:pt x="6" y="0"/>
                        <a:pt x="4" y="0"/>
                        <a:pt x="1" y="0"/>
                      </a:cubicBezTo>
                      <a:cubicBezTo>
                        <a:pt x="1" y="1"/>
                        <a:pt x="1" y="3"/>
                        <a:pt x="1" y="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9" name="Freeform 3999"/>
                <p:cNvSpPr>
                  <a:spLocks/>
                </p:cNvSpPr>
                <p:nvPr/>
              </p:nvSpPr>
              <p:spPr bwMode="auto">
                <a:xfrm>
                  <a:off x="5505291" y="1844218"/>
                  <a:ext cx="66676" cy="104774"/>
                </a:xfrm>
                <a:custGeom>
                  <a:avLst/>
                  <a:gdLst/>
                  <a:ahLst/>
                  <a:cxnLst>
                    <a:cxn ang="0">
                      <a:pos x="8" y="10"/>
                    </a:cxn>
                    <a:cxn ang="0">
                      <a:pos x="6" y="6"/>
                    </a:cxn>
                    <a:cxn ang="0">
                      <a:pos x="1" y="1"/>
                    </a:cxn>
                    <a:cxn ang="0">
                      <a:pos x="0" y="0"/>
                    </a:cxn>
                    <a:cxn ang="0">
                      <a:pos x="0" y="12"/>
                    </a:cxn>
                    <a:cxn ang="0">
                      <a:pos x="8" y="11"/>
                    </a:cxn>
                    <a:cxn ang="0">
                      <a:pos x="8" y="10"/>
                    </a:cxn>
                  </a:cxnLst>
                  <a:rect l="0" t="0" r="r" b="b"/>
                  <a:pathLst>
                    <a:path w="8" h="12">
                      <a:moveTo>
                        <a:pt x="8" y="10"/>
                      </a:moveTo>
                      <a:cubicBezTo>
                        <a:pt x="7" y="9"/>
                        <a:pt x="7" y="8"/>
                        <a:pt x="6" y="6"/>
                      </a:cubicBezTo>
                      <a:cubicBezTo>
                        <a:pt x="4" y="4"/>
                        <a:pt x="3" y="2"/>
                        <a:pt x="1" y="1"/>
                      </a:cubicBezTo>
                      <a:cubicBezTo>
                        <a:pt x="0" y="0"/>
                        <a:pt x="0" y="0"/>
                        <a:pt x="0" y="0"/>
                      </a:cubicBezTo>
                      <a:cubicBezTo>
                        <a:pt x="0" y="4"/>
                        <a:pt x="0" y="8"/>
                        <a:pt x="0" y="12"/>
                      </a:cubicBezTo>
                      <a:cubicBezTo>
                        <a:pt x="2" y="12"/>
                        <a:pt x="7" y="11"/>
                        <a:pt x="8" y="11"/>
                      </a:cubicBezTo>
                      <a:lnTo>
                        <a:pt x="8" y="1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0" name="Freeform 4000"/>
                <p:cNvSpPr>
                  <a:spLocks noEditPoints="1"/>
                </p:cNvSpPr>
                <p:nvPr/>
              </p:nvSpPr>
              <p:spPr bwMode="auto">
                <a:xfrm>
                  <a:off x="5133826" y="1663246"/>
                  <a:ext cx="723875" cy="733403"/>
                </a:xfrm>
                <a:custGeom>
                  <a:avLst/>
                  <a:gdLst/>
                  <a:ahLst/>
                  <a:cxnLst>
                    <a:cxn ang="0">
                      <a:pos x="80" y="26"/>
                    </a:cxn>
                    <a:cxn ang="0">
                      <a:pos x="71" y="12"/>
                    </a:cxn>
                    <a:cxn ang="0">
                      <a:pos x="58" y="3"/>
                    </a:cxn>
                    <a:cxn ang="0">
                      <a:pos x="41" y="0"/>
                    </a:cxn>
                    <a:cxn ang="0">
                      <a:pos x="25" y="3"/>
                    </a:cxn>
                    <a:cxn ang="0">
                      <a:pos x="12" y="12"/>
                    </a:cxn>
                    <a:cxn ang="0">
                      <a:pos x="3" y="26"/>
                    </a:cxn>
                    <a:cxn ang="0">
                      <a:pos x="0" y="42"/>
                    </a:cxn>
                    <a:cxn ang="0">
                      <a:pos x="3" y="58"/>
                    </a:cxn>
                    <a:cxn ang="0">
                      <a:pos x="12" y="72"/>
                    </a:cxn>
                    <a:cxn ang="0">
                      <a:pos x="25" y="81"/>
                    </a:cxn>
                    <a:cxn ang="0">
                      <a:pos x="41" y="84"/>
                    </a:cxn>
                    <a:cxn ang="0">
                      <a:pos x="58" y="81"/>
                    </a:cxn>
                    <a:cxn ang="0">
                      <a:pos x="71" y="72"/>
                    </a:cxn>
                    <a:cxn ang="0">
                      <a:pos x="80" y="58"/>
                    </a:cxn>
                    <a:cxn ang="0">
                      <a:pos x="83" y="42"/>
                    </a:cxn>
                    <a:cxn ang="0">
                      <a:pos x="80" y="26"/>
                    </a:cxn>
                    <a:cxn ang="0">
                      <a:pos x="41" y="65"/>
                    </a:cxn>
                    <a:cxn ang="0">
                      <a:pos x="18" y="42"/>
                    </a:cxn>
                    <a:cxn ang="0">
                      <a:pos x="41" y="19"/>
                    </a:cxn>
                    <a:cxn ang="0">
                      <a:pos x="65" y="42"/>
                    </a:cxn>
                    <a:cxn ang="0">
                      <a:pos x="41" y="65"/>
                    </a:cxn>
                  </a:cxnLst>
                  <a:rect l="0" t="0" r="r" b="b"/>
                  <a:pathLst>
                    <a:path w="83" h="84">
                      <a:moveTo>
                        <a:pt x="80" y="26"/>
                      </a:moveTo>
                      <a:cubicBezTo>
                        <a:pt x="78" y="21"/>
                        <a:pt x="75" y="16"/>
                        <a:pt x="71" y="12"/>
                      </a:cubicBezTo>
                      <a:cubicBezTo>
                        <a:pt x="67" y="8"/>
                        <a:pt x="63" y="5"/>
                        <a:pt x="58" y="3"/>
                      </a:cubicBezTo>
                      <a:cubicBezTo>
                        <a:pt x="53" y="1"/>
                        <a:pt x="47" y="0"/>
                        <a:pt x="41" y="0"/>
                      </a:cubicBezTo>
                      <a:cubicBezTo>
                        <a:pt x="36" y="0"/>
                        <a:pt x="30" y="1"/>
                        <a:pt x="25" y="3"/>
                      </a:cubicBezTo>
                      <a:cubicBezTo>
                        <a:pt x="20" y="5"/>
                        <a:pt x="16" y="8"/>
                        <a:pt x="12" y="12"/>
                      </a:cubicBezTo>
                      <a:cubicBezTo>
                        <a:pt x="8" y="16"/>
                        <a:pt x="5" y="21"/>
                        <a:pt x="3" y="26"/>
                      </a:cubicBezTo>
                      <a:cubicBezTo>
                        <a:pt x="1" y="31"/>
                        <a:pt x="0" y="36"/>
                        <a:pt x="0" y="42"/>
                      </a:cubicBezTo>
                      <a:cubicBezTo>
                        <a:pt x="0" y="48"/>
                        <a:pt x="1" y="53"/>
                        <a:pt x="3" y="58"/>
                      </a:cubicBezTo>
                      <a:cubicBezTo>
                        <a:pt x="5" y="63"/>
                        <a:pt x="8" y="68"/>
                        <a:pt x="12" y="72"/>
                      </a:cubicBezTo>
                      <a:cubicBezTo>
                        <a:pt x="16" y="75"/>
                        <a:pt x="20" y="78"/>
                        <a:pt x="25" y="81"/>
                      </a:cubicBezTo>
                      <a:cubicBezTo>
                        <a:pt x="30" y="83"/>
                        <a:pt x="36" y="84"/>
                        <a:pt x="41" y="84"/>
                      </a:cubicBezTo>
                      <a:cubicBezTo>
                        <a:pt x="47" y="84"/>
                        <a:pt x="53" y="83"/>
                        <a:pt x="58" y="81"/>
                      </a:cubicBezTo>
                      <a:cubicBezTo>
                        <a:pt x="63" y="78"/>
                        <a:pt x="67" y="75"/>
                        <a:pt x="71" y="72"/>
                      </a:cubicBezTo>
                      <a:cubicBezTo>
                        <a:pt x="75" y="68"/>
                        <a:pt x="78" y="63"/>
                        <a:pt x="80" y="58"/>
                      </a:cubicBezTo>
                      <a:cubicBezTo>
                        <a:pt x="82" y="53"/>
                        <a:pt x="83" y="48"/>
                        <a:pt x="83" y="42"/>
                      </a:cubicBezTo>
                      <a:cubicBezTo>
                        <a:pt x="83" y="36"/>
                        <a:pt x="82" y="31"/>
                        <a:pt x="80" y="26"/>
                      </a:cubicBezTo>
                      <a:close/>
                      <a:moveTo>
                        <a:pt x="41" y="65"/>
                      </a:moveTo>
                      <a:cubicBezTo>
                        <a:pt x="29" y="65"/>
                        <a:pt x="18" y="55"/>
                        <a:pt x="18" y="42"/>
                      </a:cubicBezTo>
                      <a:cubicBezTo>
                        <a:pt x="18" y="29"/>
                        <a:pt x="29" y="19"/>
                        <a:pt x="41" y="19"/>
                      </a:cubicBezTo>
                      <a:cubicBezTo>
                        <a:pt x="54" y="19"/>
                        <a:pt x="65" y="29"/>
                        <a:pt x="65" y="42"/>
                      </a:cubicBezTo>
                      <a:cubicBezTo>
                        <a:pt x="65" y="55"/>
                        <a:pt x="54" y="65"/>
                        <a:pt x="41" y="6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1" name="Freeform 4001"/>
                <p:cNvSpPr>
                  <a:spLocks/>
                </p:cNvSpPr>
                <p:nvPr/>
              </p:nvSpPr>
              <p:spPr bwMode="auto">
                <a:xfrm>
                  <a:off x="5505291" y="2034711"/>
                  <a:ext cx="85725" cy="66676"/>
                </a:xfrm>
                <a:custGeom>
                  <a:avLst/>
                  <a:gdLst/>
                  <a:ahLst/>
                  <a:cxnLst>
                    <a:cxn ang="0">
                      <a:pos x="9" y="7"/>
                    </a:cxn>
                    <a:cxn ang="0">
                      <a:pos x="10" y="0"/>
                    </a:cxn>
                    <a:cxn ang="0">
                      <a:pos x="0" y="0"/>
                    </a:cxn>
                    <a:cxn ang="0">
                      <a:pos x="0" y="6"/>
                    </a:cxn>
                    <a:cxn ang="0">
                      <a:pos x="5" y="6"/>
                    </a:cxn>
                    <a:cxn ang="0">
                      <a:pos x="9" y="7"/>
                    </a:cxn>
                  </a:cxnLst>
                  <a:rect l="0" t="0" r="r" b="b"/>
                  <a:pathLst>
                    <a:path w="10" h="7">
                      <a:moveTo>
                        <a:pt x="9" y="7"/>
                      </a:moveTo>
                      <a:cubicBezTo>
                        <a:pt x="10" y="5"/>
                        <a:pt x="10" y="3"/>
                        <a:pt x="10" y="0"/>
                      </a:cubicBezTo>
                      <a:cubicBezTo>
                        <a:pt x="7" y="0"/>
                        <a:pt x="4" y="0"/>
                        <a:pt x="0" y="0"/>
                      </a:cubicBezTo>
                      <a:cubicBezTo>
                        <a:pt x="0" y="2"/>
                        <a:pt x="0" y="4"/>
                        <a:pt x="0" y="6"/>
                      </a:cubicBezTo>
                      <a:cubicBezTo>
                        <a:pt x="2" y="6"/>
                        <a:pt x="3" y="6"/>
                        <a:pt x="5" y="6"/>
                      </a:cubicBezTo>
                      <a:cubicBezTo>
                        <a:pt x="6" y="7"/>
                        <a:pt x="7" y="7"/>
                        <a:pt x="9"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2" name="Freeform 4002"/>
                <p:cNvSpPr>
                  <a:spLocks/>
                </p:cNvSpPr>
                <p:nvPr/>
              </p:nvSpPr>
              <p:spPr bwMode="auto">
                <a:xfrm>
                  <a:off x="5505291" y="2110909"/>
                  <a:ext cx="66676" cy="95247"/>
                </a:xfrm>
                <a:custGeom>
                  <a:avLst/>
                  <a:gdLst/>
                  <a:ahLst/>
                  <a:cxnLst>
                    <a:cxn ang="0">
                      <a:pos x="8" y="1"/>
                    </a:cxn>
                    <a:cxn ang="0">
                      <a:pos x="0" y="0"/>
                    </a:cxn>
                    <a:cxn ang="0">
                      <a:pos x="0" y="11"/>
                    </a:cxn>
                    <a:cxn ang="0">
                      <a:pos x="1" y="11"/>
                    </a:cxn>
                    <a:cxn ang="0">
                      <a:pos x="8" y="2"/>
                    </a:cxn>
                    <a:cxn ang="0">
                      <a:pos x="8" y="1"/>
                    </a:cxn>
                  </a:cxnLst>
                  <a:rect l="0" t="0" r="r" b="b"/>
                  <a:pathLst>
                    <a:path w="8" h="11">
                      <a:moveTo>
                        <a:pt x="8" y="1"/>
                      </a:moveTo>
                      <a:cubicBezTo>
                        <a:pt x="7" y="1"/>
                        <a:pt x="2" y="0"/>
                        <a:pt x="0" y="0"/>
                      </a:cubicBezTo>
                      <a:cubicBezTo>
                        <a:pt x="0" y="4"/>
                        <a:pt x="0" y="8"/>
                        <a:pt x="0" y="11"/>
                      </a:cubicBezTo>
                      <a:cubicBezTo>
                        <a:pt x="1" y="11"/>
                        <a:pt x="1" y="11"/>
                        <a:pt x="1" y="11"/>
                      </a:cubicBezTo>
                      <a:cubicBezTo>
                        <a:pt x="4" y="8"/>
                        <a:pt x="6" y="5"/>
                        <a:pt x="8" y="2"/>
                      </a:cubicBezTo>
                      <a:lnTo>
                        <a:pt x="8" y="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3" name="Freeform 4003"/>
                <p:cNvSpPr>
                  <a:spLocks/>
                </p:cNvSpPr>
                <p:nvPr/>
              </p:nvSpPr>
              <p:spPr bwMode="auto">
                <a:xfrm>
                  <a:off x="5533862" y="2129958"/>
                  <a:ext cx="95247" cy="76197"/>
                </a:xfrm>
                <a:custGeom>
                  <a:avLst/>
                  <a:gdLst/>
                  <a:ahLst/>
                  <a:cxnLst>
                    <a:cxn ang="0">
                      <a:pos x="0" y="9"/>
                    </a:cxn>
                    <a:cxn ang="0">
                      <a:pos x="11" y="3"/>
                    </a:cxn>
                    <a:cxn ang="0">
                      <a:pos x="6" y="0"/>
                    </a:cxn>
                    <a:cxn ang="0">
                      <a:pos x="0" y="9"/>
                    </a:cxn>
                  </a:cxnLst>
                  <a:rect l="0" t="0" r="r" b="b"/>
                  <a:pathLst>
                    <a:path w="11" h="9">
                      <a:moveTo>
                        <a:pt x="0" y="9"/>
                      </a:moveTo>
                      <a:cubicBezTo>
                        <a:pt x="3" y="8"/>
                        <a:pt x="9" y="5"/>
                        <a:pt x="11" y="3"/>
                      </a:cubicBezTo>
                      <a:cubicBezTo>
                        <a:pt x="9" y="2"/>
                        <a:pt x="8" y="1"/>
                        <a:pt x="6" y="0"/>
                      </a:cubicBezTo>
                      <a:cubicBezTo>
                        <a:pt x="5" y="3"/>
                        <a:pt x="3" y="6"/>
                        <a:pt x="0" y="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17178177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Placeholder 61">
            <a:extLst>
              <a:ext uri="{FF2B5EF4-FFF2-40B4-BE49-F238E27FC236}">
                <a16:creationId xmlns:a16="http://schemas.microsoft.com/office/drawing/2014/main" id="{1CB1B0DF-5CF3-934E-B2C4-4CFDF855BAA4}"/>
              </a:ext>
            </a:extLst>
          </p:cNvPr>
          <p:cNvSpPr>
            <a:spLocks noGrp="1"/>
          </p:cNvSpPr>
          <p:nvPr>
            <p:ph type="body" sz="quarter" idx="10"/>
          </p:nvPr>
        </p:nvSpPr>
        <p:spPr>
          <a:xfrm>
            <a:off x="1828800" y="2304288"/>
            <a:ext cx="8238744" cy="4207159"/>
          </a:xfrm>
        </p:spPr>
        <p:txBody>
          <a:bodyPr/>
          <a:lstStyle/>
          <a:p>
            <a:pPr algn="ctr"/>
            <a:endParaRPr lang="en-US" dirty="0">
              <a:solidFill>
                <a:srgbClr val="00B0F0"/>
              </a:solidFill>
            </a:endParaRPr>
          </a:p>
          <a:p>
            <a:pPr algn="ctr"/>
            <a:endParaRPr lang="en-US" dirty="0">
              <a:solidFill>
                <a:srgbClr val="00B0F0"/>
              </a:solidFill>
            </a:endParaRPr>
          </a:p>
          <a:p>
            <a:pPr algn="ctr"/>
            <a:endParaRPr lang="en-US" dirty="0">
              <a:solidFill>
                <a:srgbClr val="00B0F0"/>
              </a:solidFill>
            </a:endParaRPr>
          </a:p>
          <a:p>
            <a:pPr algn="ctr"/>
            <a:endParaRPr lang="en-US" dirty="0">
              <a:solidFill>
                <a:srgbClr val="00B0F0"/>
              </a:solidFill>
            </a:endParaRPr>
          </a:p>
          <a:p>
            <a:pPr algn="ctr"/>
            <a:endParaRPr lang="en-US" dirty="0">
              <a:solidFill>
                <a:srgbClr val="00B0F0"/>
              </a:solidFill>
            </a:endParaRPr>
          </a:p>
          <a:p>
            <a:pPr algn="ctr"/>
            <a:endParaRPr lang="en-US" dirty="0">
              <a:solidFill>
                <a:srgbClr val="00B0F0"/>
              </a:solidFill>
            </a:endParaRPr>
          </a:p>
          <a:p>
            <a:pPr algn="ctr"/>
            <a:endParaRPr lang="en-US" dirty="0">
              <a:solidFill>
                <a:srgbClr val="00B0F0"/>
              </a:solidFill>
            </a:endParaRPr>
          </a:p>
        </p:txBody>
      </p:sp>
      <p:sp>
        <p:nvSpPr>
          <p:cNvPr id="44" name="Text Placeholder 62">
            <a:extLst>
              <a:ext uri="{FF2B5EF4-FFF2-40B4-BE49-F238E27FC236}">
                <a16:creationId xmlns:a16="http://schemas.microsoft.com/office/drawing/2014/main" id="{FD29201B-2370-477E-956E-CFA0CB27A35E}"/>
              </a:ext>
            </a:extLst>
          </p:cNvPr>
          <p:cNvSpPr>
            <a:spLocks noGrp="1"/>
          </p:cNvSpPr>
          <p:nvPr>
            <p:ph type="body" sz="quarter" idx="11"/>
          </p:nvPr>
        </p:nvSpPr>
        <p:spPr>
          <a:xfrm>
            <a:off x="2183842" y="346553"/>
            <a:ext cx="10008158" cy="824080"/>
          </a:xfrm>
        </p:spPr>
        <p:txBody>
          <a:bodyPr/>
          <a:lstStyle/>
          <a:p>
            <a:pPr algn="ctr"/>
            <a:r>
              <a:rPr lang="en-US" sz="4400" b="1" dirty="0">
                <a:solidFill>
                  <a:schemeClr val="bg1"/>
                </a:solidFill>
              </a:rPr>
              <a:t>Please review this webinar</a:t>
            </a:r>
          </a:p>
        </p:txBody>
      </p:sp>
      <p:pic>
        <p:nvPicPr>
          <p:cNvPr id="6" name="Picture 5">
            <a:extLst>
              <a:ext uri="{FF2B5EF4-FFF2-40B4-BE49-F238E27FC236}">
                <a16:creationId xmlns:a16="http://schemas.microsoft.com/office/drawing/2014/main" id="{3BAD0300-8E5E-55CB-600B-AC3E78D0ED8E}"/>
              </a:ext>
            </a:extLst>
          </p:cNvPr>
          <p:cNvPicPr>
            <a:picLocks noChangeAspect="1"/>
          </p:cNvPicPr>
          <p:nvPr/>
        </p:nvPicPr>
        <p:blipFill>
          <a:blip r:embed="rId3"/>
          <a:stretch>
            <a:fillRect/>
          </a:stretch>
        </p:blipFill>
        <p:spPr>
          <a:xfrm>
            <a:off x="9036636" y="2631288"/>
            <a:ext cx="2692233" cy="2561874"/>
          </a:xfrm>
          <a:prstGeom prst="rect">
            <a:avLst/>
          </a:prstGeom>
        </p:spPr>
      </p:pic>
      <p:pic>
        <p:nvPicPr>
          <p:cNvPr id="1026" name="Picture 2">
            <a:extLst>
              <a:ext uri="{FF2B5EF4-FFF2-40B4-BE49-F238E27FC236}">
                <a16:creationId xmlns:a16="http://schemas.microsoft.com/office/drawing/2014/main" id="{D84C2CF3-9805-4D37-9A8E-2CADF3B29B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171" y="3327620"/>
            <a:ext cx="2571750" cy="27066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4B624E5-8C6F-D48C-6756-4E16295148F6}"/>
              </a:ext>
            </a:extLst>
          </p:cNvPr>
          <p:cNvSpPr txBox="1"/>
          <p:nvPr/>
        </p:nvSpPr>
        <p:spPr>
          <a:xfrm>
            <a:off x="3950208" y="2631288"/>
            <a:ext cx="5191506" cy="646331"/>
          </a:xfrm>
          <a:prstGeom prst="rect">
            <a:avLst/>
          </a:prstGeom>
          <a:noFill/>
        </p:spPr>
        <p:txBody>
          <a:bodyPr wrap="square">
            <a:spAutoFit/>
          </a:bodyPr>
          <a:lstStyle/>
          <a:p>
            <a:r>
              <a:rPr lang="en-US" dirty="0">
                <a:hlinkClick r:id="rId5"/>
              </a:rPr>
              <a:t>https://research.zarca.com/r</a:t>
            </a:r>
            <a:r>
              <a:rPr lang="en-US">
                <a:hlinkClick r:id="rId5"/>
              </a:rPr>
              <a:t>/SiDZle</a:t>
            </a:r>
            <a:endParaRPr lang="en-US"/>
          </a:p>
          <a:p>
            <a:endParaRPr lang="en-US" dirty="0"/>
          </a:p>
        </p:txBody>
      </p:sp>
    </p:spTree>
    <p:extLst>
      <p:ext uri="{BB962C8B-B14F-4D97-AF65-F5344CB8AC3E}">
        <p14:creationId xmlns:p14="http://schemas.microsoft.com/office/powerpoint/2010/main" val="2699792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Placeholder 61">
            <a:extLst>
              <a:ext uri="{FF2B5EF4-FFF2-40B4-BE49-F238E27FC236}">
                <a16:creationId xmlns:a16="http://schemas.microsoft.com/office/drawing/2014/main" id="{1CB1B0DF-5CF3-934E-B2C4-4CFDF855BAA4}"/>
              </a:ext>
            </a:extLst>
          </p:cNvPr>
          <p:cNvSpPr>
            <a:spLocks noGrp="1"/>
          </p:cNvSpPr>
          <p:nvPr>
            <p:ph type="body" sz="quarter" idx="10"/>
          </p:nvPr>
        </p:nvSpPr>
        <p:spPr>
          <a:xfrm>
            <a:off x="683419" y="2502113"/>
            <a:ext cx="5199705" cy="3855264"/>
          </a:xfrm>
        </p:spPr>
        <p:txBody>
          <a:bodyPr/>
          <a:lstStyle/>
          <a:p>
            <a:pPr algn="ctr"/>
            <a:r>
              <a:rPr lang="en-US" sz="4000" dirty="0">
                <a:solidFill>
                  <a:srgbClr val="394C96"/>
                </a:solidFill>
                <a:effectLst>
                  <a:outerShdw blurRad="38100" dist="38100" dir="2700000" algn="tl">
                    <a:srgbClr val="000000">
                      <a:alpha val="43137"/>
                    </a:srgbClr>
                  </a:outerShdw>
                </a:effectLst>
              </a:rPr>
              <a:t>Colber Prosper</a:t>
            </a:r>
          </a:p>
          <a:p>
            <a:pPr algn="ctr"/>
            <a:endParaRPr lang="en-US" sz="1000" dirty="0">
              <a:solidFill>
                <a:srgbClr val="394C96"/>
              </a:solidFill>
              <a:effectLst>
                <a:outerShdw blurRad="38100" dist="38100" dir="2700000" algn="tl">
                  <a:srgbClr val="000000">
                    <a:alpha val="43137"/>
                  </a:srgbClr>
                </a:outerShdw>
              </a:effectLst>
            </a:endParaRPr>
          </a:p>
          <a:p>
            <a:pPr algn="ctr"/>
            <a:r>
              <a:rPr lang="en-US" dirty="0">
                <a:solidFill>
                  <a:srgbClr val="394C96"/>
                </a:solidFill>
              </a:rPr>
              <a:t>Submit Questions or </a:t>
            </a:r>
          </a:p>
          <a:p>
            <a:pPr algn="ctr"/>
            <a:r>
              <a:rPr lang="en-US" dirty="0">
                <a:solidFill>
                  <a:srgbClr val="394C96"/>
                </a:solidFill>
              </a:rPr>
              <a:t>Comments to:</a:t>
            </a:r>
          </a:p>
          <a:p>
            <a:pPr algn="ctr"/>
            <a:r>
              <a:rPr lang="en-US" dirty="0">
                <a:solidFill>
                  <a:srgbClr val="00B0F0"/>
                </a:solidFill>
                <a:hlinkClick r:id="rId3">
                  <a:extLst>
                    <a:ext uri="{A12FA001-AC4F-418D-AE19-62706E023703}">
                      <ahyp:hlinkClr xmlns:ahyp="http://schemas.microsoft.com/office/drawing/2018/hyperlinkcolor" val="tx"/>
                    </a:ext>
                  </a:extLst>
                </a:hlinkClick>
              </a:rPr>
              <a:t>training@cadca.org</a:t>
            </a:r>
            <a:endParaRPr lang="en-US" dirty="0">
              <a:solidFill>
                <a:srgbClr val="00B0F0"/>
              </a:solidFill>
            </a:endParaRPr>
          </a:p>
          <a:p>
            <a:pPr algn="ctr"/>
            <a:r>
              <a:rPr lang="en-US" dirty="0">
                <a:solidFill>
                  <a:srgbClr val="394C96"/>
                </a:solidFill>
              </a:rPr>
              <a:t>Visit our website to register for </a:t>
            </a:r>
          </a:p>
          <a:p>
            <a:pPr algn="ctr"/>
            <a:r>
              <a:rPr lang="en-US" dirty="0">
                <a:solidFill>
                  <a:srgbClr val="394C96"/>
                </a:solidFill>
              </a:rPr>
              <a:t>NCI Trainings and Webinars:</a:t>
            </a:r>
          </a:p>
          <a:p>
            <a:pPr algn="ctr"/>
            <a:r>
              <a:rPr lang="en-US" dirty="0">
                <a:solidFill>
                  <a:srgbClr val="00B0F0"/>
                </a:solidFill>
                <a:hlinkClick r:id="rId4">
                  <a:extLst>
                    <a:ext uri="{A12FA001-AC4F-418D-AE19-62706E023703}">
                      <ahyp:hlinkClr xmlns:ahyp="http://schemas.microsoft.com/office/drawing/2018/hyperlinkcolor" val="tx"/>
                    </a:ext>
                  </a:extLst>
                </a:hlinkClick>
              </a:rPr>
              <a:t>www.nationalcoalitioninstitute.org</a:t>
            </a:r>
            <a:endParaRPr lang="en-US" dirty="0">
              <a:solidFill>
                <a:srgbClr val="00B0F0"/>
              </a:solidFill>
            </a:endParaRPr>
          </a:p>
        </p:txBody>
      </p:sp>
      <p:sp>
        <p:nvSpPr>
          <p:cNvPr id="44" name="Text Placeholder 62">
            <a:extLst>
              <a:ext uri="{FF2B5EF4-FFF2-40B4-BE49-F238E27FC236}">
                <a16:creationId xmlns:a16="http://schemas.microsoft.com/office/drawing/2014/main" id="{FD29201B-2370-477E-956E-CFA0CB27A35E}"/>
              </a:ext>
            </a:extLst>
          </p:cNvPr>
          <p:cNvSpPr>
            <a:spLocks noGrp="1"/>
          </p:cNvSpPr>
          <p:nvPr>
            <p:ph type="body" sz="quarter" idx="11"/>
          </p:nvPr>
        </p:nvSpPr>
        <p:spPr>
          <a:xfrm>
            <a:off x="2183842" y="346553"/>
            <a:ext cx="10008158" cy="824080"/>
          </a:xfrm>
        </p:spPr>
        <p:txBody>
          <a:bodyPr/>
          <a:lstStyle/>
          <a:p>
            <a:pPr algn="ctr"/>
            <a:r>
              <a:rPr lang="en-US" sz="4400" b="1" dirty="0">
                <a:solidFill>
                  <a:schemeClr val="bg1"/>
                </a:solidFill>
              </a:rPr>
              <a:t>Thank You For Your Participation</a:t>
            </a:r>
          </a:p>
        </p:txBody>
      </p:sp>
      <p:pic>
        <p:nvPicPr>
          <p:cNvPr id="3" name="Picture 2">
            <a:extLst>
              <a:ext uri="{FF2B5EF4-FFF2-40B4-BE49-F238E27FC236}">
                <a16:creationId xmlns:a16="http://schemas.microsoft.com/office/drawing/2014/main" id="{3A04A555-E735-143C-7656-0F49F121BF1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8319733" y="2368106"/>
            <a:ext cx="3188848" cy="3638556"/>
          </a:xfrm>
          <a:prstGeom prst="rect">
            <a:avLst/>
          </a:prstGeom>
        </p:spPr>
      </p:pic>
      <p:pic>
        <p:nvPicPr>
          <p:cNvPr id="6" name="Picture 5">
            <a:extLst>
              <a:ext uri="{FF2B5EF4-FFF2-40B4-BE49-F238E27FC236}">
                <a16:creationId xmlns:a16="http://schemas.microsoft.com/office/drawing/2014/main" id="{3BAD0300-8E5E-55CB-600B-AC3E78D0ED8E}"/>
              </a:ext>
            </a:extLst>
          </p:cNvPr>
          <p:cNvPicPr>
            <a:picLocks noChangeAspect="1"/>
          </p:cNvPicPr>
          <p:nvPr/>
        </p:nvPicPr>
        <p:blipFill>
          <a:blip r:embed="rId7"/>
          <a:stretch>
            <a:fillRect/>
          </a:stretch>
        </p:blipFill>
        <p:spPr>
          <a:xfrm>
            <a:off x="5351604" y="2814168"/>
            <a:ext cx="2692233" cy="2561874"/>
          </a:xfrm>
          <a:prstGeom prst="rect">
            <a:avLst/>
          </a:prstGeom>
        </p:spPr>
      </p:pic>
    </p:spTree>
    <p:extLst>
      <p:ext uri="{BB962C8B-B14F-4D97-AF65-F5344CB8AC3E}">
        <p14:creationId xmlns:p14="http://schemas.microsoft.com/office/powerpoint/2010/main" val="388322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roward youth coalition">
            <a:extLst>
              <a:ext uri="{FF2B5EF4-FFF2-40B4-BE49-F238E27FC236}">
                <a16:creationId xmlns:a16="http://schemas.microsoft.com/office/drawing/2014/main" id="{C0F3C0C7-3C05-440C-B24F-014D7E3A8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418" y="899057"/>
            <a:ext cx="3478524" cy="2664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17A07F6-67FA-423D-812D-CCFD47E22CFD}"/>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9007" t="24443" r="38295" b="13334"/>
          <a:stretch/>
        </p:blipFill>
        <p:spPr>
          <a:xfrm rot="5400000">
            <a:off x="5595397" y="4454313"/>
            <a:ext cx="2088470" cy="1849450"/>
          </a:xfrm>
          <a:prstGeom prst="rect">
            <a:avLst/>
          </a:prstGeom>
        </p:spPr>
      </p:pic>
      <p:pic>
        <p:nvPicPr>
          <p:cNvPr id="4" name="Picture 3">
            <a:extLst>
              <a:ext uri="{FF2B5EF4-FFF2-40B4-BE49-F238E27FC236}">
                <a16:creationId xmlns:a16="http://schemas.microsoft.com/office/drawing/2014/main" id="{B1CCDD9D-ED2F-4E08-B2B8-D22ACEE3EE8E}"/>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833" t="21112" r="25834" b="10000"/>
          <a:stretch/>
        </p:blipFill>
        <p:spPr>
          <a:xfrm>
            <a:off x="1668971" y="4196473"/>
            <a:ext cx="3889334" cy="2605999"/>
          </a:xfrm>
          <a:prstGeom prst="rect">
            <a:avLst/>
          </a:prstGeom>
        </p:spPr>
      </p:pic>
      <p:pic>
        <p:nvPicPr>
          <p:cNvPr id="5" name="Picture 4">
            <a:extLst>
              <a:ext uri="{FF2B5EF4-FFF2-40B4-BE49-F238E27FC236}">
                <a16:creationId xmlns:a16="http://schemas.microsoft.com/office/drawing/2014/main" id="{60A288E6-55C5-485B-858A-7A826613071E}"/>
              </a:ext>
            </a:extLst>
          </p:cNvPr>
          <p:cNvPicPr>
            <a:picLocks noChangeAspect="1"/>
          </p:cNvPicPr>
          <p:nvPr/>
        </p:nvPicPr>
        <p:blipFill>
          <a:blip r:embed="rId6"/>
          <a:stretch>
            <a:fillRect/>
          </a:stretch>
        </p:blipFill>
        <p:spPr>
          <a:xfrm>
            <a:off x="5478971" y="899057"/>
            <a:ext cx="5220547" cy="3480363"/>
          </a:xfrm>
          <a:prstGeom prst="rect">
            <a:avLst/>
          </a:prstGeom>
        </p:spPr>
      </p:pic>
      <p:pic>
        <p:nvPicPr>
          <p:cNvPr id="6" name="Picture 5">
            <a:extLst>
              <a:ext uri="{FF2B5EF4-FFF2-40B4-BE49-F238E27FC236}">
                <a16:creationId xmlns:a16="http://schemas.microsoft.com/office/drawing/2014/main" id="{C414D6C6-E7AD-4E53-BB3F-86063DCE4DA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123161" y="4257961"/>
            <a:ext cx="2548011" cy="2465437"/>
          </a:xfrm>
          <a:prstGeom prst="rect">
            <a:avLst/>
          </a:prstGeom>
        </p:spPr>
      </p:pic>
      <p:pic>
        <p:nvPicPr>
          <p:cNvPr id="7" name="Picture 4" descr="Image result for united way of broward county">
            <a:extLst>
              <a:ext uri="{FF2B5EF4-FFF2-40B4-BE49-F238E27FC236}">
                <a16:creationId xmlns:a16="http://schemas.microsoft.com/office/drawing/2014/main" id="{6F65FF49-8C67-483D-BC06-B92214FE890B}"/>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000375" y="47489"/>
            <a:ext cx="2895600" cy="10269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hanice Lee Teaches Teens How To Change The World In Book ...">
            <a:extLst>
              <a:ext uri="{FF2B5EF4-FFF2-40B4-BE49-F238E27FC236}">
                <a16:creationId xmlns:a16="http://schemas.microsoft.com/office/drawing/2014/main" id="{00CA39AB-3786-41DB-AEAC-84E51788A8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0815" y="1959586"/>
            <a:ext cx="5715000" cy="3000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CFA89D7C-532A-4BF5-B88D-F436901271A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148" y="220530"/>
            <a:ext cx="3810000" cy="571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A901866-B27B-1F23-E107-620ECF07100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2254" y="1338973"/>
            <a:ext cx="6191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FE995AE-6430-3AF5-A3B1-12BD420CDD5E}"/>
              </a:ext>
            </a:extLst>
          </p:cNvPr>
          <p:cNvPicPr>
            <a:picLocks noChangeAspect="1"/>
          </p:cNvPicPr>
          <p:nvPr/>
        </p:nvPicPr>
        <p:blipFill>
          <a:blip r:embed="rId12"/>
          <a:stretch>
            <a:fillRect/>
          </a:stretch>
        </p:blipFill>
        <p:spPr>
          <a:xfrm>
            <a:off x="0" y="5919135"/>
            <a:ext cx="1091279" cy="938865"/>
          </a:xfrm>
          <a:prstGeom prst="rect">
            <a:avLst/>
          </a:prstGeom>
        </p:spPr>
      </p:pic>
    </p:spTree>
    <p:extLst>
      <p:ext uri="{BB962C8B-B14F-4D97-AF65-F5344CB8AC3E}">
        <p14:creationId xmlns:p14="http://schemas.microsoft.com/office/powerpoint/2010/main" val="55352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152"/>
                                        </p:tgtEl>
                                        <p:attrNameLst>
                                          <p:attrName>style.visibility</p:attrName>
                                        </p:attrNameLst>
                                      </p:cBhvr>
                                      <p:to>
                                        <p:strVal val="visible"/>
                                      </p:to>
                                    </p:set>
                                    <p:animEffect transition="in" filter="fade">
                                      <p:cBhvr>
                                        <p:cTn id="13" dur="1000"/>
                                        <p:tgtEl>
                                          <p:spTgt spid="6152"/>
                                        </p:tgtEl>
                                      </p:cBhvr>
                                    </p:animEffect>
                                    <p:anim calcmode="lin" valueType="num">
                                      <p:cBhvr>
                                        <p:cTn id="14" dur="1000" fill="hold"/>
                                        <p:tgtEl>
                                          <p:spTgt spid="6152"/>
                                        </p:tgtEl>
                                        <p:attrNameLst>
                                          <p:attrName>ppt_x</p:attrName>
                                        </p:attrNameLst>
                                      </p:cBhvr>
                                      <p:tavLst>
                                        <p:tav tm="0">
                                          <p:val>
                                            <p:strVal val="#ppt_x"/>
                                          </p:val>
                                        </p:tav>
                                        <p:tav tm="100000">
                                          <p:val>
                                            <p:strVal val="#ppt_x"/>
                                          </p:val>
                                        </p:tav>
                                      </p:tavLst>
                                    </p:anim>
                                    <p:anim calcmode="lin" valueType="num">
                                      <p:cBhvr>
                                        <p:cTn id="15" dur="1000" fill="hold"/>
                                        <p:tgtEl>
                                          <p:spTgt spid="615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circle(in)">
                                      <p:cBhvr>
                                        <p:cTn id="2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F5843-C6FC-06EE-F7A4-A0940A8F19CC}"/>
              </a:ext>
            </a:extLst>
          </p:cNvPr>
          <p:cNvSpPr>
            <a:spLocks noGrp="1"/>
          </p:cNvSpPr>
          <p:nvPr>
            <p:ph type="title"/>
          </p:nvPr>
        </p:nvSpPr>
        <p:spPr>
          <a:xfrm>
            <a:off x="2438349" y="442616"/>
            <a:ext cx="10101072" cy="1325563"/>
          </a:xfrm>
        </p:spPr>
        <p:txBody>
          <a:bodyPr/>
          <a:lstStyle/>
          <a:p>
            <a:r>
              <a:rPr lang="en-US" dirty="0"/>
              <a:t>Today’s Objectives</a:t>
            </a:r>
          </a:p>
        </p:txBody>
      </p:sp>
      <p:sp>
        <p:nvSpPr>
          <p:cNvPr id="3" name="Content Placeholder 2">
            <a:extLst>
              <a:ext uri="{FF2B5EF4-FFF2-40B4-BE49-F238E27FC236}">
                <a16:creationId xmlns:a16="http://schemas.microsoft.com/office/drawing/2014/main" id="{29268EB9-18C4-671A-EDF4-D53BFDB8CBF1}"/>
              </a:ext>
            </a:extLst>
          </p:cNvPr>
          <p:cNvSpPr>
            <a:spLocks noGrp="1"/>
          </p:cNvSpPr>
          <p:nvPr>
            <p:ph idx="1"/>
          </p:nvPr>
        </p:nvSpPr>
        <p:spPr/>
        <p:txBody>
          <a:body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3600" dirty="0"/>
              <a:t>Define leadership</a:t>
            </a:r>
          </a:p>
          <a:p>
            <a:pPr marL="457200" indent="-457200">
              <a:buFont typeface="Arial" panose="020B0604020202020204" pitchFamily="34" charset="0"/>
              <a:buChar char="•"/>
            </a:pPr>
            <a:r>
              <a:rPr lang="en-US" sz="3600" dirty="0"/>
              <a:t>Describe the transformational leadership model</a:t>
            </a:r>
          </a:p>
          <a:p>
            <a:pPr marL="457200" indent="-457200">
              <a:buFont typeface="Arial" panose="020B0604020202020204" pitchFamily="34" charset="0"/>
              <a:buChar char="•"/>
            </a:pPr>
            <a:r>
              <a:rPr lang="en-US" sz="3600" dirty="0"/>
              <a:t>Formulate action steps based on the 4 components of transformational leadership</a:t>
            </a:r>
          </a:p>
        </p:txBody>
      </p:sp>
    </p:spTree>
    <p:extLst>
      <p:ext uri="{BB962C8B-B14F-4D97-AF65-F5344CB8AC3E}">
        <p14:creationId xmlns:p14="http://schemas.microsoft.com/office/powerpoint/2010/main" val="29986487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09C30D-2213-BA48-8DA7-72FC6D3BBE1C}"/>
              </a:ext>
            </a:extLst>
          </p:cNvPr>
          <p:cNvSpPr>
            <a:spLocks noGrp="1"/>
          </p:cNvSpPr>
          <p:nvPr>
            <p:ph type="title"/>
          </p:nvPr>
        </p:nvSpPr>
        <p:spPr>
          <a:xfrm>
            <a:off x="1402592" y="365125"/>
            <a:ext cx="9951208" cy="1325563"/>
          </a:xfrm>
        </p:spPr>
        <p:txBody>
          <a:bodyPr/>
          <a:lstStyle/>
          <a:p>
            <a:r>
              <a:rPr lang="en-US" dirty="0">
                <a:latin typeface="Source Sans Pro"/>
                <a:ea typeface="Source Sans Pro"/>
              </a:rPr>
              <a:t>       </a:t>
            </a:r>
          </a:p>
        </p:txBody>
      </p:sp>
      <p:pic>
        <p:nvPicPr>
          <p:cNvPr id="2" name="Picture 2" descr="Chart&#10;&#10;Description automatically generated">
            <a:extLst>
              <a:ext uri="{FF2B5EF4-FFF2-40B4-BE49-F238E27FC236}">
                <a16:creationId xmlns:a16="http://schemas.microsoft.com/office/drawing/2014/main" id="{E92731CF-DC0C-AD92-AE9A-97F80A41DCF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458311" y="1690688"/>
            <a:ext cx="9577874" cy="4704846"/>
          </a:xfrm>
          <a:prstGeom prst="rect">
            <a:avLst/>
          </a:prstGeom>
        </p:spPr>
      </p:pic>
      <p:sp>
        <p:nvSpPr>
          <p:cNvPr id="3" name="Title 1">
            <a:extLst>
              <a:ext uri="{FF2B5EF4-FFF2-40B4-BE49-F238E27FC236}">
                <a16:creationId xmlns:a16="http://schemas.microsoft.com/office/drawing/2014/main" id="{B8E81430-7307-53D4-0D0B-AF8BB147DC1C}"/>
              </a:ext>
            </a:extLst>
          </p:cNvPr>
          <p:cNvSpPr txBox="1">
            <a:spLocks/>
          </p:cNvSpPr>
          <p:nvPr/>
        </p:nvSpPr>
        <p:spPr>
          <a:xfrm>
            <a:off x="1829547" y="1203545"/>
            <a:ext cx="9097297" cy="589047"/>
          </a:xfrm>
          <a:prstGeom prst="rect">
            <a:avLst/>
          </a:prstGeom>
        </p:spPr>
        <p:txBody>
          <a:bodyPr/>
          <a:lstStyle>
            <a:lvl1pPr algn="l" defTabSz="914400" rtl="0" eaLnBrk="1" latinLnBrk="0" hangingPunct="1">
              <a:lnSpc>
                <a:spcPct val="90000"/>
              </a:lnSpc>
              <a:spcBef>
                <a:spcPct val="0"/>
              </a:spcBef>
              <a:buNone/>
              <a:defRPr sz="4400" b="1" i="0" kern="1200">
                <a:solidFill>
                  <a:srgbClr val="263B88"/>
                </a:solidFill>
                <a:latin typeface="Source Sans Pro" panose="020B0503030403020204"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595959"/>
                </a:solidFill>
                <a:effectLst/>
                <a:uLnTx/>
                <a:uFillTx/>
                <a:latin typeface="Source Sans Pro" panose="020B0503030403020204" pitchFamily="34" charset="0"/>
                <a:ea typeface="+mj-ea"/>
                <a:cs typeface="+mj-cs"/>
              </a:rPr>
              <a:t>National Evaluation of the DFC Program</a:t>
            </a:r>
          </a:p>
        </p:txBody>
      </p:sp>
      <p:sp>
        <p:nvSpPr>
          <p:cNvPr id="6" name="Title 1">
            <a:extLst>
              <a:ext uri="{FF2B5EF4-FFF2-40B4-BE49-F238E27FC236}">
                <a16:creationId xmlns:a16="http://schemas.microsoft.com/office/drawing/2014/main" id="{7248DC7B-7DDD-19E7-8CEE-5F3A1566209E}"/>
              </a:ext>
            </a:extLst>
          </p:cNvPr>
          <p:cNvSpPr txBox="1">
            <a:spLocks noChangeArrowheads="1"/>
          </p:cNvSpPr>
          <p:nvPr/>
        </p:nvSpPr>
        <p:spPr>
          <a:xfrm>
            <a:off x="2324100" y="304139"/>
            <a:ext cx="7543800" cy="823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63B88"/>
                </a:solidFill>
                <a:latin typeface="Source Sans Pro" panose="020B0503030403020204" pitchFamily="34" charset="77"/>
                <a:ea typeface="+mj-ea"/>
                <a:cs typeface="+mj-cs"/>
              </a:defRPr>
            </a:lvl1pPr>
          </a:lstStyle>
          <a:p>
            <a:r>
              <a:rPr lang="en-US" altLang="en-US" dirty="0">
                <a:solidFill>
                  <a:srgbClr val="00B0F0"/>
                </a:solidFill>
              </a:rPr>
              <a:t>Prevention Works!</a:t>
            </a:r>
          </a:p>
        </p:txBody>
      </p:sp>
    </p:spTree>
    <p:extLst>
      <p:ext uri="{BB962C8B-B14F-4D97-AF65-F5344CB8AC3E}">
        <p14:creationId xmlns:p14="http://schemas.microsoft.com/office/powerpoint/2010/main" val="3150766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o quick bright things come to confusion on Tumblr">
            <a:extLst>
              <a:ext uri="{FF2B5EF4-FFF2-40B4-BE49-F238E27FC236}">
                <a16:creationId xmlns:a16="http://schemas.microsoft.com/office/drawing/2014/main" id="{C124F254-1E95-3A3C-666F-A76A36F0B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 y="34978"/>
            <a:ext cx="6251208" cy="416940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Work Experience Stock Illustration 404733166 | Shutterstock">
            <a:extLst>
              <a:ext uri="{FF2B5EF4-FFF2-40B4-BE49-F238E27FC236}">
                <a16:creationId xmlns:a16="http://schemas.microsoft.com/office/drawing/2014/main" id="{5BECFD79-5B7F-6AAB-7ACC-F114E5A89B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572"/>
          <a:stretch/>
        </p:blipFill>
        <p:spPr bwMode="auto">
          <a:xfrm rot="398558">
            <a:off x="6965192" y="310303"/>
            <a:ext cx="4961104" cy="346060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reparing for your Literature Review: Best Practices | Pubs and ...">
            <a:extLst>
              <a:ext uri="{FF2B5EF4-FFF2-40B4-BE49-F238E27FC236}">
                <a16:creationId xmlns:a16="http://schemas.microsoft.com/office/drawing/2014/main" id="{F3111379-9DA8-0772-934A-D5A2B4A41E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8649" y="3200400"/>
            <a:ext cx="5489307"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A4D6EC-F1BD-D449-68DA-D114AD4BDD36}"/>
              </a:ext>
            </a:extLst>
          </p:cNvPr>
          <p:cNvPicPr>
            <a:picLocks noChangeAspect="1"/>
          </p:cNvPicPr>
          <p:nvPr/>
        </p:nvPicPr>
        <p:blipFill>
          <a:blip r:embed="rId6"/>
          <a:stretch>
            <a:fillRect/>
          </a:stretch>
        </p:blipFill>
        <p:spPr>
          <a:xfrm>
            <a:off x="157655" y="5622214"/>
            <a:ext cx="1198179" cy="1030835"/>
          </a:xfrm>
          <a:prstGeom prst="rect">
            <a:avLst/>
          </a:prstGeom>
        </p:spPr>
      </p:pic>
    </p:spTree>
    <p:extLst>
      <p:ext uri="{BB962C8B-B14F-4D97-AF65-F5344CB8AC3E}">
        <p14:creationId xmlns:p14="http://schemas.microsoft.com/office/powerpoint/2010/main" val="192125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fade">
                                      <p:cBhvr>
                                        <p:cTn id="7" dur="1000"/>
                                        <p:tgtEl>
                                          <p:spTgt spid="4106"/>
                                        </p:tgtEl>
                                      </p:cBhvr>
                                    </p:animEffect>
                                    <p:anim calcmode="lin" valueType="num">
                                      <p:cBhvr>
                                        <p:cTn id="8" dur="1000" fill="hold"/>
                                        <p:tgtEl>
                                          <p:spTgt spid="4106"/>
                                        </p:tgtEl>
                                        <p:attrNameLst>
                                          <p:attrName>ppt_x</p:attrName>
                                        </p:attrNameLst>
                                      </p:cBhvr>
                                      <p:tavLst>
                                        <p:tav tm="0">
                                          <p:val>
                                            <p:strVal val="#ppt_x"/>
                                          </p:val>
                                        </p:tav>
                                        <p:tav tm="100000">
                                          <p:val>
                                            <p:strVal val="#ppt_x"/>
                                          </p:val>
                                        </p:tav>
                                      </p:tavLst>
                                    </p:anim>
                                    <p:anim calcmode="lin" valueType="num">
                                      <p:cBhvr>
                                        <p:cTn id="9" dur="1000" fill="hold"/>
                                        <p:tgtEl>
                                          <p:spTgt spid="41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104"/>
                                        </p:tgtEl>
                                        <p:attrNameLst>
                                          <p:attrName>style.visibility</p:attrName>
                                        </p:attrNameLst>
                                      </p:cBhvr>
                                      <p:to>
                                        <p:strVal val="visible"/>
                                      </p:to>
                                    </p:set>
                                    <p:animEffect transition="in" filter="wipe(down)">
                                      <p:cBhvr>
                                        <p:cTn id="14" dur="580">
                                          <p:stCondLst>
                                            <p:cond delay="0"/>
                                          </p:stCondLst>
                                        </p:cTn>
                                        <p:tgtEl>
                                          <p:spTgt spid="4104"/>
                                        </p:tgtEl>
                                      </p:cBhvr>
                                    </p:animEffect>
                                    <p:anim calcmode="lin" valueType="num">
                                      <p:cBhvr>
                                        <p:cTn id="15" dur="1822" tmFilter="0,0; 0.14,0.36; 0.43,0.73; 0.71,0.91; 1.0,1.0">
                                          <p:stCondLst>
                                            <p:cond delay="0"/>
                                          </p:stCondLst>
                                        </p:cTn>
                                        <p:tgtEl>
                                          <p:spTgt spid="410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10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10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10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104"/>
                                        </p:tgtEl>
                                        <p:attrNameLst>
                                          <p:attrName>ppt_y</p:attrName>
                                        </p:attrNameLst>
                                      </p:cBhvr>
                                      <p:tavLst>
                                        <p:tav tm="0" fmla="#ppt_y-sin(pi*$)/81">
                                          <p:val>
                                            <p:fltVal val="0"/>
                                          </p:val>
                                        </p:tav>
                                        <p:tav tm="100000">
                                          <p:val>
                                            <p:fltVal val="1"/>
                                          </p:val>
                                        </p:tav>
                                      </p:tavLst>
                                    </p:anim>
                                    <p:animScale>
                                      <p:cBhvr>
                                        <p:cTn id="20" dur="26">
                                          <p:stCondLst>
                                            <p:cond delay="650"/>
                                          </p:stCondLst>
                                        </p:cTn>
                                        <p:tgtEl>
                                          <p:spTgt spid="4104"/>
                                        </p:tgtEl>
                                      </p:cBhvr>
                                      <p:to x="100000" y="60000"/>
                                    </p:animScale>
                                    <p:animScale>
                                      <p:cBhvr>
                                        <p:cTn id="21" dur="166" decel="50000">
                                          <p:stCondLst>
                                            <p:cond delay="676"/>
                                          </p:stCondLst>
                                        </p:cTn>
                                        <p:tgtEl>
                                          <p:spTgt spid="4104"/>
                                        </p:tgtEl>
                                      </p:cBhvr>
                                      <p:to x="100000" y="100000"/>
                                    </p:animScale>
                                    <p:animScale>
                                      <p:cBhvr>
                                        <p:cTn id="22" dur="26">
                                          <p:stCondLst>
                                            <p:cond delay="1312"/>
                                          </p:stCondLst>
                                        </p:cTn>
                                        <p:tgtEl>
                                          <p:spTgt spid="4104"/>
                                        </p:tgtEl>
                                      </p:cBhvr>
                                      <p:to x="100000" y="80000"/>
                                    </p:animScale>
                                    <p:animScale>
                                      <p:cBhvr>
                                        <p:cTn id="23" dur="166" decel="50000">
                                          <p:stCondLst>
                                            <p:cond delay="1338"/>
                                          </p:stCondLst>
                                        </p:cTn>
                                        <p:tgtEl>
                                          <p:spTgt spid="4104"/>
                                        </p:tgtEl>
                                      </p:cBhvr>
                                      <p:to x="100000" y="100000"/>
                                    </p:animScale>
                                    <p:animScale>
                                      <p:cBhvr>
                                        <p:cTn id="24" dur="26">
                                          <p:stCondLst>
                                            <p:cond delay="1642"/>
                                          </p:stCondLst>
                                        </p:cTn>
                                        <p:tgtEl>
                                          <p:spTgt spid="4104"/>
                                        </p:tgtEl>
                                      </p:cBhvr>
                                      <p:to x="100000" y="90000"/>
                                    </p:animScale>
                                    <p:animScale>
                                      <p:cBhvr>
                                        <p:cTn id="25" dur="166" decel="50000">
                                          <p:stCondLst>
                                            <p:cond delay="1668"/>
                                          </p:stCondLst>
                                        </p:cTn>
                                        <p:tgtEl>
                                          <p:spTgt spid="4104"/>
                                        </p:tgtEl>
                                      </p:cBhvr>
                                      <p:to x="100000" y="100000"/>
                                    </p:animScale>
                                    <p:animScale>
                                      <p:cBhvr>
                                        <p:cTn id="26" dur="26">
                                          <p:stCondLst>
                                            <p:cond delay="1808"/>
                                          </p:stCondLst>
                                        </p:cTn>
                                        <p:tgtEl>
                                          <p:spTgt spid="4104"/>
                                        </p:tgtEl>
                                      </p:cBhvr>
                                      <p:to x="100000" y="95000"/>
                                    </p:animScale>
                                    <p:animScale>
                                      <p:cBhvr>
                                        <p:cTn id="27" dur="166" decel="50000">
                                          <p:stCondLst>
                                            <p:cond delay="1834"/>
                                          </p:stCondLst>
                                        </p:cTn>
                                        <p:tgtEl>
                                          <p:spTgt spid="410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BB91-1976-73B2-23C9-DFB1BB0A0328}"/>
              </a:ext>
            </a:extLst>
          </p:cNvPr>
          <p:cNvSpPr>
            <a:spLocks noGrp="1"/>
          </p:cNvSpPr>
          <p:nvPr>
            <p:ph type="title"/>
          </p:nvPr>
        </p:nvSpPr>
        <p:spPr>
          <a:xfrm>
            <a:off x="2376168" y="1"/>
            <a:ext cx="9698641" cy="1664208"/>
          </a:xfrm>
        </p:spPr>
        <p:txBody>
          <a:bodyPr>
            <a:normAutofit/>
          </a:bodyPr>
          <a:lstStyle/>
          <a:p>
            <a:r>
              <a:rPr lang="en-US" sz="5400" dirty="0"/>
              <a:t>What is good leadership?</a:t>
            </a:r>
          </a:p>
        </p:txBody>
      </p:sp>
      <p:pic>
        <p:nvPicPr>
          <p:cNvPr id="1026" name="Picture 2" descr="Six people reveal the moment they first knew they were transgender ...">
            <a:extLst>
              <a:ext uri="{FF2B5EF4-FFF2-40B4-BE49-F238E27FC236}">
                <a16:creationId xmlns:a16="http://schemas.microsoft.com/office/drawing/2014/main" id="{5382A149-7941-BB42-35EF-7FF9E360FD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623" y="1664209"/>
            <a:ext cx="6806753" cy="453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8013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CC360-7ACA-E45B-3214-C4E01F5601DF}"/>
              </a:ext>
            </a:extLst>
          </p:cNvPr>
          <p:cNvSpPr>
            <a:spLocks noGrp="1"/>
          </p:cNvSpPr>
          <p:nvPr>
            <p:ph type="title"/>
          </p:nvPr>
        </p:nvSpPr>
        <p:spPr/>
        <p:txBody>
          <a:bodyPr/>
          <a:lstStyle/>
          <a:p>
            <a:r>
              <a:rPr lang="en-US" dirty="0"/>
              <a:t>Transformational Leadership</a:t>
            </a:r>
          </a:p>
        </p:txBody>
      </p:sp>
      <p:sp>
        <p:nvSpPr>
          <p:cNvPr id="3" name="Content Placeholder 2">
            <a:extLst>
              <a:ext uri="{FF2B5EF4-FFF2-40B4-BE49-F238E27FC236}">
                <a16:creationId xmlns:a16="http://schemas.microsoft.com/office/drawing/2014/main" id="{5983601F-223C-439D-B892-97E701166794}"/>
              </a:ext>
            </a:extLst>
          </p:cNvPr>
          <p:cNvSpPr>
            <a:spLocks noGrp="1"/>
          </p:cNvSpPr>
          <p:nvPr>
            <p:ph idx="1"/>
          </p:nvPr>
        </p:nvSpPr>
        <p:spPr>
          <a:xfrm>
            <a:off x="1402592" y="1825625"/>
            <a:ext cx="9951208" cy="4667250"/>
          </a:xfrm>
        </p:spPr>
        <p:txBody>
          <a:bodyPr>
            <a:normAutofit lnSpcReduction="10000"/>
          </a:bodyPr>
          <a:lstStyle/>
          <a:p>
            <a:pPr marL="457200" indent="-457200">
              <a:buFont typeface="Arial" panose="020B0604020202020204" pitchFamily="34" charset="0"/>
              <a:buChar char="•"/>
            </a:pPr>
            <a:r>
              <a:rPr lang="en-US" sz="3200" dirty="0"/>
              <a:t>According to [James MacGregor] Burns, leadership must be aligned with a collective purpose and effective leaders must be judged by their ability to make social change.</a:t>
            </a:r>
          </a:p>
          <a:p>
            <a:pPr marL="457200" indent="-457200">
              <a:buFont typeface="Arial" panose="020B0604020202020204" pitchFamily="34" charset="0"/>
              <a:buChar char="•"/>
            </a:pPr>
            <a:r>
              <a:rPr lang="en-US" sz="3200" dirty="0"/>
              <a:t>The concept of moral leadership is proposed as a means for leaders to take responsibility for their leadership and to aspire to satisfy the needs of the followers.</a:t>
            </a:r>
          </a:p>
          <a:p>
            <a:pPr marL="457200" indent="-457200">
              <a:buFont typeface="Arial" panose="020B0604020202020204" pitchFamily="34" charset="0"/>
              <a:buChar char="•"/>
            </a:pPr>
            <a:r>
              <a:rPr lang="en-US" sz="3200" dirty="0"/>
              <a:t>Burns position is that leaders are neither born nor made; instead, leaders evolve from a structure of motivation, values, and goals </a:t>
            </a:r>
            <a:r>
              <a:rPr lang="en-US" sz="1800" dirty="0"/>
              <a:t>(Steward, 2006)</a:t>
            </a:r>
          </a:p>
        </p:txBody>
      </p:sp>
    </p:spTree>
    <p:extLst>
      <p:ext uri="{BB962C8B-B14F-4D97-AF65-F5344CB8AC3E}">
        <p14:creationId xmlns:p14="http://schemas.microsoft.com/office/powerpoint/2010/main" val="10615980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F980B33507B84BB625E967217792C8" ma:contentTypeVersion="12" ma:contentTypeDescription="Create a new document." ma:contentTypeScope="" ma:versionID="a9bdbe6390a10a618eeb4a022ca909ff">
  <xsd:schema xmlns:xsd="http://www.w3.org/2001/XMLSchema" xmlns:xs="http://www.w3.org/2001/XMLSchema" xmlns:p="http://schemas.microsoft.com/office/2006/metadata/properties" xmlns:ns2="dfc89b0f-9ff3-4964-9535-1d8d9f9005c3" xmlns:ns3="b1aba9a6-d455-4ce5-9121-294681f9e88e" targetNamespace="http://schemas.microsoft.com/office/2006/metadata/properties" ma:root="true" ma:fieldsID="d25571e6c97696fe9c38914753ff3bcd" ns2:_="" ns3:_="">
    <xsd:import namespace="dfc89b0f-9ff3-4964-9535-1d8d9f9005c3"/>
    <xsd:import namespace="b1aba9a6-d455-4ce5-9121-294681f9e88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c89b0f-9ff3-4964-9535-1d8d9f9005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aba9a6-d455-4ce5-9121-294681f9e88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fc89b0f-9ff3-4964-9535-1d8d9f9005c3">
      <UserInfo>
        <DisplayName>Relja Ugrinic</DisplayName>
        <AccountId>161</AccountId>
        <AccountType/>
      </UserInfo>
      <UserInfo>
        <DisplayName>Douglas L. Rice</DisplayName>
        <AccountId>123</AccountId>
        <AccountType/>
      </UserInfo>
      <UserInfo>
        <DisplayName>Pat Castillo</DisplayName>
        <AccountId>219</AccountId>
        <AccountType/>
      </UserInfo>
      <UserInfo>
        <DisplayName>Melissa-Kim Tom</DisplayName>
        <AccountId>136</AccountId>
        <AccountType/>
      </UserInfo>
      <UserInfo>
        <DisplayName>Alissa Wendelken</DisplayName>
        <AccountId>159</AccountId>
        <AccountType/>
      </UserInfo>
      <UserInfo>
        <DisplayName>Cassandra Robledo</DisplayName>
        <AccountId>273</AccountId>
        <AccountType/>
      </UserInfo>
      <UserInfo>
        <DisplayName>Brittany Huffman</DisplayName>
        <AccountId>274</AccountId>
        <AccountType/>
      </UserInfo>
    </SharedWithUsers>
  </documentManagement>
</p:properties>
</file>

<file path=customXml/itemProps1.xml><?xml version="1.0" encoding="utf-8"?>
<ds:datastoreItem xmlns:ds="http://schemas.openxmlformats.org/officeDocument/2006/customXml" ds:itemID="{C78E9744-D759-4175-AEF0-469AA5C45CA9}">
  <ds:schemaRefs>
    <ds:schemaRef ds:uri="b1aba9a6-d455-4ce5-9121-294681f9e88e"/>
    <ds:schemaRef ds:uri="dfc89b0f-9ff3-4964-9535-1d8d9f9005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31B4999-97C3-4409-8551-0570F5A1DECC}">
  <ds:schemaRefs>
    <ds:schemaRef ds:uri="http://schemas.microsoft.com/sharepoint/v3/contenttype/forms"/>
  </ds:schemaRefs>
</ds:datastoreItem>
</file>

<file path=customXml/itemProps3.xml><?xml version="1.0" encoding="utf-8"?>
<ds:datastoreItem xmlns:ds="http://schemas.openxmlformats.org/officeDocument/2006/customXml" ds:itemID="{6068731F-0830-4E36-AC1B-9E7A2F98EF47}">
  <ds:schemaRefs>
    <ds:schemaRef ds:uri="http://schemas.microsoft.com/office/infopath/2007/PartnerControls"/>
    <ds:schemaRef ds:uri="http://purl.org/dc/elements/1.1/"/>
    <ds:schemaRef ds:uri="http://purl.org/dc/terms/"/>
    <ds:schemaRef ds:uri="http://schemas.microsoft.com/office/2006/documentManagement/types"/>
    <ds:schemaRef ds:uri="http://schemas.openxmlformats.org/package/2006/metadata/core-properties"/>
    <ds:schemaRef ds:uri="http://purl.org/dc/dcmitype/"/>
    <ds:schemaRef ds:uri="http://www.w3.org/XML/1998/namespace"/>
    <ds:schemaRef ds:uri="http://schemas.microsoft.com/office/2006/metadata/properties"/>
    <ds:schemaRef ds:uri="b1aba9a6-d455-4ce5-9121-294681f9e88e"/>
    <ds:schemaRef ds:uri="dfc89b0f-9ff3-4964-9535-1d8d9f9005c3"/>
  </ds:schemaRefs>
</ds:datastoreItem>
</file>

<file path=docProps/app.xml><?xml version="1.0" encoding="utf-8"?>
<Properties xmlns="http://schemas.openxmlformats.org/officeDocument/2006/extended-properties" xmlns:vt="http://schemas.openxmlformats.org/officeDocument/2006/docPropsVTypes">
  <TotalTime>10742</TotalTime>
  <Words>1546</Words>
  <Application>Microsoft Office PowerPoint</Application>
  <PresentationFormat>Widescreen</PresentationFormat>
  <Paragraphs>185</Paragraphs>
  <Slides>34</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Source Sans Pro</vt:lpstr>
      <vt:lpstr>Merriweather Light</vt:lpstr>
      <vt:lpstr>Calibri</vt:lpstr>
      <vt:lpstr>Arial</vt:lpstr>
      <vt:lpstr>Times New Roman</vt:lpstr>
      <vt:lpstr>BLANK</vt:lpstr>
      <vt:lpstr>PowerPoint Presentation</vt:lpstr>
      <vt:lpstr>Introductions</vt:lpstr>
      <vt:lpstr>PowerPoint Presentation</vt:lpstr>
      <vt:lpstr>PowerPoint Presentation</vt:lpstr>
      <vt:lpstr>Today’s Objectives</vt:lpstr>
      <vt:lpstr>       </vt:lpstr>
      <vt:lpstr>PowerPoint Presentation</vt:lpstr>
      <vt:lpstr>What is good leadership?</vt:lpstr>
      <vt:lpstr>Transformational Leadership</vt:lpstr>
      <vt:lpstr>Transformational Leadership</vt:lpstr>
      <vt:lpstr>4 Components of Transformational Leadership</vt:lpstr>
      <vt:lpstr>4 Components of Transformational Leadership</vt:lpstr>
      <vt:lpstr>Prevention Workforce</vt:lpstr>
      <vt:lpstr>California Prevention Workforce Survey 2019</vt:lpstr>
      <vt:lpstr>Missouri Prevention Workforce Survey 2019</vt:lpstr>
      <vt:lpstr>Voluntarily Leaving</vt:lpstr>
      <vt:lpstr>Missouri Prevention Workforce Survey 2019</vt:lpstr>
      <vt:lpstr>The Coalition</vt:lpstr>
      <vt:lpstr>Why it is so Difficult to Form Effective  Community Coalitions (Kadushin et al, 2005)</vt:lpstr>
      <vt:lpstr>Why it is so Difficult to Form Effective  Community Coalitions cont.</vt:lpstr>
      <vt:lpstr>PowerPoint Presentation</vt:lpstr>
      <vt:lpstr>What Explains Community Coalition Effectiveness? A Review of the Literature (Zakocs and Edwards, 2006)</vt:lpstr>
      <vt:lpstr>What Explains Community Coalition Effectiveness? A Review of the Literature (Zakocs and Edwards, 2006)</vt:lpstr>
      <vt:lpstr>Transformational Leadership</vt:lpstr>
      <vt:lpstr>Closing Remarks </vt:lpstr>
      <vt:lpstr>Questions / Comments?</vt:lpstr>
      <vt:lpstr>Training and Webinar Announcements</vt:lpstr>
      <vt:lpstr>National Coalition Institute www.nationalcoalitioninstitute.org</vt:lpstr>
      <vt:lpstr>PowerPoint Presentation</vt:lpstr>
      <vt:lpstr>PowerPoint Presentation</vt:lpstr>
      <vt:lpstr>Contact Us!</vt:lpstr>
      <vt:lpstr>Stay Connected!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Coalitions in Action:  How CADCA Can Support You</dc:title>
  <dc:creator>Joy Sweeney</dc:creator>
  <cp:lastModifiedBy>Samantha Andrews</cp:lastModifiedBy>
  <cp:revision>6</cp:revision>
  <cp:lastPrinted>2023-12-05T21:45:30Z</cp:lastPrinted>
  <dcterms:created xsi:type="dcterms:W3CDTF">2021-01-15T23:08:23Z</dcterms:created>
  <dcterms:modified xsi:type="dcterms:W3CDTF">2023-12-06T14:54:07Z</dcterms:modified>
</cp:coreProperties>
</file>