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media/image13.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3"/>
  </p:sldMasterIdLst>
  <p:notesMasterIdLst>
    <p:notesMasterId r:id="rId37"/>
  </p:notesMasterIdLst>
  <p:sldIdLst>
    <p:sldId id="2140919272" r:id="rId4"/>
    <p:sldId id="2140919273" r:id="rId5"/>
    <p:sldId id="256" r:id="rId6"/>
    <p:sldId id="257" r:id="rId7"/>
    <p:sldId id="258" r:id="rId8"/>
    <p:sldId id="260" r:id="rId9"/>
    <p:sldId id="261" r:id="rId10"/>
    <p:sldId id="263" r:id="rId11"/>
    <p:sldId id="269" r:id="rId12"/>
    <p:sldId id="264" r:id="rId13"/>
    <p:sldId id="270" r:id="rId14"/>
    <p:sldId id="271" r:id="rId15"/>
    <p:sldId id="272" r:id="rId16"/>
    <p:sldId id="274" r:id="rId17"/>
    <p:sldId id="275" r:id="rId18"/>
    <p:sldId id="277" r:id="rId19"/>
    <p:sldId id="276" r:id="rId20"/>
    <p:sldId id="278" r:id="rId21"/>
    <p:sldId id="279" r:id="rId22"/>
    <p:sldId id="289" r:id="rId23"/>
    <p:sldId id="281" r:id="rId24"/>
    <p:sldId id="282" r:id="rId25"/>
    <p:sldId id="283" r:id="rId26"/>
    <p:sldId id="284" r:id="rId27"/>
    <p:sldId id="291" r:id="rId28"/>
    <p:sldId id="285" r:id="rId29"/>
    <p:sldId id="286" r:id="rId30"/>
    <p:sldId id="287" r:id="rId31"/>
    <p:sldId id="288" r:id="rId32"/>
    <p:sldId id="290" r:id="rId33"/>
    <p:sldId id="2140919274" r:id="rId34"/>
    <p:sldId id="2140919275" r:id="rId35"/>
    <p:sldId id="2140919276" r:id="rId36"/>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AA00DE-E2ED-4DFC-B823-0AB4D798691A}" v="5" dt="2023-11-01T13:58:08.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075" autoAdjust="0"/>
  </p:normalViewPr>
  <p:slideViewPr>
    <p:cSldViewPr snapToGrid="0">
      <p:cViewPr varScale="1">
        <p:scale>
          <a:sx n="87" d="100"/>
          <a:sy n="87" d="100"/>
        </p:scale>
        <p:origin x="15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Sanz" userId="9c153883-c3b6-4e27-a26f-3e7448127996" providerId="ADAL" clId="{D1AA00DE-E2ED-4DFC-B823-0AB4D798691A}"/>
    <pc:docChg chg="undo custSel addSld delSld modSld sldOrd">
      <pc:chgData name="Nicole Sanz" userId="9c153883-c3b6-4e27-a26f-3e7448127996" providerId="ADAL" clId="{D1AA00DE-E2ED-4DFC-B823-0AB4D798691A}" dt="2023-11-01T13:59:04.925" v="160" actId="47"/>
      <pc:docMkLst>
        <pc:docMk/>
      </pc:docMkLst>
      <pc:sldChg chg="add del">
        <pc:chgData name="Nicole Sanz" userId="9c153883-c3b6-4e27-a26f-3e7448127996" providerId="ADAL" clId="{D1AA00DE-E2ED-4DFC-B823-0AB4D798691A}" dt="2023-11-01T13:59:04.925" v="160" actId="47"/>
        <pc:sldMkLst>
          <pc:docMk/>
          <pc:sldMk cId="2420795516" sldId="281"/>
        </pc:sldMkLst>
      </pc:sldChg>
      <pc:sldChg chg="addSp new del mod">
        <pc:chgData name="Nicole Sanz" userId="9c153883-c3b6-4e27-a26f-3e7448127996" providerId="ADAL" clId="{D1AA00DE-E2ED-4DFC-B823-0AB4D798691A}" dt="2023-11-01T13:53:27.274" v="4" actId="2696"/>
        <pc:sldMkLst>
          <pc:docMk/>
          <pc:sldMk cId="1236598031" sldId="292"/>
        </pc:sldMkLst>
        <pc:spChg chg="add">
          <ac:chgData name="Nicole Sanz" userId="9c153883-c3b6-4e27-a26f-3e7448127996" providerId="ADAL" clId="{D1AA00DE-E2ED-4DFC-B823-0AB4D798691A}" dt="2023-11-01T13:53:12.277" v="1" actId="22"/>
          <ac:spMkLst>
            <pc:docMk/>
            <pc:sldMk cId="1236598031" sldId="292"/>
            <ac:spMk id="5" creationId="{CE1B7FE1-93BC-FB74-61FE-2A2713BD0A09}"/>
          </ac:spMkLst>
        </pc:spChg>
      </pc:sldChg>
      <pc:sldChg chg="modSp add mod setBg modNotesTx">
        <pc:chgData name="Nicole Sanz" userId="9c153883-c3b6-4e27-a26f-3e7448127996" providerId="ADAL" clId="{D1AA00DE-E2ED-4DFC-B823-0AB4D798691A}" dt="2023-11-01T13:55:56.353" v="36" actId="20577"/>
        <pc:sldMkLst>
          <pc:docMk/>
          <pc:sldMk cId="2627451775" sldId="2140919272"/>
        </pc:sldMkLst>
        <pc:spChg chg="mod">
          <ac:chgData name="Nicole Sanz" userId="9c153883-c3b6-4e27-a26f-3e7448127996" providerId="ADAL" clId="{D1AA00DE-E2ED-4DFC-B823-0AB4D798691A}" dt="2023-11-01T13:53:34.839" v="5" actId="207"/>
          <ac:spMkLst>
            <pc:docMk/>
            <pc:sldMk cId="2627451775" sldId="2140919272"/>
            <ac:spMk id="3" creationId="{62234693-894A-9146-A073-6FA6CD68AE1C}"/>
          </ac:spMkLst>
        </pc:spChg>
        <pc:spChg chg="mod">
          <ac:chgData name="Nicole Sanz" userId="9c153883-c3b6-4e27-a26f-3e7448127996" providerId="ADAL" clId="{D1AA00DE-E2ED-4DFC-B823-0AB4D798691A}" dt="2023-11-01T13:53:23.717" v="3" actId="27636"/>
          <ac:spMkLst>
            <pc:docMk/>
            <pc:sldMk cId="2627451775" sldId="2140919272"/>
            <ac:spMk id="4" creationId="{71D87652-65C0-BD48-9172-E06FEA35DBC5}"/>
          </ac:spMkLst>
        </pc:spChg>
      </pc:sldChg>
      <pc:sldChg chg="add modNotesTx">
        <pc:chgData name="Nicole Sanz" userId="9c153883-c3b6-4e27-a26f-3e7448127996" providerId="ADAL" clId="{D1AA00DE-E2ED-4DFC-B823-0AB4D798691A}" dt="2023-11-01T13:56:50.963" v="64" actId="20577"/>
        <pc:sldMkLst>
          <pc:docMk/>
          <pc:sldMk cId="2224202760" sldId="2140919273"/>
        </pc:sldMkLst>
      </pc:sldChg>
      <pc:sldChg chg="add ord modNotesTx">
        <pc:chgData name="Nicole Sanz" userId="9c153883-c3b6-4e27-a26f-3e7448127996" providerId="ADAL" clId="{D1AA00DE-E2ED-4DFC-B823-0AB4D798691A}" dt="2023-11-01T13:57:25.056" v="95" actId="20577"/>
        <pc:sldMkLst>
          <pc:docMk/>
          <pc:sldMk cId="3616722405" sldId="2140919274"/>
        </pc:sldMkLst>
      </pc:sldChg>
      <pc:sldChg chg="modSp add mod modNotesTx">
        <pc:chgData name="Nicole Sanz" userId="9c153883-c3b6-4e27-a26f-3e7448127996" providerId="ADAL" clId="{D1AA00DE-E2ED-4DFC-B823-0AB4D798691A}" dt="2023-11-01T13:58:02.624" v="145" actId="20577"/>
        <pc:sldMkLst>
          <pc:docMk/>
          <pc:sldMk cId="2670934265" sldId="2140919275"/>
        </pc:sldMkLst>
        <pc:spChg chg="mod">
          <ac:chgData name="Nicole Sanz" userId="9c153883-c3b6-4e27-a26f-3e7448127996" providerId="ADAL" clId="{D1AA00DE-E2ED-4DFC-B823-0AB4D798691A}" dt="2023-11-01T13:57:29.502" v="97" actId="27636"/>
          <ac:spMkLst>
            <pc:docMk/>
            <pc:sldMk cId="2670934265" sldId="2140919275"/>
            <ac:spMk id="3" creationId="{58F56D4C-A24B-DECC-55AC-5DE5DB058772}"/>
          </ac:spMkLst>
        </pc:spChg>
      </pc:sldChg>
      <pc:sldChg chg="add modNotesTx">
        <pc:chgData name="Nicole Sanz" userId="9c153883-c3b6-4e27-a26f-3e7448127996" providerId="ADAL" clId="{D1AA00DE-E2ED-4DFC-B823-0AB4D798691A}" dt="2023-11-01T13:59:00.582" v="158" actId="20577"/>
        <pc:sldMkLst>
          <pc:docMk/>
          <pc:sldMk cId="141199746" sldId="214091927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CE4B0-09C1-4F04-832F-DC83FE23DFE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747E907-3738-4502-BCB7-5CA69B0F372A}">
      <dgm:prSet/>
      <dgm:spPr/>
      <dgm:t>
        <a:bodyPr/>
        <a:lstStyle/>
        <a:p>
          <a:r>
            <a:rPr lang="en-US"/>
            <a:t>To describe the genesis and context of the work of the project </a:t>
          </a:r>
        </a:p>
      </dgm:t>
    </dgm:pt>
    <dgm:pt modelId="{EC872DCB-886C-427E-B4C7-0208993F19F9}" type="parTrans" cxnId="{A5A6603B-DA0B-4745-9827-C75ADBD502B2}">
      <dgm:prSet/>
      <dgm:spPr/>
      <dgm:t>
        <a:bodyPr/>
        <a:lstStyle/>
        <a:p>
          <a:endParaRPr lang="en-US"/>
        </a:p>
      </dgm:t>
    </dgm:pt>
    <dgm:pt modelId="{EA7C7F4A-3E58-4EFD-8FA7-2647B48424EF}" type="sibTrans" cxnId="{A5A6603B-DA0B-4745-9827-C75ADBD502B2}">
      <dgm:prSet/>
      <dgm:spPr/>
      <dgm:t>
        <a:bodyPr/>
        <a:lstStyle/>
        <a:p>
          <a:endParaRPr lang="en-US"/>
        </a:p>
      </dgm:t>
    </dgm:pt>
    <dgm:pt modelId="{5EAC17D5-751C-4899-AD3B-94567552CB34}">
      <dgm:prSet/>
      <dgm:spPr/>
      <dgm:t>
        <a:bodyPr/>
        <a:lstStyle/>
        <a:p>
          <a:r>
            <a:rPr lang="en-US"/>
            <a:t>Describe the impact of COVID-19 and the opportunities to imagine new possibilities </a:t>
          </a:r>
        </a:p>
      </dgm:t>
    </dgm:pt>
    <dgm:pt modelId="{88E517D7-B919-44E0-B2ED-8E551426EC53}" type="parTrans" cxnId="{22FFB115-928A-449B-A3C8-758FFA229210}">
      <dgm:prSet/>
      <dgm:spPr/>
      <dgm:t>
        <a:bodyPr/>
        <a:lstStyle/>
        <a:p>
          <a:endParaRPr lang="en-US"/>
        </a:p>
      </dgm:t>
    </dgm:pt>
    <dgm:pt modelId="{8B074CC7-E43E-473C-8F48-45725BB663EB}" type="sibTrans" cxnId="{22FFB115-928A-449B-A3C8-758FFA229210}">
      <dgm:prSet/>
      <dgm:spPr/>
      <dgm:t>
        <a:bodyPr/>
        <a:lstStyle/>
        <a:p>
          <a:endParaRPr lang="en-US"/>
        </a:p>
      </dgm:t>
    </dgm:pt>
    <dgm:pt modelId="{16F9ED6D-D329-4EA4-8B0D-896D38F7C4A6}">
      <dgm:prSet/>
      <dgm:spPr/>
      <dgm:t>
        <a:bodyPr/>
        <a:lstStyle/>
        <a:p>
          <a:r>
            <a:rPr lang="en-US"/>
            <a:t>Describe the process of the scoping review </a:t>
          </a:r>
        </a:p>
      </dgm:t>
    </dgm:pt>
    <dgm:pt modelId="{8D012E2E-87A7-4190-9AD4-2B0C0BB3F823}" type="parTrans" cxnId="{C7D31CD6-C75B-4658-9927-92257B68976A}">
      <dgm:prSet/>
      <dgm:spPr/>
      <dgm:t>
        <a:bodyPr/>
        <a:lstStyle/>
        <a:p>
          <a:endParaRPr lang="en-US"/>
        </a:p>
      </dgm:t>
    </dgm:pt>
    <dgm:pt modelId="{FE10C0FD-4953-49C2-9A38-72B544126F4F}" type="sibTrans" cxnId="{C7D31CD6-C75B-4658-9927-92257B68976A}">
      <dgm:prSet/>
      <dgm:spPr/>
      <dgm:t>
        <a:bodyPr/>
        <a:lstStyle/>
        <a:p>
          <a:endParaRPr lang="en-US"/>
        </a:p>
      </dgm:t>
    </dgm:pt>
    <dgm:pt modelId="{910E6411-460D-4DB7-A6A0-ABC090CDD099}">
      <dgm:prSet/>
      <dgm:spPr/>
      <dgm:t>
        <a:bodyPr/>
        <a:lstStyle/>
        <a:p>
          <a:r>
            <a:rPr lang="en-US"/>
            <a:t>Discuss the implications of the findings on policy and practice. </a:t>
          </a:r>
        </a:p>
      </dgm:t>
    </dgm:pt>
    <dgm:pt modelId="{7D5FBC22-3FE6-4002-AC22-F064F95F7C01}" type="parTrans" cxnId="{1819A80D-73D1-4611-9772-6026044700DD}">
      <dgm:prSet/>
      <dgm:spPr/>
      <dgm:t>
        <a:bodyPr/>
        <a:lstStyle/>
        <a:p>
          <a:endParaRPr lang="en-US"/>
        </a:p>
      </dgm:t>
    </dgm:pt>
    <dgm:pt modelId="{E8E3C096-8B75-4611-8B98-E20CEFB89C1D}" type="sibTrans" cxnId="{1819A80D-73D1-4611-9772-6026044700DD}">
      <dgm:prSet/>
      <dgm:spPr/>
      <dgm:t>
        <a:bodyPr/>
        <a:lstStyle/>
        <a:p>
          <a:endParaRPr lang="en-US"/>
        </a:p>
      </dgm:t>
    </dgm:pt>
    <dgm:pt modelId="{0E272935-5035-4B29-874B-E453DB9A5FF5}" type="pres">
      <dgm:prSet presAssocID="{1F6CE4B0-09C1-4F04-832F-DC83FE23DFE7}" presName="linear" presStyleCnt="0">
        <dgm:presLayoutVars>
          <dgm:animLvl val="lvl"/>
          <dgm:resizeHandles val="exact"/>
        </dgm:presLayoutVars>
      </dgm:prSet>
      <dgm:spPr/>
    </dgm:pt>
    <dgm:pt modelId="{CF155192-4283-4B68-87F4-CF54579A1E6D}" type="pres">
      <dgm:prSet presAssocID="{C747E907-3738-4502-BCB7-5CA69B0F372A}" presName="parentText" presStyleLbl="node1" presStyleIdx="0" presStyleCnt="4">
        <dgm:presLayoutVars>
          <dgm:chMax val="0"/>
          <dgm:bulletEnabled val="1"/>
        </dgm:presLayoutVars>
      </dgm:prSet>
      <dgm:spPr/>
    </dgm:pt>
    <dgm:pt modelId="{2556214A-BBD4-488C-B980-F8801E1270E8}" type="pres">
      <dgm:prSet presAssocID="{EA7C7F4A-3E58-4EFD-8FA7-2647B48424EF}" presName="spacer" presStyleCnt="0"/>
      <dgm:spPr/>
    </dgm:pt>
    <dgm:pt modelId="{02DAC5F9-9478-486B-9FD9-2CD8DE5DADC0}" type="pres">
      <dgm:prSet presAssocID="{5EAC17D5-751C-4899-AD3B-94567552CB34}" presName="parentText" presStyleLbl="node1" presStyleIdx="1" presStyleCnt="4">
        <dgm:presLayoutVars>
          <dgm:chMax val="0"/>
          <dgm:bulletEnabled val="1"/>
        </dgm:presLayoutVars>
      </dgm:prSet>
      <dgm:spPr/>
    </dgm:pt>
    <dgm:pt modelId="{093F9FE1-AE5F-4FC7-941F-D9427ED1DC23}" type="pres">
      <dgm:prSet presAssocID="{8B074CC7-E43E-473C-8F48-45725BB663EB}" presName="spacer" presStyleCnt="0"/>
      <dgm:spPr/>
    </dgm:pt>
    <dgm:pt modelId="{E90D7DC0-359C-4609-9954-22934B1B90BF}" type="pres">
      <dgm:prSet presAssocID="{16F9ED6D-D329-4EA4-8B0D-896D38F7C4A6}" presName="parentText" presStyleLbl="node1" presStyleIdx="2" presStyleCnt="4">
        <dgm:presLayoutVars>
          <dgm:chMax val="0"/>
          <dgm:bulletEnabled val="1"/>
        </dgm:presLayoutVars>
      </dgm:prSet>
      <dgm:spPr/>
    </dgm:pt>
    <dgm:pt modelId="{8578EF4C-B585-43FD-A551-8EB17055F2FB}" type="pres">
      <dgm:prSet presAssocID="{FE10C0FD-4953-49C2-9A38-72B544126F4F}" presName="spacer" presStyleCnt="0"/>
      <dgm:spPr/>
    </dgm:pt>
    <dgm:pt modelId="{522B1068-E597-4B51-AC2D-43F78CBEED42}" type="pres">
      <dgm:prSet presAssocID="{910E6411-460D-4DB7-A6A0-ABC090CDD099}" presName="parentText" presStyleLbl="node1" presStyleIdx="3" presStyleCnt="4">
        <dgm:presLayoutVars>
          <dgm:chMax val="0"/>
          <dgm:bulletEnabled val="1"/>
        </dgm:presLayoutVars>
      </dgm:prSet>
      <dgm:spPr/>
    </dgm:pt>
  </dgm:ptLst>
  <dgm:cxnLst>
    <dgm:cxn modelId="{1819A80D-73D1-4611-9772-6026044700DD}" srcId="{1F6CE4B0-09C1-4F04-832F-DC83FE23DFE7}" destId="{910E6411-460D-4DB7-A6A0-ABC090CDD099}" srcOrd="3" destOrd="0" parTransId="{7D5FBC22-3FE6-4002-AC22-F064F95F7C01}" sibTransId="{E8E3C096-8B75-4611-8B98-E20CEFB89C1D}"/>
    <dgm:cxn modelId="{22FFB115-928A-449B-A3C8-758FFA229210}" srcId="{1F6CE4B0-09C1-4F04-832F-DC83FE23DFE7}" destId="{5EAC17D5-751C-4899-AD3B-94567552CB34}" srcOrd="1" destOrd="0" parTransId="{88E517D7-B919-44E0-B2ED-8E551426EC53}" sibTransId="{8B074CC7-E43E-473C-8F48-45725BB663EB}"/>
    <dgm:cxn modelId="{51A8BD27-E7B6-4269-8B7B-7B330B6796E5}" type="presOf" srcId="{5EAC17D5-751C-4899-AD3B-94567552CB34}" destId="{02DAC5F9-9478-486B-9FD9-2CD8DE5DADC0}" srcOrd="0" destOrd="0" presId="urn:microsoft.com/office/officeart/2005/8/layout/vList2"/>
    <dgm:cxn modelId="{20525F29-0731-40F9-8FB9-9DDCAC9744D5}" type="presOf" srcId="{C747E907-3738-4502-BCB7-5CA69B0F372A}" destId="{CF155192-4283-4B68-87F4-CF54579A1E6D}" srcOrd="0" destOrd="0" presId="urn:microsoft.com/office/officeart/2005/8/layout/vList2"/>
    <dgm:cxn modelId="{A5A6603B-DA0B-4745-9827-C75ADBD502B2}" srcId="{1F6CE4B0-09C1-4F04-832F-DC83FE23DFE7}" destId="{C747E907-3738-4502-BCB7-5CA69B0F372A}" srcOrd="0" destOrd="0" parTransId="{EC872DCB-886C-427E-B4C7-0208993F19F9}" sibTransId="{EA7C7F4A-3E58-4EFD-8FA7-2647B48424EF}"/>
    <dgm:cxn modelId="{D96AB59B-4883-4875-94BA-4ACCA9C1BBB8}" type="presOf" srcId="{16F9ED6D-D329-4EA4-8B0D-896D38F7C4A6}" destId="{E90D7DC0-359C-4609-9954-22934B1B90BF}" srcOrd="0" destOrd="0" presId="urn:microsoft.com/office/officeart/2005/8/layout/vList2"/>
    <dgm:cxn modelId="{C7D31CD6-C75B-4658-9927-92257B68976A}" srcId="{1F6CE4B0-09C1-4F04-832F-DC83FE23DFE7}" destId="{16F9ED6D-D329-4EA4-8B0D-896D38F7C4A6}" srcOrd="2" destOrd="0" parTransId="{8D012E2E-87A7-4190-9AD4-2B0C0BB3F823}" sibTransId="{FE10C0FD-4953-49C2-9A38-72B544126F4F}"/>
    <dgm:cxn modelId="{0CAEDBEC-EDBB-4728-824F-B16169BEA23F}" type="presOf" srcId="{1F6CE4B0-09C1-4F04-832F-DC83FE23DFE7}" destId="{0E272935-5035-4B29-874B-E453DB9A5FF5}" srcOrd="0" destOrd="0" presId="urn:microsoft.com/office/officeart/2005/8/layout/vList2"/>
    <dgm:cxn modelId="{730C9AF8-04E3-4FCA-8749-708B6F60EBA9}" type="presOf" srcId="{910E6411-460D-4DB7-A6A0-ABC090CDD099}" destId="{522B1068-E597-4B51-AC2D-43F78CBEED42}" srcOrd="0" destOrd="0" presId="urn:microsoft.com/office/officeart/2005/8/layout/vList2"/>
    <dgm:cxn modelId="{807E5419-08C1-4CB1-A55F-AE501E1AA451}" type="presParOf" srcId="{0E272935-5035-4B29-874B-E453DB9A5FF5}" destId="{CF155192-4283-4B68-87F4-CF54579A1E6D}" srcOrd="0" destOrd="0" presId="urn:microsoft.com/office/officeart/2005/8/layout/vList2"/>
    <dgm:cxn modelId="{6A215560-9E3C-4EA5-B9C2-8E8D5C93C585}" type="presParOf" srcId="{0E272935-5035-4B29-874B-E453DB9A5FF5}" destId="{2556214A-BBD4-488C-B980-F8801E1270E8}" srcOrd="1" destOrd="0" presId="urn:microsoft.com/office/officeart/2005/8/layout/vList2"/>
    <dgm:cxn modelId="{FE56B61C-F500-41A5-9C09-F3E23F46E688}" type="presParOf" srcId="{0E272935-5035-4B29-874B-E453DB9A5FF5}" destId="{02DAC5F9-9478-486B-9FD9-2CD8DE5DADC0}" srcOrd="2" destOrd="0" presId="urn:microsoft.com/office/officeart/2005/8/layout/vList2"/>
    <dgm:cxn modelId="{1E69507C-9987-480C-BFDB-E01A4BD58D16}" type="presParOf" srcId="{0E272935-5035-4B29-874B-E453DB9A5FF5}" destId="{093F9FE1-AE5F-4FC7-941F-D9427ED1DC23}" srcOrd="3" destOrd="0" presId="urn:microsoft.com/office/officeart/2005/8/layout/vList2"/>
    <dgm:cxn modelId="{9E3E72AF-3B0C-4E68-9750-3734B398D625}" type="presParOf" srcId="{0E272935-5035-4B29-874B-E453DB9A5FF5}" destId="{E90D7DC0-359C-4609-9954-22934B1B90BF}" srcOrd="4" destOrd="0" presId="urn:microsoft.com/office/officeart/2005/8/layout/vList2"/>
    <dgm:cxn modelId="{EE0F0717-6593-402A-8CB9-0889E12DFC52}" type="presParOf" srcId="{0E272935-5035-4B29-874B-E453DB9A5FF5}" destId="{8578EF4C-B585-43FD-A551-8EB17055F2FB}" srcOrd="5" destOrd="0" presId="urn:microsoft.com/office/officeart/2005/8/layout/vList2"/>
    <dgm:cxn modelId="{728705AB-99D1-4912-9B57-EC384F1AA923}" type="presParOf" srcId="{0E272935-5035-4B29-874B-E453DB9A5FF5}" destId="{522B1068-E597-4B51-AC2D-43F78CBEED42}"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B59614-A87C-48A6-B5E8-44949538D84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4DC7E0BA-7D51-4863-B793-02132290C930}">
      <dgm:prSet/>
      <dgm:spPr/>
      <dgm:t>
        <a:bodyPr/>
        <a:lstStyle/>
        <a:p>
          <a:r>
            <a:rPr lang="en-US" dirty="0"/>
            <a:t>73.8% of grade 10-12 students consume alcohol, which is 11% more than the national average [1]. Binge drinking among school-aged children is estimated to be 67.9%, a full 20% higher than the national average [Prince Albert and Area Community Alcohol Strategy. (2016, </a:t>
          </a:r>
          <a:r>
            <a:rPr lang="en-US" dirty="0" err="1"/>
            <a:t>Fenno</a:t>
          </a:r>
          <a:r>
            <a:rPr lang="en-US" dirty="0"/>
            <a:t>, 2016.</a:t>
          </a:r>
        </a:p>
      </dgm:t>
    </dgm:pt>
    <dgm:pt modelId="{B8FB29CB-2B33-4DD0-8E49-A8E606929038}" type="parTrans" cxnId="{98508221-4977-4DF8-8B49-2343981C727E}">
      <dgm:prSet/>
      <dgm:spPr/>
      <dgm:t>
        <a:bodyPr/>
        <a:lstStyle/>
        <a:p>
          <a:endParaRPr lang="en-US"/>
        </a:p>
      </dgm:t>
    </dgm:pt>
    <dgm:pt modelId="{5C290AC2-FE8B-488E-9D66-F6ABBD622A5D}" type="sibTrans" cxnId="{98508221-4977-4DF8-8B49-2343981C727E}">
      <dgm:prSet/>
      <dgm:spPr/>
      <dgm:t>
        <a:bodyPr/>
        <a:lstStyle/>
        <a:p>
          <a:endParaRPr lang="en-US"/>
        </a:p>
      </dgm:t>
    </dgm:pt>
    <dgm:pt modelId="{29C7D9E7-F9ED-451A-B857-852C30F763BE}">
      <dgm:prSet/>
      <dgm:spPr/>
      <dgm:t>
        <a:bodyPr/>
        <a:lstStyle/>
        <a:p>
          <a:r>
            <a:rPr lang="en-US" dirty="0"/>
            <a:t>Children are exposed to alcohol and drug use at an early age, ranging from six to 11 years for alcohol, marijuana, opiates, and cocaine [Maina, Crizzle,  Maposa, &amp; Fournier, 2019).</a:t>
          </a:r>
        </a:p>
      </dgm:t>
    </dgm:pt>
    <dgm:pt modelId="{D825661D-727B-46A6-BEE6-3B0CCBFE8D60}" type="parTrans" cxnId="{97D741BC-BD70-457D-A348-F0AD661C6A45}">
      <dgm:prSet/>
      <dgm:spPr/>
      <dgm:t>
        <a:bodyPr/>
        <a:lstStyle/>
        <a:p>
          <a:endParaRPr lang="en-US"/>
        </a:p>
      </dgm:t>
    </dgm:pt>
    <dgm:pt modelId="{AD83E8C0-D6D8-4B4A-B623-AA98FB409641}" type="sibTrans" cxnId="{97D741BC-BD70-457D-A348-F0AD661C6A45}">
      <dgm:prSet/>
      <dgm:spPr/>
      <dgm:t>
        <a:bodyPr/>
        <a:lstStyle/>
        <a:p>
          <a:endParaRPr lang="en-US"/>
        </a:p>
      </dgm:t>
    </dgm:pt>
    <dgm:pt modelId="{73584E60-74F3-4611-9B95-1E3997361B50}">
      <dgm:prSet/>
      <dgm:spPr/>
      <dgm:t>
        <a:bodyPr/>
        <a:lstStyle/>
        <a:p>
          <a:r>
            <a:rPr lang="en-US" dirty="0"/>
            <a:t>Missing school (76%), mental health (47%), alcohol (59%), and drugs (52%) are leading factors in cases brought to Community </a:t>
          </a:r>
          <a:r>
            <a:rPr lang="en-US" dirty="0" err="1"/>
            <a:t>Mobilisation</a:t>
          </a:r>
          <a:r>
            <a:rPr lang="en-US" dirty="0"/>
            <a:t> of Prince Albert (</a:t>
          </a:r>
          <a:r>
            <a:rPr lang="en-US" dirty="0" err="1"/>
            <a:t>Nilson</a:t>
          </a:r>
          <a:r>
            <a:rPr lang="en-US" dirty="0"/>
            <a:t>; 2014)</a:t>
          </a:r>
        </a:p>
      </dgm:t>
    </dgm:pt>
    <dgm:pt modelId="{7667CCFE-41DE-4828-955B-2943298898F8}" type="parTrans" cxnId="{BFB392DB-210C-4EB9-B25E-6D6476134405}">
      <dgm:prSet/>
      <dgm:spPr/>
      <dgm:t>
        <a:bodyPr/>
        <a:lstStyle/>
        <a:p>
          <a:endParaRPr lang="en-US"/>
        </a:p>
      </dgm:t>
    </dgm:pt>
    <dgm:pt modelId="{8D360DF2-49F9-4C4F-9256-210EF69CC071}" type="sibTrans" cxnId="{BFB392DB-210C-4EB9-B25E-6D6476134405}">
      <dgm:prSet/>
      <dgm:spPr/>
      <dgm:t>
        <a:bodyPr/>
        <a:lstStyle/>
        <a:p>
          <a:endParaRPr lang="en-US"/>
        </a:p>
      </dgm:t>
    </dgm:pt>
    <dgm:pt modelId="{AACA41E6-A4C4-4B89-B7FC-6D21A56EAB0B}">
      <dgm:prSet/>
      <dgm:spPr/>
      <dgm:t>
        <a:bodyPr/>
        <a:lstStyle/>
        <a:p>
          <a:r>
            <a:rPr lang="en-US"/>
            <a:t>About 10% of individuals held in police cells due to intoxication were school-going children, and 37% of students missing 90-100% of their classes have a history of alcohol-related police involvement [1]. </a:t>
          </a:r>
        </a:p>
      </dgm:t>
    </dgm:pt>
    <dgm:pt modelId="{F7CADDB3-C11C-4E34-877D-E018F39C356A}" type="parTrans" cxnId="{E4A86EAA-2B75-4629-A96C-B788ACBD23A7}">
      <dgm:prSet/>
      <dgm:spPr/>
      <dgm:t>
        <a:bodyPr/>
        <a:lstStyle/>
        <a:p>
          <a:endParaRPr lang="en-US"/>
        </a:p>
      </dgm:t>
    </dgm:pt>
    <dgm:pt modelId="{A0D3B17D-3B3F-4F5C-8328-13053096D7BE}" type="sibTrans" cxnId="{E4A86EAA-2B75-4629-A96C-B788ACBD23A7}">
      <dgm:prSet/>
      <dgm:spPr/>
      <dgm:t>
        <a:bodyPr/>
        <a:lstStyle/>
        <a:p>
          <a:endParaRPr lang="en-US"/>
        </a:p>
      </dgm:t>
    </dgm:pt>
    <dgm:pt modelId="{0EAB735D-82D0-4C28-90D3-9ED986DB7848}" type="pres">
      <dgm:prSet presAssocID="{DCB59614-A87C-48A6-B5E8-44949538D849}" presName="diagram" presStyleCnt="0">
        <dgm:presLayoutVars>
          <dgm:dir/>
          <dgm:resizeHandles val="exact"/>
        </dgm:presLayoutVars>
      </dgm:prSet>
      <dgm:spPr/>
    </dgm:pt>
    <dgm:pt modelId="{5B5D2FC8-4870-49C1-BE77-4CCD32A8DE1C}" type="pres">
      <dgm:prSet presAssocID="{4DC7E0BA-7D51-4863-B793-02132290C930}" presName="node" presStyleLbl="node1" presStyleIdx="0" presStyleCnt="4">
        <dgm:presLayoutVars>
          <dgm:bulletEnabled val="1"/>
        </dgm:presLayoutVars>
      </dgm:prSet>
      <dgm:spPr/>
    </dgm:pt>
    <dgm:pt modelId="{63983D72-FCC1-41B7-82CB-E8CB3E9F95C7}" type="pres">
      <dgm:prSet presAssocID="{5C290AC2-FE8B-488E-9D66-F6ABBD622A5D}" presName="sibTrans" presStyleCnt="0"/>
      <dgm:spPr/>
    </dgm:pt>
    <dgm:pt modelId="{160479A8-8D34-4CA8-A4B7-99EAE501F239}" type="pres">
      <dgm:prSet presAssocID="{29C7D9E7-F9ED-451A-B857-852C30F763BE}" presName="node" presStyleLbl="node1" presStyleIdx="1" presStyleCnt="4">
        <dgm:presLayoutVars>
          <dgm:bulletEnabled val="1"/>
        </dgm:presLayoutVars>
      </dgm:prSet>
      <dgm:spPr/>
    </dgm:pt>
    <dgm:pt modelId="{44A7B5BB-EEEB-4DDD-A144-5C6E45B2B292}" type="pres">
      <dgm:prSet presAssocID="{AD83E8C0-D6D8-4B4A-B623-AA98FB409641}" presName="sibTrans" presStyleCnt="0"/>
      <dgm:spPr/>
    </dgm:pt>
    <dgm:pt modelId="{57A23E76-C1A9-4C13-B29C-09A9660EC850}" type="pres">
      <dgm:prSet presAssocID="{73584E60-74F3-4611-9B95-1E3997361B50}" presName="node" presStyleLbl="node1" presStyleIdx="2" presStyleCnt="4">
        <dgm:presLayoutVars>
          <dgm:bulletEnabled val="1"/>
        </dgm:presLayoutVars>
      </dgm:prSet>
      <dgm:spPr/>
    </dgm:pt>
    <dgm:pt modelId="{6776B129-CF44-4F16-9830-2774FE2E2482}" type="pres">
      <dgm:prSet presAssocID="{8D360DF2-49F9-4C4F-9256-210EF69CC071}" presName="sibTrans" presStyleCnt="0"/>
      <dgm:spPr/>
    </dgm:pt>
    <dgm:pt modelId="{E9F12226-37E5-43E1-96F4-DA6DB9200601}" type="pres">
      <dgm:prSet presAssocID="{AACA41E6-A4C4-4B89-B7FC-6D21A56EAB0B}" presName="node" presStyleLbl="node1" presStyleIdx="3" presStyleCnt="4">
        <dgm:presLayoutVars>
          <dgm:bulletEnabled val="1"/>
        </dgm:presLayoutVars>
      </dgm:prSet>
      <dgm:spPr/>
    </dgm:pt>
  </dgm:ptLst>
  <dgm:cxnLst>
    <dgm:cxn modelId="{CE93941C-27E7-4E0C-85B5-D2C94C0F51AB}" type="presOf" srcId="{4DC7E0BA-7D51-4863-B793-02132290C930}" destId="{5B5D2FC8-4870-49C1-BE77-4CCD32A8DE1C}" srcOrd="0" destOrd="0" presId="urn:microsoft.com/office/officeart/2005/8/layout/default"/>
    <dgm:cxn modelId="{98508221-4977-4DF8-8B49-2343981C727E}" srcId="{DCB59614-A87C-48A6-B5E8-44949538D849}" destId="{4DC7E0BA-7D51-4863-B793-02132290C930}" srcOrd="0" destOrd="0" parTransId="{B8FB29CB-2B33-4DD0-8E49-A8E606929038}" sibTransId="{5C290AC2-FE8B-488E-9D66-F6ABBD622A5D}"/>
    <dgm:cxn modelId="{3FF6428E-4315-4C75-AA62-37734C3A575C}" type="presOf" srcId="{DCB59614-A87C-48A6-B5E8-44949538D849}" destId="{0EAB735D-82D0-4C28-90D3-9ED986DB7848}" srcOrd="0" destOrd="0" presId="urn:microsoft.com/office/officeart/2005/8/layout/default"/>
    <dgm:cxn modelId="{E4A86EAA-2B75-4629-A96C-B788ACBD23A7}" srcId="{DCB59614-A87C-48A6-B5E8-44949538D849}" destId="{AACA41E6-A4C4-4B89-B7FC-6D21A56EAB0B}" srcOrd="3" destOrd="0" parTransId="{F7CADDB3-C11C-4E34-877D-E018F39C356A}" sibTransId="{A0D3B17D-3B3F-4F5C-8328-13053096D7BE}"/>
    <dgm:cxn modelId="{519F22B4-5DF1-446D-B3A8-219271A47468}" type="presOf" srcId="{73584E60-74F3-4611-9B95-1E3997361B50}" destId="{57A23E76-C1A9-4C13-B29C-09A9660EC850}" srcOrd="0" destOrd="0" presId="urn:microsoft.com/office/officeart/2005/8/layout/default"/>
    <dgm:cxn modelId="{8750A5BB-C700-441C-A014-ED0EE73617F2}" type="presOf" srcId="{AACA41E6-A4C4-4B89-B7FC-6D21A56EAB0B}" destId="{E9F12226-37E5-43E1-96F4-DA6DB9200601}" srcOrd="0" destOrd="0" presId="urn:microsoft.com/office/officeart/2005/8/layout/default"/>
    <dgm:cxn modelId="{97D741BC-BD70-457D-A348-F0AD661C6A45}" srcId="{DCB59614-A87C-48A6-B5E8-44949538D849}" destId="{29C7D9E7-F9ED-451A-B857-852C30F763BE}" srcOrd="1" destOrd="0" parTransId="{D825661D-727B-46A6-BEE6-3B0CCBFE8D60}" sibTransId="{AD83E8C0-D6D8-4B4A-B623-AA98FB409641}"/>
    <dgm:cxn modelId="{BFB392DB-210C-4EB9-B25E-6D6476134405}" srcId="{DCB59614-A87C-48A6-B5E8-44949538D849}" destId="{73584E60-74F3-4611-9B95-1E3997361B50}" srcOrd="2" destOrd="0" parTransId="{7667CCFE-41DE-4828-955B-2943298898F8}" sibTransId="{8D360DF2-49F9-4C4F-9256-210EF69CC071}"/>
    <dgm:cxn modelId="{73D768E9-194D-4B98-B21D-9F461635B56E}" type="presOf" srcId="{29C7D9E7-F9ED-451A-B857-852C30F763BE}" destId="{160479A8-8D34-4CA8-A4B7-99EAE501F239}" srcOrd="0" destOrd="0" presId="urn:microsoft.com/office/officeart/2005/8/layout/default"/>
    <dgm:cxn modelId="{ED71B2D9-9DD2-4492-B36B-D0A7053DB560}" type="presParOf" srcId="{0EAB735D-82D0-4C28-90D3-9ED986DB7848}" destId="{5B5D2FC8-4870-49C1-BE77-4CCD32A8DE1C}" srcOrd="0" destOrd="0" presId="urn:microsoft.com/office/officeart/2005/8/layout/default"/>
    <dgm:cxn modelId="{92403EA9-B498-4596-9680-C6A3671CD0EB}" type="presParOf" srcId="{0EAB735D-82D0-4C28-90D3-9ED986DB7848}" destId="{63983D72-FCC1-41B7-82CB-E8CB3E9F95C7}" srcOrd="1" destOrd="0" presId="urn:microsoft.com/office/officeart/2005/8/layout/default"/>
    <dgm:cxn modelId="{F4F3961F-99D3-4755-9347-30991139CE8E}" type="presParOf" srcId="{0EAB735D-82D0-4C28-90D3-9ED986DB7848}" destId="{160479A8-8D34-4CA8-A4B7-99EAE501F239}" srcOrd="2" destOrd="0" presId="urn:microsoft.com/office/officeart/2005/8/layout/default"/>
    <dgm:cxn modelId="{3CBD46BA-4373-472F-978C-9FD13FADF277}" type="presParOf" srcId="{0EAB735D-82D0-4C28-90D3-9ED986DB7848}" destId="{44A7B5BB-EEEB-4DDD-A144-5C6E45B2B292}" srcOrd="3" destOrd="0" presId="urn:microsoft.com/office/officeart/2005/8/layout/default"/>
    <dgm:cxn modelId="{3B22095B-D17F-48D2-BE95-AE3D35122818}" type="presParOf" srcId="{0EAB735D-82D0-4C28-90D3-9ED986DB7848}" destId="{57A23E76-C1A9-4C13-B29C-09A9660EC850}" srcOrd="4" destOrd="0" presId="urn:microsoft.com/office/officeart/2005/8/layout/default"/>
    <dgm:cxn modelId="{9683A40B-9DEA-4424-A2DE-6B687B1E8801}" type="presParOf" srcId="{0EAB735D-82D0-4C28-90D3-9ED986DB7848}" destId="{6776B129-CF44-4F16-9830-2774FE2E2482}" srcOrd="5" destOrd="0" presId="urn:microsoft.com/office/officeart/2005/8/layout/default"/>
    <dgm:cxn modelId="{6BFD932E-C63A-4CD4-B06A-72B78F4F872F}" type="presParOf" srcId="{0EAB735D-82D0-4C28-90D3-9ED986DB7848}" destId="{E9F12226-37E5-43E1-96F4-DA6DB920060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55192-4283-4B68-87F4-CF54579A1E6D}">
      <dsp:nvSpPr>
        <dsp:cNvPr id="0" name=""/>
        <dsp:cNvSpPr/>
      </dsp:nvSpPr>
      <dsp:spPr>
        <a:xfrm>
          <a:off x="0" y="52291"/>
          <a:ext cx="6692748" cy="979290"/>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To describe the genesis and context of the work of the project </a:t>
          </a:r>
        </a:p>
      </dsp:txBody>
      <dsp:txXfrm>
        <a:off x="47805" y="100096"/>
        <a:ext cx="6597138" cy="883680"/>
      </dsp:txXfrm>
    </dsp:sp>
    <dsp:sp modelId="{02DAC5F9-9478-486B-9FD9-2CD8DE5DADC0}">
      <dsp:nvSpPr>
        <dsp:cNvPr id="0" name=""/>
        <dsp:cNvSpPr/>
      </dsp:nvSpPr>
      <dsp:spPr>
        <a:xfrm>
          <a:off x="0" y="1109341"/>
          <a:ext cx="6692748" cy="979290"/>
        </a:xfrm>
        <a:prstGeom prst="roundRect">
          <a:avLst/>
        </a:prstGeom>
        <a:gradFill rotWithShape="0">
          <a:gsLst>
            <a:gs pos="0">
              <a:schemeClr val="accent2">
                <a:hueOff val="-489677"/>
                <a:satOff val="-10832"/>
                <a:lumOff val="-2157"/>
                <a:alphaOff val="0"/>
                <a:tint val="94000"/>
                <a:satMod val="105000"/>
                <a:lumMod val="102000"/>
              </a:schemeClr>
            </a:gs>
            <a:gs pos="100000">
              <a:schemeClr val="accent2">
                <a:hueOff val="-489677"/>
                <a:satOff val="-10832"/>
                <a:lumOff val="-215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Describe the impact of COVID-19 and the opportunities to imagine new possibilities </a:t>
          </a:r>
        </a:p>
      </dsp:txBody>
      <dsp:txXfrm>
        <a:off x="47805" y="1157146"/>
        <a:ext cx="6597138" cy="883680"/>
      </dsp:txXfrm>
    </dsp:sp>
    <dsp:sp modelId="{E90D7DC0-359C-4609-9954-22934B1B90BF}">
      <dsp:nvSpPr>
        <dsp:cNvPr id="0" name=""/>
        <dsp:cNvSpPr/>
      </dsp:nvSpPr>
      <dsp:spPr>
        <a:xfrm>
          <a:off x="0" y="2166392"/>
          <a:ext cx="6692748" cy="979290"/>
        </a:xfrm>
        <a:prstGeom prst="roundRect">
          <a:avLst/>
        </a:prstGeom>
        <a:gradFill rotWithShape="0">
          <a:gsLst>
            <a:gs pos="0">
              <a:schemeClr val="accent2">
                <a:hueOff val="-979354"/>
                <a:satOff val="-21663"/>
                <a:lumOff val="-4313"/>
                <a:alphaOff val="0"/>
                <a:tint val="94000"/>
                <a:satMod val="105000"/>
                <a:lumMod val="102000"/>
              </a:schemeClr>
            </a:gs>
            <a:gs pos="100000">
              <a:schemeClr val="accent2">
                <a:hueOff val="-979354"/>
                <a:satOff val="-21663"/>
                <a:lumOff val="-431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Describe the process of the scoping review </a:t>
          </a:r>
        </a:p>
      </dsp:txBody>
      <dsp:txXfrm>
        <a:off x="47805" y="2214197"/>
        <a:ext cx="6597138" cy="883680"/>
      </dsp:txXfrm>
    </dsp:sp>
    <dsp:sp modelId="{522B1068-E597-4B51-AC2D-43F78CBEED42}">
      <dsp:nvSpPr>
        <dsp:cNvPr id="0" name=""/>
        <dsp:cNvSpPr/>
      </dsp:nvSpPr>
      <dsp:spPr>
        <a:xfrm>
          <a:off x="0" y="3223442"/>
          <a:ext cx="6692748" cy="979290"/>
        </a:xfrm>
        <a:prstGeom prst="roundRect">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Discuss the implications of the findings on policy and practice. </a:t>
          </a:r>
        </a:p>
      </dsp:txBody>
      <dsp:txXfrm>
        <a:off x="47805" y="3271247"/>
        <a:ext cx="6597138" cy="88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D2FC8-4870-49C1-BE77-4CCD32A8DE1C}">
      <dsp:nvSpPr>
        <dsp:cNvPr id="0" name=""/>
        <dsp:cNvSpPr/>
      </dsp:nvSpPr>
      <dsp:spPr>
        <a:xfrm>
          <a:off x="541734" y="348"/>
          <a:ext cx="2757040" cy="1654224"/>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73.8% of grade 10-12 students consume alcohol, which is 11% more than the national average [1]. Binge drinking among school-aged children is estimated to be 67.9%, a full 20% higher than the national average [Prince Albert and Area Community Alcohol Strategy. (2016, </a:t>
          </a:r>
          <a:r>
            <a:rPr lang="en-US" sz="1300" kern="1200" dirty="0" err="1"/>
            <a:t>Fenno</a:t>
          </a:r>
          <a:r>
            <a:rPr lang="en-US" sz="1300" kern="1200" dirty="0"/>
            <a:t>, 2016.</a:t>
          </a:r>
        </a:p>
      </dsp:txBody>
      <dsp:txXfrm>
        <a:off x="541734" y="348"/>
        <a:ext cx="2757040" cy="1654224"/>
      </dsp:txXfrm>
    </dsp:sp>
    <dsp:sp modelId="{160479A8-8D34-4CA8-A4B7-99EAE501F239}">
      <dsp:nvSpPr>
        <dsp:cNvPr id="0" name=""/>
        <dsp:cNvSpPr/>
      </dsp:nvSpPr>
      <dsp:spPr>
        <a:xfrm>
          <a:off x="3574479" y="348"/>
          <a:ext cx="2757040" cy="1654224"/>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Children are exposed to alcohol and drug use at an early age, ranging from six to 11 years for alcohol, marijuana, opiates, and cocaine [Maina, Crizzle,  Maposa, &amp; Fournier, 2019).</a:t>
          </a:r>
        </a:p>
      </dsp:txBody>
      <dsp:txXfrm>
        <a:off x="3574479" y="348"/>
        <a:ext cx="2757040" cy="1654224"/>
      </dsp:txXfrm>
    </dsp:sp>
    <dsp:sp modelId="{57A23E76-C1A9-4C13-B29C-09A9660EC850}">
      <dsp:nvSpPr>
        <dsp:cNvPr id="0" name=""/>
        <dsp:cNvSpPr/>
      </dsp:nvSpPr>
      <dsp:spPr>
        <a:xfrm>
          <a:off x="6607223" y="348"/>
          <a:ext cx="2757040" cy="1654224"/>
        </a:xfrm>
        <a:prstGeom prst="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Missing school (76%), mental health (47%), alcohol (59%), and drugs (52%) are leading factors in cases brought to Community </a:t>
          </a:r>
          <a:r>
            <a:rPr lang="en-US" sz="1300" kern="1200" dirty="0" err="1"/>
            <a:t>Mobilisation</a:t>
          </a:r>
          <a:r>
            <a:rPr lang="en-US" sz="1300" kern="1200" dirty="0"/>
            <a:t> of Prince Albert (</a:t>
          </a:r>
          <a:r>
            <a:rPr lang="en-US" sz="1300" kern="1200" dirty="0" err="1"/>
            <a:t>Nilson</a:t>
          </a:r>
          <a:r>
            <a:rPr lang="en-US" sz="1300" kern="1200" dirty="0"/>
            <a:t>; 2014)</a:t>
          </a:r>
        </a:p>
      </dsp:txBody>
      <dsp:txXfrm>
        <a:off x="6607223" y="348"/>
        <a:ext cx="2757040" cy="1654224"/>
      </dsp:txXfrm>
    </dsp:sp>
    <dsp:sp modelId="{E9F12226-37E5-43E1-96F4-DA6DB9200601}">
      <dsp:nvSpPr>
        <dsp:cNvPr id="0" name=""/>
        <dsp:cNvSpPr/>
      </dsp:nvSpPr>
      <dsp:spPr>
        <a:xfrm>
          <a:off x="3574479" y="1930277"/>
          <a:ext cx="2757040" cy="1654224"/>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About 10% of individuals held in police cells due to intoxication were school-going children, and 37% of students missing 90-100% of their classes have a history of alcohol-related police involvement [1]. </a:t>
          </a:r>
        </a:p>
      </dsp:txBody>
      <dsp:txXfrm>
        <a:off x="3574479" y="1930277"/>
        <a:ext cx="2757040" cy="16542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1EAAFF0-7E76-40EE-AF1E-B1801DB2448E}" type="datetimeFigureOut">
              <a:rPr lang="en-US" smtClean="0"/>
              <a:t>11/1/2023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7F36B44-E264-405F-B84D-B14E82E1E520}" type="slidenum">
              <a:rPr lang="en-US" smtClean="0"/>
              <a:t>‹#›</a:t>
            </a:fld>
            <a:endParaRPr lang="en-US"/>
          </a:p>
        </p:txBody>
      </p:sp>
    </p:spTree>
    <p:extLst>
      <p:ext uri="{BB962C8B-B14F-4D97-AF65-F5344CB8AC3E}">
        <p14:creationId xmlns:p14="http://schemas.microsoft.com/office/powerpoint/2010/main" val="202764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This is the latest installment of CADCA’s Research Into Action webinar series. Nicole Sanz, the host, is an Analyst on CADCA’s Evaluation and Research team. The purpose of this webinar series is to introduce coalition members and substance misuse preventionists to current and relevant research being conducted in the substance use and community coalition fields. </a:t>
            </a:r>
          </a:p>
          <a:p>
            <a:pPr marL="0" marR="0" lvl="0" indent="0">
              <a:lnSpc>
                <a:spcPct val="107000"/>
              </a:lnSpc>
              <a:spcBef>
                <a:spcPts val="0"/>
              </a:spcBef>
              <a:spcAft>
                <a:spcPts val="0"/>
              </a:spcAft>
              <a:buFont typeface="+mj-lt"/>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00EC-23EB-1440-83D1-274E242F4E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Tree>
    <p:extLst>
      <p:ext uri="{BB962C8B-B14F-4D97-AF65-F5344CB8AC3E}">
        <p14:creationId xmlns:p14="http://schemas.microsoft.com/office/powerpoint/2010/main" val="1127453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13</a:t>
            </a:fld>
            <a:endParaRPr lang="en-US"/>
          </a:p>
        </p:txBody>
      </p:sp>
    </p:spTree>
    <p:extLst>
      <p:ext uri="{BB962C8B-B14F-4D97-AF65-F5344CB8AC3E}">
        <p14:creationId xmlns:p14="http://schemas.microsoft.com/office/powerpoint/2010/main" val="351108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FFFFFF"/>
                </a:solidFill>
              </a:rPr>
              <a:t>Sought permission to carry out a project with similar objectives as the risk of community-based research was too much for the participants during COVID season</a:t>
            </a:r>
          </a:p>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14</a:t>
            </a:fld>
            <a:endParaRPr lang="en-US"/>
          </a:p>
        </p:txBody>
      </p:sp>
    </p:spTree>
    <p:extLst>
      <p:ext uri="{BB962C8B-B14F-4D97-AF65-F5344CB8AC3E}">
        <p14:creationId xmlns:p14="http://schemas.microsoft.com/office/powerpoint/2010/main" val="22644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Art as a medium can be therapeutic to prevent and promote recovery and to empower affected individuals to voice their concerns  </a:t>
            </a:r>
          </a:p>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15</a:t>
            </a:fld>
            <a:endParaRPr lang="en-US"/>
          </a:p>
        </p:txBody>
      </p:sp>
    </p:spTree>
    <p:extLst>
      <p:ext uri="{BB962C8B-B14F-4D97-AF65-F5344CB8AC3E}">
        <p14:creationId xmlns:p14="http://schemas.microsoft.com/office/powerpoint/2010/main" val="84483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appealing to cognition, affect, and behavior- CBT and KAP</a:t>
            </a:r>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24</a:t>
            </a:fld>
            <a:endParaRPr lang="en-US"/>
          </a:p>
        </p:txBody>
      </p:sp>
    </p:spTree>
    <p:extLst>
      <p:ext uri="{BB962C8B-B14F-4D97-AF65-F5344CB8AC3E}">
        <p14:creationId xmlns:p14="http://schemas.microsoft.com/office/powerpoint/2010/main" val="372444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Questions from CADCA:</a:t>
            </a:r>
          </a:p>
          <a:p>
            <a:pPr marL="0" marR="0">
              <a:lnSpc>
                <a:spcPct val="107000"/>
              </a:lnSpc>
              <a:spcBef>
                <a:spcPts val="0"/>
              </a:spcBef>
              <a:spcAft>
                <a:spcPts val="800"/>
              </a:spcAft>
            </a:pPr>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0" kern="0" dirty="0">
                <a:effectLst/>
                <a:latin typeface="Calibri" panose="020F0502020204030204" pitchFamily="34" charset="0"/>
                <a:ea typeface="Calibri" panose="020F0502020204030204" pitchFamily="34" charset="0"/>
                <a:cs typeface="Times New Roman" panose="02020603050405020304" pitchFamily="18" charset="0"/>
              </a:rPr>
              <a:t>Stage 6 of </a:t>
            </a:r>
            <a:r>
              <a:rPr lang="en-US" sz="2800" b="0" i="0" dirty="0">
                <a:solidFill>
                  <a:srgbClr val="202124"/>
                </a:solidFill>
                <a:effectLst/>
                <a:latin typeface="Google Sans"/>
              </a:rPr>
              <a:t>Arksey and O'Malley’s methodological framework for conducting a scoping study is “Consulting”. You mentioned you would present your findings to community partners and stakeholders. Who have you presented your findings to so far and who would you want to reach?</a:t>
            </a:r>
          </a:p>
          <a:p>
            <a:pPr marL="342900" marR="0" lvl="0" indent="-342900">
              <a:lnSpc>
                <a:spcPct val="107000"/>
              </a:lnSpc>
              <a:spcBef>
                <a:spcPts val="0"/>
              </a:spcBef>
              <a:spcAft>
                <a:spcPts val="0"/>
              </a:spcAft>
              <a:buFont typeface="+mj-lt"/>
              <a:buAutoNum type="arabicPeriod"/>
            </a:pPr>
            <a:endParaRPr lang="en-US" sz="2800" b="0" i="0" kern="0" dirty="0">
              <a:solidFill>
                <a:srgbClr val="202124"/>
              </a:solidFill>
              <a:effectLst/>
              <a:latin typeface="Google Sans"/>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Now, post-covid, Are you and your colleagues working on a systematic review or do you have plans to continue the research you initially intended to do? If so, has your approach changed since this review?</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Times New Roman" panose="02020603050405020304" pitchFamily="18" charset="0"/>
              </a:rPr>
              <a:t>You mentioned how your work can be used. Specifically, How can coalitions and substance use preventionists in the field best use the findings from your research? These are not only professionals in the public health field but also teachers, parents, students, and community leaders.</a:t>
            </a:r>
            <a:endParaRPr lang="en-US" sz="18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Arial"/>
            </a:endParaRPr>
          </a:p>
        </p:txBody>
      </p:sp>
    </p:spTree>
    <p:extLst>
      <p:ext uri="{BB962C8B-B14F-4D97-AF65-F5344CB8AC3E}">
        <p14:creationId xmlns:p14="http://schemas.microsoft.com/office/powerpoint/2010/main" val="1540585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next Research Into Action Webinar is scheduled for December 12</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Mark your calendars and watch your emails for the registration link mid-November. </a:t>
            </a:r>
          </a:p>
          <a:p>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DBE6CC6-9489-4850-B964-5906FD008490}" type="slidenum">
              <a:rPr lang="en-US" smtClean="0"/>
              <a:t>32</a:t>
            </a:fld>
            <a:endParaRPr lang="en-US"/>
          </a:p>
        </p:txBody>
      </p:sp>
    </p:spTree>
    <p:extLst>
      <p:ext uri="{BB962C8B-B14F-4D97-AF65-F5344CB8AC3E}">
        <p14:creationId xmlns:p14="http://schemas.microsoft.com/office/powerpoint/2010/main" val="65976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E6CC6-9489-4850-B964-5906FD008490}" type="slidenum">
              <a:rPr lang="en-US" smtClean="0"/>
              <a:t>33</a:t>
            </a:fld>
            <a:endParaRPr lang="en-US"/>
          </a:p>
        </p:txBody>
      </p:sp>
    </p:spTree>
    <p:extLst>
      <p:ext uri="{BB962C8B-B14F-4D97-AF65-F5344CB8AC3E}">
        <p14:creationId xmlns:p14="http://schemas.microsoft.com/office/powerpoint/2010/main" val="356073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Dr. Geoffrey Maina, R.N., </a:t>
            </a:r>
            <a:r>
              <a:rPr lang="en-US" sz="2000" kern="0" dirty="0" err="1">
                <a:effectLst/>
                <a:latin typeface="Calibri" panose="020F0502020204030204" pitchFamily="34" charset="0"/>
                <a:ea typeface="Calibri" panose="020F0502020204030204" pitchFamily="34" charset="0"/>
                <a:cs typeface="Times New Roman" panose="02020603050405020304" pitchFamily="18" charset="0"/>
              </a:rPr>
              <a:t>Ph.D</a:t>
            </a:r>
            <a:r>
              <a:rPr lang="en-US" sz="2000" kern="0" dirty="0">
                <a:effectLst/>
                <a:latin typeface="Calibri" panose="020F0502020204030204" pitchFamily="34" charset="0"/>
                <a:ea typeface="Calibri" panose="020F0502020204030204" pitchFamily="34" charset="0"/>
                <a:cs typeface="Times New Roman" panose="02020603050405020304" pitchFamily="18" charset="0"/>
              </a:rPr>
              <a:t>, join us for a presentation on findings from his recent article, “</a:t>
            </a:r>
            <a:r>
              <a:rPr lang="en-US" sz="2000" b="1" i="0" u="none" strike="noStrike" baseline="0" dirty="0">
                <a:solidFill>
                  <a:schemeClr val="bg2"/>
                </a:solidFill>
                <a:latin typeface="MyriadPro-Regular"/>
              </a:rPr>
              <a:t>Exploring arts‑based interventions for youth substance use prevention: a scoping review of literature</a:t>
            </a:r>
            <a:r>
              <a:rPr lang="en-US" sz="2000" kern="0" dirty="0">
                <a:effectLst/>
                <a:latin typeface="Calibri" panose="020F0502020204030204" pitchFamily="34" charset="0"/>
                <a:ea typeface="Calibri" panose="020F0502020204030204" pitchFamily="34" charset="0"/>
                <a:cs typeface="Times New Roman" panose="02020603050405020304" pitchFamily="18" charset="0"/>
              </a:rPr>
              <a:t>” published in </a:t>
            </a:r>
            <a:r>
              <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BMC Public Health</a:t>
            </a:r>
          </a:p>
          <a:p>
            <a:pPr marL="0" marR="0">
              <a:lnSpc>
                <a:spcPct val="107000"/>
              </a:lnSpc>
              <a:spcBef>
                <a:spcPts val="0"/>
              </a:spcBef>
              <a:spcAft>
                <a:spcPts val="8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Dr. Maina is an Associate Professor at the Prince Albert Campus of the College of Nursing at the University of Saskatchewan, Saskatchewan Canada. His program of research focuses on interventions with an emphasis on HIV prevention and care, (i.e., on harm reduction, stigma reduction, and peer interventions, both locally and globally); improving outcomes for clients and families affected by addiction and promoting immigrant health. He uses diverse community-based research methodologies that employ qualitative research methods such as art-based methods, and methodologies that honor lived experiences such as patient-oriented research. He teaches perspectives of nursing in a global context, mental health and addiction nursing courses, and therapeutic interventions for individuals and groups in an undergraduate program and nursing research in the graduate program. He is also actively involved in supervising master’s and doctoral students in mental health and addiction thesis projects.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53A3-AD78-DE43-819D-6E7B25883BF5}"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1671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4</a:t>
            </a:fld>
            <a:endParaRPr lang="en-US"/>
          </a:p>
        </p:txBody>
      </p:sp>
    </p:spTree>
    <p:extLst>
      <p:ext uri="{BB962C8B-B14F-4D97-AF65-F5344CB8AC3E}">
        <p14:creationId xmlns:p14="http://schemas.microsoft.com/office/powerpoint/2010/main" val="161361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is significant to the Northern Communities ( indigenous communities). It used to be the meeting place of many indigenous communities in the North before it was settled by Europeans. </a:t>
            </a:r>
          </a:p>
        </p:txBody>
      </p:sp>
      <p:sp>
        <p:nvSpPr>
          <p:cNvPr id="4" name="Slide Number Placeholder 3"/>
          <p:cNvSpPr>
            <a:spLocks noGrp="1"/>
          </p:cNvSpPr>
          <p:nvPr>
            <p:ph type="sldNum" sz="quarter" idx="5"/>
          </p:nvPr>
        </p:nvSpPr>
        <p:spPr/>
        <p:txBody>
          <a:bodyPr/>
          <a:lstStyle/>
          <a:p>
            <a:fld id="{07F36B44-E264-405F-B84D-B14E82E1E520}" type="slidenum">
              <a:rPr lang="en-US" smtClean="0"/>
              <a:t>6</a:t>
            </a:fld>
            <a:endParaRPr lang="en-US"/>
          </a:p>
        </p:txBody>
      </p:sp>
    </p:spTree>
    <p:extLst>
      <p:ext uri="{BB962C8B-B14F-4D97-AF65-F5344CB8AC3E}">
        <p14:creationId xmlns:p14="http://schemas.microsoft.com/office/powerpoint/2010/main" val="220686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1876, the government of Canada passed the Indian Act which was meant to assimilate the indigenous people into the dominant culture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legislation created the framework for the establishment of residential schools which led to a decrease in practices of Indigenous language and culture (Wilson,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Attendees to these residential schools were forcefully separated from their families and experienced diverse forms of violence, and the cultural disruption caused by attending residential schools hindered their reintegration into their communities (</a:t>
            </a:r>
            <a:r>
              <a:rPr lang="en-US" dirty="0" err="1"/>
              <a:t>PJenn</a:t>
            </a:r>
            <a:r>
              <a:rPr lang="en-US" dirty="0"/>
              <a:t>, 2021). </a:t>
            </a:r>
          </a:p>
          <a:p>
            <a:r>
              <a:rPr lang="en-US" dirty="0"/>
              <a:t>Led to acts that are now called cultural genocide </a:t>
            </a:r>
          </a:p>
          <a:p>
            <a:pPr marL="171450" indent="-171450">
              <a:buFont typeface="Arial" panose="020B0604020202020204" pitchFamily="34" charset="0"/>
              <a:buChar char="•"/>
            </a:pPr>
            <a:r>
              <a:rPr lang="en-US" dirty="0"/>
              <a:t>Dislocation of children from their families to be assimilated in residential school</a:t>
            </a:r>
          </a:p>
          <a:p>
            <a:pPr marL="171450" indent="-171450">
              <a:buFont typeface="Arial" panose="020B0604020202020204" pitchFamily="34" charset="0"/>
              <a:buChar char="•"/>
            </a:pPr>
            <a:r>
              <a:rPr lang="en-US" dirty="0"/>
              <a:t>Prohibition of practicing their culture and languages </a:t>
            </a:r>
          </a:p>
          <a:p>
            <a:pPr marL="171450" indent="-171450">
              <a:buFont typeface="Arial" panose="020B0604020202020204" pitchFamily="34" charset="0"/>
              <a:buChar char="•"/>
            </a:pPr>
            <a:r>
              <a:rPr lang="en-US" dirty="0"/>
              <a:t>The robbing of cultural identify </a:t>
            </a:r>
          </a:p>
          <a:p>
            <a:pPr marL="171450" indent="-171450">
              <a:buFont typeface="Arial" panose="020B0604020202020204" pitchFamily="34" charset="0"/>
              <a:buChar char="•"/>
            </a:pPr>
            <a:r>
              <a:rPr lang="en-US" dirty="0"/>
              <a:t>Graduates of residential schools struggled to assimilate in their home reserves</a:t>
            </a:r>
          </a:p>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7</a:t>
            </a:fld>
            <a:endParaRPr lang="en-US"/>
          </a:p>
        </p:txBody>
      </p:sp>
    </p:spTree>
    <p:extLst>
      <p:ext uri="{BB962C8B-B14F-4D97-AF65-F5344CB8AC3E}">
        <p14:creationId xmlns:p14="http://schemas.microsoft.com/office/powerpoint/2010/main" val="80440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8</a:t>
            </a:fld>
            <a:endParaRPr lang="en-US"/>
          </a:p>
        </p:txBody>
      </p:sp>
    </p:spTree>
    <p:extLst>
      <p:ext uri="{BB962C8B-B14F-4D97-AF65-F5344CB8AC3E}">
        <p14:creationId xmlns:p14="http://schemas.microsoft.com/office/powerpoint/2010/main" val="423707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67AE6-8ED4-DE46-BBF6-87CE94624F26}" type="slidenum">
              <a:rPr lang="en-US" smtClean="0"/>
              <a:t>9</a:t>
            </a:fld>
            <a:endParaRPr lang="en-US"/>
          </a:p>
        </p:txBody>
      </p:sp>
    </p:spTree>
    <p:extLst>
      <p:ext uri="{BB962C8B-B14F-4D97-AF65-F5344CB8AC3E}">
        <p14:creationId xmlns:p14="http://schemas.microsoft.com/office/powerpoint/2010/main" val="305992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philosophy behind the project- if there is any hope to break the vicious cycle of addiction, it is working with the youth </a:t>
            </a:r>
          </a:p>
          <a:p>
            <a:endParaRPr lang="en-US" dirty="0"/>
          </a:p>
        </p:txBody>
      </p:sp>
      <p:sp>
        <p:nvSpPr>
          <p:cNvPr id="4" name="Slide Number Placeholder 3"/>
          <p:cNvSpPr>
            <a:spLocks noGrp="1"/>
          </p:cNvSpPr>
          <p:nvPr>
            <p:ph type="sldNum" sz="quarter" idx="5"/>
          </p:nvPr>
        </p:nvSpPr>
        <p:spPr/>
        <p:txBody>
          <a:bodyPr/>
          <a:lstStyle/>
          <a:p>
            <a:fld id="{07F36B44-E264-405F-B84D-B14E82E1E520}" type="slidenum">
              <a:rPr lang="en-US" smtClean="0"/>
              <a:t>10</a:t>
            </a:fld>
            <a:endParaRPr lang="en-US"/>
          </a:p>
        </p:txBody>
      </p:sp>
    </p:spTree>
    <p:extLst>
      <p:ext uri="{BB962C8B-B14F-4D97-AF65-F5344CB8AC3E}">
        <p14:creationId xmlns:p14="http://schemas.microsoft.com/office/powerpoint/2010/main" val="297418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5885" marR="186355" indent="-232943">
              <a:lnSpc>
                <a:spcPts val="3077"/>
              </a:lnSpc>
              <a:spcBef>
                <a:spcPts val="1029"/>
              </a:spcBef>
              <a:buFont typeface="Arial"/>
              <a:buChar char="•"/>
              <a:tabLst>
                <a:tab pos="246532" algn="l"/>
              </a:tabLst>
            </a:pPr>
            <a:endParaRPr lang="en-US" sz="2900" dirty="0">
              <a:latin typeface="Calibri"/>
              <a:cs typeface="Calibri"/>
            </a:endParaRPr>
          </a:p>
        </p:txBody>
      </p:sp>
      <p:sp>
        <p:nvSpPr>
          <p:cNvPr id="4" name="Slide Number Placeholder 3"/>
          <p:cNvSpPr>
            <a:spLocks noGrp="1"/>
          </p:cNvSpPr>
          <p:nvPr>
            <p:ph type="sldNum" sz="quarter" idx="5"/>
          </p:nvPr>
        </p:nvSpPr>
        <p:spPr/>
        <p:txBody>
          <a:bodyPr/>
          <a:lstStyle/>
          <a:p>
            <a:pPr>
              <a:defRPr/>
            </a:pPr>
            <a:fld id="{5F189854-C448-4AB2-8041-9DE84A5930A3}" type="slidenum">
              <a:rPr lang="en-US" altLang="en-US" smtClean="0"/>
              <a:pPr>
                <a:defRPr/>
              </a:pPr>
              <a:t>11</a:t>
            </a:fld>
            <a:endParaRPr lang="en-US" altLang="en-US"/>
          </a:p>
        </p:txBody>
      </p:sp>
    </p:spTree>
    <p:extLst>
      <p:ext uri="{BB962C8B-B14F-4D97-AF65-F5344CB8AC3E}">
        <p14:creationId xmlns:p14="http://schemas.microsoft.com/office/powerpoint/2010/main" val="2484528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3CE733F-1043-4C4C-B501-D3B57AA2EB93}" type="datetimeFigureOut">
              <a:rPr lang="en-US" smtClean="0"/>
              <a:t>11/1/2023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2295395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3247474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1463969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15973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3422786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3CE733F-1043-4C4C-B501-D3B57AA2EB93}"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946381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3CE733F-1043-4C4C-B501-D3B57AA2EB93}"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108327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E733F-1043-4C4C-B501-D3B57AA2EB93}"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2168669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E733F-1043-4C4C-B501-D3B57AA2EB93}"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3954251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option A">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ACFEF-7930-2D43-AA79-3F34EF2EE2FA}"/>
              </a:ext>
            </a:extLst>
          </p:cNvPr>
          <p:cNvPicPr>
            <a:picLocks noChangeAspect="1"/>
          </p:cNvPicPr>
          <p:nvPr userDrawn="1"/>
        </p:nvPicPr>
        <p:blipFill>
          <a:blip r:embed="rId2"/>
          <a:stretch>
            <a:fillRect/>
          </a:stretch>
        </p:blipFill>
        <p:spPr>
          <a:xfrm>
            <a:off x="1" y="511033"/>
            <a:ext cx="12192000" cy="4438651"/>
          </a:xfrm>
          <a:prstGeom prst="rect">
            <a:avLst/>
          </a:prstGeom>
        </p:spPr>
      </p:pic>
      <p:sp>
        <p:nvSpPr>
          <p:cNvPr id="2" name="Title 1">
            <a:extLst>
              <a:ext uri="{FF2B5EF4-FFF2-40B4-BE49-F238E27FC236}">
                <a16:creationId xmlns:a16="http://schemas.microsoft.com/office/drawing/2014/main" id="{9FD486C6-F4E7-6B45-92D4-3F3CC9C6864D}"/>
              </a:ext>
            </a:extLst>
          </p:cNvPr>
          <p:cNvSpPr>
            <a:spLocks noGrp="1"/>
          </p:cNvSpPr>
          <p:nvPr>
            <p:ph type="ctrTitle"/>
          </p:nvPr>
        </p:nvSpPr>
        <p:spPr>
          <a:xfrm>
            <a:off x="5933660" y="878549"/>
            <a:ext cx="5489715" cy="2387600"/>
          </a:xfrm>
        </p:spPr>
        <p:txBody>
          <a:bodyPr anchor="b">
            <a:normAutofit/>
          </a:bodyPr>
          <a:lstStyle>
            <a:lvl1pPr algn="r">
              <a:defRPr sz="5399" b="1">
                <a:solidFill>
                  <a:schemeClr val="bg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5933660" y="3358224"/>
            <a:ext cx="5489715" cy="1655763"/>
          </a:xfrm>
        </p:spPr>
        <p:txBody>
          <a:bodyPr/>
          <a:lstStyle>
            <a:lvl1pPr marL="0" indent="0" algn="r">
              <a:buNone/>
              <a:defRPr sz="2399">
                <a:solidFill>
                  <a:srgbClr val="00B0F0"/>
                </a:solidFill>
                <a:latin typeface="Source Sans Pro" panose="020B0503030403020204" pitchFamily="34" charset="77"/>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en-US"/>
              <a:t>Click to edit Master subtitle style</a:t>
            </a:r>
          </a:p>
        </p:txBody>
      </p:sp>
      <p:grpSp>
        <p:nvGrpSpPr>
          <p:cNvPr id="8" name="Group 7"/>
          <p:cNvGrpSpPr/>
          <p:nvPr userDrawn="1"/>
        </p:nvGrpSpPr>
        <p:grpSpPr>
          <a:xfrm>
            <a:off x="9166738" y="5466719"/>
            <a:ext cx="2256639" cy="587864"/>
            <a:chOff x="1046163" y="703263"/>
            <a:chExt cx="1133475" cy="295275"/>
          </a:xfrm>
        </p:grpSpPr>
        <p:sp>
          <p:nvSpPr>
            <p:cNvPr id="9"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3"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4"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5"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6"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sp>
          <p:nvSpPr>
            <p:cNvPr id="17"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sz="2399"/>
            </a:p>
          </p:txBody>
        </p:sp>
      </p:grpSp>
      <p:sp>
        <p:nvSpPr>
          <p:cNvPr id="18" name="Freeform 3982"/>
          <p:cNvSpPr>
            <a:spLocks noEditPoints="1"/>
          </p:cNvSpPr>
          <p:nvPr userDrawn="1"/>
        </p:nvSpPr>
        <p:spPr bwMode="auto">
          <a:xfrm>
            <a:off x="10594171" y="6324609"/>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16" tIns="45708" rIns="91416" bIns="45708" numCol="1" anchor="t" anchorCtr="0" compatLnSpc="1">
            <a:prstTxWarp prst="textNoShape">
              <a:avLst/>
            </a:prstTxWarp>
          </a:bodyPr>
          <a:lstStyle/>
          <a:p>
            <a:endParaRPr lang="en-US" sz="2399"/>
          </a:p>
        </p:txBody>
      </p:sp>
    </p:spTree>
    <p:extLst>
      <p:ext uri="{BB962C8B-B14F-4D97-AF65-F5344CB8AC3E}">
        <p14:creationId xmlns:p14="http://schemas.microsoft.com/office/powerpoint/2010/main" val="2086734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8538C3-3F4D-824D-8FD3-60C4B2374D81}"/>
              </a:ext>
            </a:extLst>
          </p:cNvPr>
          <p:cNvSpPr/>
          <p:nvPr userDrawn="1"/>
        </p:nvSpPr>
        <p:spPr>
          <a:xfrm>
            <a:off x="4862326" y="1980619"/>
            <a:ext cx="7329674" cy="3884922"/>
          </a:xfrm>
          <a:custGeom>
            <a:avLst/>
            <a:gdLst>
              <a:gd name="connsiteX0" fmla="*/ 1324858 w 7329674"/>
              <a:gd name="connsiteY0" fmla="*/ 0 h 3884922"/>
              <a:gd name="connsiteX1" fmla="*/ 7329674 w 7329674"/>
              <a:gd name="connsiteY1" fmla="*/ 0 h 3884922"/>
              <a:gd name="connsiteX2" fmla="*/ 7329674 w 7329674"/>
              <a:gd name="connsiteY2" fmla="*/ 3884922 h 3884922"/>
              <a:gd name="connsiteX3" fmla="*/ 0 w 7329674"/>
              <a:gd name="connsiteY3" fmla="*/ 3884922 h 3884922"/>
            </a:gdLst>
            <a:ahLst/>
            <a:cxnLst>
              <a:cxn ang="0">
                <a:pos x="connsiteX0" y="connsiteY0"/>
              </a:cxn>
              <a:cxn ang="0">
                <a:pos x="connsiteX1" y="connsiteY1"/>
              </a:cxn>
              <a:cxn ang="0">
                <a:pos x="connsiteX2" y="connsiteY2"/>
              </a:cxn>
              <a:cxn ang="0">
                <a:pos x="connsiteX3" y="connsiteY3"/>
              </a:cxn>
            </a:cxnLst>
            <a:rect l="l" t="t" r="r" b="b"/>
            <a:pathLst>
              <a:path w="7329674" h="3884922">
                <a:moveTo>
                  <a:pt x="1324858" y="0"/>
                </a:moveTo>
                <a:lnTo>
                  <a:pt x="7329674" y="0"/>
                </a:lnTo>
                <a:lnTo>
                  <a:pt x="7329674" y="3884922"/>
                </a:lnTo>
                <a:lnTo>
                  <a:pt x="0" y="3884922"/>
                </a:lnTo>
                <a:close/>
              </a:path>
            </a:pathLst>
          </a:cu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77C81EBB-8216-1E42-A60C-4645DAF08FBC}"/>
              </a:ext>
            </a:extLst>
          </p:cNvPr>
          <p:cNvSpPr>
            <a:spLocks noGrp="1"/>
          </p:cNvSpPr>
          <p:nvPr>
            <p:ph type="title"/>
          </p:nvPr>
        </p:nvSpPr>
        <p:spPr/>
        <p:txBody>
          <a:bodyPr/>
          <a:lstStyle/>
          <a:p>
            <a:r>
              <a:rPr lang="en-US"/>
              <a:t>Click to edit Master title style</a:t>
            </a:r>
          </a:p>
        </p:txBody>
      </p:sp>
      <p:sp>
        <p:nvSpPr>
          <p:cNvPr id="7" name="Freeform 6">
            <a:extLst>
              <a:ext uri="{FF2B5EF4-FFF2-40B4-BE49-F238E27FC236}">
                <a16:creationId xmlns:a16="http://schemas.microsoft.com/office/drawing/2014/main" id="{6C0A3288-E723-964E-95C5-7E2C57F20D6E}"/>
              </a:ext>
            </a:extLst>
          </p:cNvPr>
          <p:cNvSpPr/>
          <p:nvPr userDrawn="1"/>
        </p:nvSpPr>
        <p:spPr>
          <a:xfrm>
            <a:off x="1" y="1708062"/>
            <a:ext cx="6095999" cy="3692529"/>
          </a:xfrm>
          <a:custGeom>
            <a:avLst/>
            <a:gdLst>
              <a:gd name="connsiteX0" fmla="*/ 0 w 6560897"/>
              <a:gd name="connsiteY0" fmla="*/ 0 h 3974132"/>
              <a:gd name="connsiteX1" fmla="*/ 6560897 w 6560897"/>
              <a:gd name="connsiteY1" fmla="*/ 0 h 3974132"/>
              <a:gd name="connsiteX2" fmla="*/ 5205617 w 6560897"/>
              <a:gd name="connsiteY2" fmla="*/ 3974132 h 3974132"/>
              <a:gd name="connsiteX3" fmla="*/ 0 w 6560897"/>
              <a:gd name="connsiteY3" fmla="*/ 3974132 h 3974132"/>
            </a:gdLst>
            <a:ahLst/>
            <a:cxnLst>
              <a:cxn ang="0">
                <a:pos x="connsiteX0" y="connsiteY0"/>
              </a:cxn>
              <a:cxn ang="0">
                <a:pos x="connsiteX1" y="connsiteY1"/>
              </a:cxn>
              <a:cxn ang="0">
                <a:pos x="connsiteX2" y="connsiteY2"/>
              </a:cxn>
              <a:cxn ang="0">
                <a:pos x="connsiteX3" y="connsiteY3"/>
              </a:cxn>
            </a:cxnLst>
            <a:rect l="l" t="t" r="r" b="b"/>
            <a:pathLst>
              <a:path w="6560897" h="3974132">
                <a:moveTo>
                  <a:pt x="0" y="0"/>
                </a:moveTo>
                <a:lnTo>
                  <a:pt x="6560897" y="0"/>
                </a:lnTo>
                <a:lnTo>
                  <a:pt x="5205617" y="3974132"/>
                </a:lnTo>
                <a:lnTo>
                  <a:pt x="0" y="3974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0" name="TextBox 9">
            <a:extLst>
              <a:ext uri="{FF2B5EF4-FFF2-40B4-BE49-F238E27FC236}">
                <a16:creationId xmlns:a16="http://schemas.microsoft.com/office/drawing/2014/main" id="{034BBB2A-7266-624B-B583-B1AD4BA07E75}"/>
              </a:ext>
            </a:extLst>
          </p:cNvPr>
          <p:cNvSpPr txBox="1"/>
          <p:nvPr userDrawn="1"/>
        </p:nvSpPr>
        <p:spPr>
          <a:xfrm>
            <a:off x="11018539" y="6276614"/>
            <a:ext cx="573506" cy="461537"/>
          </a:xfrm>
          <a:prstGeom prst="rect">
            <a:avLst/>
          </a:prstGeom>
          <a:noFill/>
        </p:spPr>
        <p:txBody>
          <a:bodyPr wrap="square" rtlCol="0">
            <a:spAutoFit/>
          </a:bodyPr>
          <a:lstStyle/>
          <a:p>
            <a:pPr algn="ctr"/>
            <a:fld id="{FBCCF995-8C0F-B746-8B71-2757B38BE17C}" type="slidenum">
              <a:rPr lang="en-US" sz="2399" b="1" i="0" smtClean="0">
                <a:solidFill>
                  <a:srgbClr val="263B88"/>
                </a:solidFill>
                <a:latin typeface="Source Sans Pro" panose="020B0503030403020204" pitchFamily="34" charset="77"/>
              </a:rPr>
              <a:pPr algn="ctr"/>
              <a:t>‹#›</a:t>
            </a:fld>
            <a:endParaRPr lang="en-US" sz="2399" b="1" i="0">
              <a:solidFill>
                <a:srgbClr val="263B88"/>
              </a:solidFill>
              <a:latin typeface="Source Sans Pro" panose="020B0503030403020204" pitchFamily="34" charset="77"/>
            </a:endParaRPr>
          </a:p>
        </p:txBody>
      </p:sp>
      <p:sp>
        <p:nvSpPr>
          <p:cNvPr id="8" name="Freeform 3982"/>
          <p:cNvSpPr>
            <a:spLocks noEditPoints="1"/>
          </p:cNvSpPr>
          <p:nvPr userDrawn="1"/>
        </p:nvSpPr>
        <p:spPr bwMode="auto">
          <a:xfrm>
            <a:off x="10025830" y="6378569"/>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16" tIns="45708" rIns="91416" bIns="45708" numCol="1" anchor="t" anchorCtr="0" compatLnSpc="1">
            <a:prstTxWarp prst="textNoShape">
              <a:avLst/>
            </a:prstTxWarp>
          </a:bodyPr>
          <a:lstStyle/>
          <a:p>
            <a:endParaRPr lang="en-US" sz="2399"/>
          </a:p>
        </p:txBody>
      </p:sp>
    </p:spTree>
    <p:extLst>
      <p:ext uri="{BB962C8B-B14F-4D97-AF65-F5344CB8AC3E}">
        <p14:creationId xmlns:p14="http://schemas.microsoft.com/office/powerpoint/2010/main" val="2918147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E733F-1043-4C4C-B501-D3B57AA2EB93}"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3866971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ONLY-blu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C14E1D-49EE-FB47-AC7E-0B58F8E5266F}"/>
              </a:ext>
            </a:extLst>
          </p:cNvPr>
          <p:cNvSpPr txBox="1">
            <a:spLocks/>
          </p:cNvSpPr>
          <p:nvPr userDrawn="1"/>
        </p:nvSpPr>
        <p:spPr>
          <a:xfrm>
            <a:off x="838201" y="805555"/>
            <a:ext cx="4277139" cy="1325563"/>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b="1" kern="1200">
                <a:solidFill>
                  <a:srgbClr val="263B88"/>
                </a:solidFill>
                <a:latin typeface="+mn-lt"/>
                <a:ea typeface="+mj-ea"/>
                <a:cs typeface="+mj-cs"/>
              </a:defRPr>
            </a:lvl1pPr>
          </a:lstStyle>
          <a:p>
            <a:r>
              <a:rPr lang="en-US" sz="4399">
                <a:solidFill>
                  <a:schemeClr val="bg1"/>
                </a:solidFill>
              </a:rPr>
              <a:t>Click to edit Master title style</a:t>
            </a:r>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3" y="365128"/>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1402593" y="1825625"/>
            <a:ext cx="9951208" cy="4351339"/>
          </a:xfrm>
        </p:spPr>
        <p:txBody>
          <a:bodyPr/>
          <a:lstStyle>
            <a:lvl1pPr marL="0" indent="0">
              <a:buNone/>
              <a:defRPr>
                <a:solidFill>
                  <a:schemeClr val="tx1">
                    <a:lumMod val="65000"/>
                    <a:lumOff val="35000"/>
                  </a:schemeClr>
                </a:solidFill>
                <a:latin typeface="Source Sans Pro" panose="020B0503030403020204" pitchFamily="34" charset="77"/>
              </a:defRPr>
            </a:lvl1pPr>
            <a:lvl2pPr marL="457051" indent="0">
              <a:buNone/>
              <a:defRPr>
                <a:solidFill>
                  <a:schemeClr val="tx1">
                    <a:lumMod val="65000"/>
                    <a:lumOff val="35000"/>
                  </a:schemeClr>
                </a:solidFill>
                <a:latin typeface="Source Sans Pro" panose="020B0503030403020204" pitchFamily="34" charset="77"/>
              </a:defRPr>
            </a:lvl2pPr>
            <a:lvl3pPr marL="914104" indent="0">
              <a:buNone/>
              <a:defRPr>
                <a:solidFill>
                  <a:schemeClr val="tx1">
                    <a:lumMod val="65000"/>
                    <a:lumOff val="35000"/>
                  </a:schemeClr>
                </a:solidFill>
                <a:latin typeface="Source Sans Pro" panose="020B0503030403020204" pitchFamily="34" charset="77"/>
              </a:defRPr>
            </a:lvl3pPr>
            <a:lvl4pPr marL="1371155" indent="0">
              <a:buNone/>
              <a:defRPr>
                <a:solidFill>
                  <a:schemeClr val="tx1">
                    <a:lumMod val="65000"/>
                    <a:lumOff val="35000"/>
                  </a:schemeClr>
                </a:solidFill>
                <a:latin typeface="Source Sans Pro" panose="020B0503030403020204" pitchFamily="34" charset="77"/>
              </a:defRPr>
            </a:lvl4pPr>
            <a:lvl5pPr marL="1828205" indent="0">
              <a:buNone/>
              <a:defRPr>
                <a:solidFill>
                  <a:schemeClr val="tx1">
                    <a:lumMod val="65000"/>
                    <a:lumOff val="35000"/>
                  </a:schemeClr>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1"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extBox 11">
            <a:extLst>
              <a:ext uri="{FF2B5EF4-FFF2-40B4-BE49-F238E27FC236}">
                <a16:creationId xmlns:a16="http://schemas.microsoft.com/office/drawing/2014/main" id="{11668422-86DB-0C47-951A-BCD790EF220E}"/>
              </a:ext>
            </a:extLst>
          </p:cNvPr>
          <p:cNvSpPr txBox="1"/>
          <p:nvPr userDrawn="1"/>
        </p:nvSpPr>
        <p:spPr>
          <a:xfrm>
            <a:off x="11018539" y="6276615"/>
            <a:ext cx="573507" cy="461537"/>
          </a:xfrm>
          <a:prstGeom prst="rect">
            <a:avLst/>
          </a:prstGeom>
          <a:noFill/>
        </p:spPr>
        <p:txBody>
          <a:bodyPr wrap="square" rtlCol="0">
            <a:spAutoFit/>
          </a:bodyPr>
          <a:lstStyle/>
          <a:p>
            <a:pPr algn="ctr"/>
            <a:fld id="{FBCCF995-8C0F-B746-8B71-2757B38BE17C}" type="slidenum">
              <a:rPr lang="en-US" sz="2399" b="1" i="0" smtClean="0">
                <a:solidFill>
                  <a:srgbClr val="263B88"/>
                </a:solidFill>
                <a:latin typeface="Source Sans Pro" panose="020B0503030403020204" pitchFamily="34" charset="77"/>
              </a:rPr>
              <a:pPr algn="ctr"/>
              <a:t>‹#›</a:t>
            </a:fld>
            <a:endParaRPr lang="en-US" sz="2399" b="1" i="0">
              <a:solidFill>
                <a:srgbClr val="263B88"/>
              </a:solidFill>
              <a:latin typeface="Source Sans Pro" panose="020B0503030403020204" pitchFamily="34" charset="77"/>
            </a:endParaRPr>
          </a:p>
        </p:txBody>
      </p:sp>
      <p:sp>
        <p:nvSpPr>
          <p:cNvPr id="13" name="Freeform 3982"/>
          <p:cNvSpPr>
            <a:spLocks noEditPoints="1"/>
          </p:cNvSpPr>
          <p:nvPr userDrawn="1"/>
        </p:nvSpPr>
        <p:spPr bwMode="auto">
          <a:xfrm>
            <a:off x="10025831" y="6378569"/>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16" tIns="45708" rIns="91416" bIns="45708" numCol="1" anchor="t" anchorCtr="0" compatLnSpc="1">
            <a:prstTxWarp prst="textNoShape">
              <a:avLst/>
            </a:prstTxWarp>
          </a:bodyPr>
          <a:lstStyle/>
          <a:p>
            <a:endParaRPr lang="en-US" sz="2399"/>
          </a:p>
        </p:txBody>
      </p:sp>
    </p:spTree>
    <p:extLst>
      <p:ext uri="{BB962C8B-B14F-4D97-AF65-F5344CB8AC3E}">
        <p14:creationId xmlns:p14="http://schemas.microsoft.com/office/powerpoint/2010/main" val="2750440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8538C3-3F4D-824D-8FD3-60C4B2374D81}"/>
              </a:ext>
            </a:extLst>
          </p:cNvPr>
          <p:cNvSpPr/>
          <p:nvPr userDrawn="1"/>
        </p:nvSpPr>
        <p:spPr>
          <a:xfrm>
            <a:off x="4862325" y="1980618"/>
            <a:ext cx="7329675" cy="3884923"/>
          </a:xfrm>
          <a:custGeom>
            <a:avLst/>
            <a:gdLst>
              <a:gd name="connsiteX0" fmla="*/ 1324858 w 7329674"/>
              <a:gd name="connsiteY0" fmla="*/ 0 h 3884922"/>
              <a:gd name="connsiteX1" fmla="*/ 7329674 w 7329674"/>
              <a:gd name="connsiteY1" fmla="*/ 0 h 3884922"/>
              <a:gd name="connsiteX2" fmla="*/ 7329674 w 7329674"/>
              <a:gd name="connsiteY2" fmla="*/ 3884922 h 3884922"/>
              <a:gd name="connsiteX3" fmla="*/ 0 w 7329674"/>
              <a:gd name="connsiteY3" fmla="*/ 3884922 h 3884922"/>
            </a:gdLst>
            <a:ahLst/>
            <a:cxnLst>
              <a:cxn ang="0">
                <a:pos x="connsiteX0" y="connsiteY0"/>
              </a:cxn>
              <a:cxn ang="0">
                <a:pos x="connsiteX1" y="connsiteY1"/>
              </a:cxn>
              <a:cxn ang="0">
                <a:pos x="connsiteX2" y="connsiteY2"/>
              </a:cxn>
              <a:cxn ang="0">
                <a:pos x="connsiteX3" y="connsiteY3"/>
              </a:cxn>
            </a:cxnLst>
            <a:rect l="l" t="t" r="r" b="b"/>
            <a:pathLst>
              <a:path w="7329674" h="3884922">
                <a:moveTo>
                  <a:pt x="1324858" y="0"/>
                </a:moveTo>
                <a:lnTo>
                  <a:pt x="7329674" y="0"/>
                </a:lnTo>
                <a:lnTo>
                  <a:pt x="7329674" y="3884922"/>
                </a:lnTo>
                <a:lnTo>
                  <a:pt x="0" y="3884922"/>
                </a:lnTo>
                <a:close/>
              </a:path>
            </a:pathLst>
          </a:cu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77C81EBB-8216-1E42-A60C-4645DAF08FBC}"/>
              </a:ext>
            </a:extLst>
          </p:cNvPr>
          <p:cNvSpPr>
            <a:spLocks noGrp="1"/>
          </p:cNvSpPr>
          <p:nvPr>
            <p:ph type="title"/>
          </p:nvPr>
        </p:nvSpPr>
        <p:spPr/>
        <p:txBody>
          <a:bodyPr/>
          <a:lstStyle/>
          <a:p>
            <a:r>
              <a:rPr lang="en-US"/>
              <a:t>Click to edit Master title style</a:t>
            </a:r>
          </a:p>
        </p:txBody>
      </p:sp>
      <p:sp>
        <p:nvSpPr>
          <p:cNvPr id="7" name="Freeform 6">
            <a:extLst>
              <a:ext uri="{FF2B5EF4-FFF2-40B4-BE49-F238E27FC236}">
                <a16:creationId xmlns:a16="http://schemas.microsoft.com/office/drawing/2014/main" id="{6C0A3288-E723-964E-95C5-7E2C57F20D6E}"/>
              </a:ext>
            </a:extLst>
          </p:cNvPr>
          <p:cNvSpPr/>
          <p:nvPr userDrawn="1"/>
        </p:nvSpPr>
        <p:spPr>
          <a:xfrm>
            <a:off x="2" y="1708063"/>
            <a:ext cx="6095999" cy="3692529"/>
          </a:xfrm>
          <a:custGeom>
            <a:avLst/>
            <a:gdLst>
              <a:gd name="connsiteX0" fmla="*/ 0 w 6560897"/>
              <a:gd name="connsiteY0" fmla="*/ 0 h 3974132"/>
              <a:gd name="connsiteX1" fmla="*/ 6560897 w 6560897"/>
              <a:gd name="connsiteY1" fmla="*/ 0 h 3974132"/>
              <a:gd name="connsiteX2" fmla="*/ 5205617 w 6560897"/>
              <a:gd name="connsiteY2" fmla="*/ 3974132 h 3974132"/>
              <a:gd name="connsiteX3" fmla="*/ 0 w 6560897"/>
              <a:gd name="connsiteY3" fmla="*/ 3974132 h 3974132"/>
            </a:gdLst>
            <a:ahLst/>
            <a:cxnLst>
              <a:cxn ang="0">
                <a:pos x="connsiteX0" y="connsiteY0"/>
              </a:cxn>
              <a:cxn ang="0">
                <a:pos x="connsiteX1" y="connsiteY1"/>
              </a:cxn>
              <a:cxn ang="0">
                <a:pos x="connsiteX2" y="connsiteY2"/>
              </a:cxn>
              <a:cxn ang="0">
                <a:pos x="connsiteX3" y="connsiteY3"/>
              </a:cxn>
            </a:cxnLst>
            <a:rect l="l" t="t" r="r" b="b"/>
            <a:pathLst>
              <a:path w="6560897" h="3974132">
                <a:moveTo>
                  <a:pt x="0" y="0"/>
                </a:moveTo>
                <a:lnTo>
                  <a:pt x="6560897" y="0"/>
                </a:lnTo>
                <a:lnTo>
                  <a:pt x="5205617" y="3974132"/>
                </a:lnTo>
                <a:lnTo>
                  <a:pt x="0" y="3974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0" name="TextBox 9">
            <a:extLst>
              <a:ext uri="{FF2B5EF4-FFF2-40B4-BE49-F238E27FC236}">
                <a16:creationId xmlns:a16="http://schemas.microsoft.com/office/drawing/2014/main" id="{034BBB2A-7266-624B-B583-B1AD4BA07E75}"/>
              </a:ext>
            </a:extLst>
          </p:cNvPr>
          <p:cNvSpPr txBox="1"/>
          <p:nvPr userDrawn="1"/>
        </p:nvSpPr>
        <p:spPr>
          <a:xfrm>
            <a:off x="11018539" y="6276615"/>
            <a:ext cx="573507" cy="461537"/>
          </a:xfrm>
          <a:prstGeom prst="rect">
            <a:avLst/>
          </a:prstGeom>
          <a:noFill/>
        </p:spPr>
        <p:txBody>
          <a:bodyPr wrap="square" rtlCol="0">
            <a:spAutoFit/>
          </a:bodyPr>
          <a:lstStyle/>
          <a:p>
            <a:pPr algn="ctr"/>
            <a:fld id="{FBCCF995-8C0F-B746-8B71-2757B38BE17C}" type="slidenum">
              <a:rPr lang="en-US" sz="2399" b="1" i="0" smtClean="0">
                <a:solidFill>
                  <a:srgbClr val="263B88"/>
                </a:solidFill>
                <a:latin typeface="Source Sans Pro" panose="020B0503030403020204" pitchFamily="34" charset="77"/>
              </a:rPr>
              <a:pPr algn="ctr"/>
              <a:t>‹#›</a:t>
            </a:fld>
            <a:endParaRPr lang="en-US" sz="2399" b="1" i="0">
              <a:solidFill>
                <a:srgbClr val="263B88"/>
              </a:solidFill>
              <a:latin typeface="Source Sans Pro" panose="020B0503030403020204" pitchFamily="34" charset="77"/>
            </a:endParaRPr>
          </a:p>
        </p:txBody>
      </p:sp>
      <p:sp>
        <p:nvSpPr>
          <p:cNvPr id="8" name="Freeform 3982"/>
          <p:cNvSpPr>
            <a:spLocks noEditPoints="1"/>
          </p:cNvSpPr>
          <p:nvPr userDrawn="1"/>
        </p:nvSpPr>
        <p:spPr bwMode="auto">
          <a:xfrm>
            <a:off x="10025831" y="6378569"/>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16" tIns="45708" rIns="91416" bIns="45708" numCol="1" anchor="t" anchorCtr="0" compatLnSpc="1">
            <a:prstTxWarp prst="textNoShape">
              <a:avLst/>
            </a:prstTxWarp>
          </a:bodyPr>
          <a:lstStyle/>
          <a:p>
            <a:endParaRPr lang="en-US" sz="2399"/>
          </a:p>
        </p:txBody>
      </p:sp>
    </p:spTree>
    <p:extLst>
      <p:ext uri="{BB962C8B-B14F-4D97-AF65-F5344CB8AC3E}">
        <p14:creationId xmlns:p14="http://schemas.microsoft.com/office/powerpoint/2010/main" val="404243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733F-1043-4C4C-B501-D3B57AA2EB93}"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388845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413118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CE733F-1043-4C4C-B501-D3B57AA2EB93}"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92360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CE733F-1043-4C4C-B501-D3B57AA2EB93}"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148409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733F-1043-4C4C-B501-D3B57AA2EB93}"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336828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218487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E733F-1043-4C4C-B501-D3B57AA2EB93}"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68864-B167-4DC6-B1F2-534A96BDACFC}" type="slidenum">
              <a:rPr lang="en-US" smtClean="0"/>
              <a:t>‹#›</a:t>
            </a:fld>
            <a:endParaRPr lang="en-US"/>
          </a:p>
        </p:txBody>
      </p:sp>
    </p:spTree>
    <p:extLst>
      <p:ext uri="{BB962C8B-B14F-4D97-AF65-F5344CB8AC3E}">
        <p14:creationId xmlns:p14="http://schemas.microsoft.com/office/powerpoint/2010/main" val="2631515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CE733F-1043-4C4C-B501-D3B57AA2EB93}" type="datetimeFigureOut">
              <a:rPr lang="en-US" smtClean="0"/>
              <a:t>11/1/2023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8568864-B167-4DC6-B1F2-534A96BDACFC}" type="slidenum">
              <a:rPr lang="en-US" smtClean="0"/>
              <a:t>‹#›</a:t>
            </a:fld>
            <a:endParaRPr lang="en-US"/>
          </a:p>
        </p:txBody>
      </p:sp>
    </p:spTree>
    <p:extLst>
      <p:ext uri="{BB962C8B-B14F-4D97-AF65-F5344CB8AC3E}">
        <p14:creationId xmlns:p14="http://schemas.microsoft.com/office/powerpoint/2010/main" val="20628228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mobilizepa.ca/images/documents/pdfs/CommunityAlcoholStrategy20160412.pdf" TargetMode="External"/><Relationship Id="rId2" Type="http://schemas.openxmlformats.org/officeDocument/2006/relationships/hyperlink" Target="https://cfbsjs.usask.ca/documents/research/research_papers/RiskDrivenCollaborativeIntervention.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34693-894A-9146-A073-6FA6CD68AE1C}"/>
              </a:ext>
            </a:extLst>
          </p:cNvPr>
          <p:cNvSpPr>
            <a:spLocks noGrp="1"/>
          </p:cNvSpPr>
          <p:nvPr>
            <p:ph type="ctrTitle"/>
          </p:nvPr>
        </p:nvSpPr>
        <p:spPr>
          <a:xfrm>
            <a:off x="5865540" y="1521939"/>
            <a:ext cx="6152717" cy="2386979"/>
          </a:xfrm>
        </p:spPr>
        <p:txBody>
          <a:bodyPr anchor="t">
            <a:noAutofit/>
          </a:bodyPr>
          <a:lstStyle/>
          <a:p>
            <a:pPr algn="ctr"/>
            <a:r>
              <a:rPr lang="en-US" sz="3600" i="0" u="none" strike="noStrike" baseline="0" dirty="0">
                <a:latin typeface="MyriadPro-Regular"/>
              </a:rPr>
              <a:t>Exploring arts‑based interventions for youth substance use prevention: </a:t>
            </a:r>
            <a:br>
              <a:rPr lang="en-US" sz="3600" i="0" u="none" strike="noStrike" baseline="0" dirty="0">
                <a:latin typeface="MyriadPro-Regular"/>
              </a:rPr>
            </a:br>
            <a:r>
              <a:rPr lang="en-US" sz="3600" i="0" u="none" strike="noStrike" baseline="0" dirty="0">
                <a:latin typeface="MyriadPro-Regular"/>
              </a:rPr>
              <a:t>a scoping review of literature</a:t>
            </a:r>
            <a:endParaRPr lang="en-US" sz="3600" dirty="0"/>
          </a:p>
        </p:txBody>
      </p:sp>
      <p:pic>
        <p:nvPicPr>
          <p:cNvPr id="7" name="Picture 6">
            <a:extLst>
              <a:ext uri="{FF2B5EF4-FFF2-40B4-BE49-F238E27FC236}">
                <a16:creationId xmlns:a16="http://schemas.microsoft.com/office/drawing/2014/main" id="{ED7FCC6A-BE23-42D4-B467-78CD5EE0A122}"/>
              </a:ext>
            </a:extLst>
          </p:cNvPr>
          <p:cNvPicPr>
            <a:picLocks noChangeAspect="1"/>
          </p:cNvPicPr>
          <p:nvPr/>
        </p:nvPicPr>
        <p:blipFill>
          <a:blip r:embed="rId3"/>
          <a:stretch>
            <a:fillRect/>
          </a:stretch>
        </p:blipFill>
        <p:spPr>
          <a:xfrm>
            <a:off x="8990097" y="5465665"/>
            <a:ext cx="3028161" cy="1209289"/>
          </a:xfrm>
          <a:prstGeom prst="rect">
            <a:avLst/>
          </a:prstGeom>
        </p:spPr>
      </p:pic>
      <p:sp>
        <p:nvSpPr>
          <p:cNvPr id="8" name="Subtitle 3">
            <a:extLst>
              <a:ext uri="{FF2B5EF4-FFF2-40B4-BE49-F238E27FC236}">
                <a16:creationId xmlns:a16="http://schemas.microsoft.com/office/drawing/2014/main" id="{01964128-B883-4460-B0F5-E107F3C24649}"/>
              </a:ext>
            </a:extLst>
          </p:cNvPr>
          <p:cNvSpPr txBox="1">
            <a:spLocks/>
          </p:cNvSpPr>
          <p:nvPr/>
        </p:nvSpPr>
        <p:spPr>
          <a:xfrm>
            <a:off x="6128869" y="4142571"/>
            <a:ext cx="5488284" cy="505387"/>
          </a:xfrm>
          <a:prstGeom prst="rect">
            <a:avLst/>
          </a:prstGeom>
        </p:spPr>
        <p:txBody>
          <a:bodyPr vert="horz" lIns="91416" tIns="45708" rIns="91416" bIns="45708" rtlCol="0" anchor="t">
            <a:normAutofit/>
          </a:bodyPr>
          <a:lstStyle>
            <a:lvl1pPr marL="0" indent="0" algn="r" defTabSz="914400" rtl="0" eaLnBrk="1" latinLnBrk="0" hangingPunct="1">
              <a:lnSpc>
                <a:spcPct val="90000"/>
              </a:lnSpc>
              <a:spcBef>
                <a:spcPts val="1000"/>
              </a:spcBef>
              <a:buFont typeface="Arial"/>
              <a:buNone/>
              <a:defRPr sz="2400" kern="1200">
                <a:solidFill>
                  <a:srgbClr val="00B0F0"/>
                </a:solidFill>
                <a:latin typeface="Source Sans Pro" panose="020B0503030403020204" pitchFamily="34" charset="77"/>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914104">
              <a:defRPr/>
            </a:pPr>
            <a:r>
              <a:rPr lang="en-US" sz="2350" dirty="0">
                <a:latin typeface="Source Sans Pro"/>
                <a:ea typeface="Source Sans Pro"/>
                <a:sym typeface="Arial"/>
              </a:rPr>
              <a:t>October 31, 2023</a:t>
            </a:r>
            <a:endParaRPr kumimoji="0" lang="en-US" sz="2350" b="0" i="0" u="none" strike="noStrike" kern="1200" cap="none" spc="0" normalizeH="0" baseline="0" noProof="0" dirty="0">
              <a:ln>
                <a:noFill/>
              </a:ln>
              <a:effectLst/>
              <a:uLnTx/>
              <a:uFillTx/>
              <a:latin typeface="Source Sans Pro"/>
              <a:ea typeface="Source Sans Pro"/>
              <a:sym typeface="Arial"/>
            </a:endParaRPr>
          </a:p>
        </p:txBody>
      </p:sp>
      <p:sp>
        <p:nvSpPr>
          <p:cNvPr id="11" name="Subtitle 3">
            <a:extLst>
              <a:ext uri="{FF2B5EF4-FFF2-40B4-BE49-F238E27FC236}">
                <a16:creationId xmlns:a16="http://schemas.microsoft.com/office/drawing/2014/main" id="{12BAA558-C724-4BF9-A7AE-A6FF3219E24E}"/>
              </a:ext>
            </a:extLst>
          </p:cNvPr>
          <p:cNvSpPr txBox="1">
            <a:spLocks/>
          </p:cNvSpPr>
          <p:nvPr/>
        </p:nvSpPr>
        <p:spPr>
          <a:xfrm>
            <a:off x="8711145" y="6467999"/>
            <a:ext cx="2657033" cy="505387"/>
          </a:xfrm>
          <a:prstGeom prst="rect">
            <a:avLst/>
          </a:prstGeom>
        </p:spPr>
        <p:txBody>
          <a:bodyPr vert="horz" lIns="91416" tIns="45708" rIns="91416" bIns="45708" rtlCol="0">
            <a:noAutofit/>
          </a:bodyPr>
          <a:lstStyle>
            <a:lvl1pPr marL="0" indent="0" algn="r" defTabSz="914400" rtl="0" eaLnBrk="1" latinLnBrk="0" hangingPunct="1">
              <a:lnSpc>
                <a:spcPct val="90000"/>
              </a:lnSpc>
              <a:spcBef>
                <a:spcPts val="1000"/>
              </a:spcBef>
              <a:buFont typeface="Arial"/>
              <a:buNone/>
              <a:defRPr sz="2400" kern="1200">
                <a:solidFill>
                  <a:srgbClr val="00B0F0"/>
                </a:solidFill>
                <a:latin typeface="Source Sans Pro" panose="020B0503030403020204" pitchFamily="34" charset="77"/>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104" rtl="0" eaLnBrk="1" fontAlgn="auto" latinLnBrk="0" hangingPunct="1">
              <a:lnSpc>
                <a:spcPct val="90000"/>
              </a:lnSpc>
              <a:spcBef>
                <a:spcPts val="1000"/>
              </a:spcBef>
              <a:spcAft>
                <a:spcPts val="0"/>
              </a:spcAft>
              <a:buClrTx/>
              <a:buSzTx/>
              <a:buFont typeface="Arial"/>
              <a:buNone/>
              <a:tabLst/>
              <a:defRPr/>
            </a:pPr>
            <a:r>
              <a:rPr kumimoji="0" lang="en-US" sz="1400" b="1" i="0" u="none" strike="noStrike" kern="1200" cap="none" spc="0" normalizeH="0" baseline="0" noProof="0" dirty="0">
                <a:ln>
                  <a:noFill/>
                </a:ln>
                <a:solidFill>
                  <a:srgbClr val="394C96"/>
                </a:solidFill>
                <a:effectLst/>
                <a:uLnTx/>
                <a:uFillTx/>
                <a:latin typeface="Source Sans Pro" panose="020B0503030403020204" pitchFamily="34" charset="77"/>
                <a:ea typeface="+mn-ea"/>
                <a:cs typeface="+mn-cs"/>
                <a:sym typeface="Arial"/>
              </a:rPr>
              <a:t>cadca.org</a:t>
            </a:r>
          </a:p>
        </p:txBody>
      </p:sp>
      <p:pic>
        <p:nvPicPr>
          <p:cNvPr id="5" name="Picture 4" descr="Logo, company name&#10;&#10;Description automatically generated">
            <a:extLst>
              <a:ext uri="{FF2B5EF4-FFF2-40B4-BE49-F238E27FC236}">
                <a16:creationId xmlns:a16="http://schemas.microsoft.com/office/drawing/2014/main" id="{4B5F04F1-0345-4CF7-A218-821557B389EC}"/>
              </a:ext>
            </a:extLst>
          </p:cNvPr>
          <p:cNvPicPr>
            <a:picLocks noChangeAspect="1"/>
          </p:cNvPicPr>
          <p:nvPr/>
        </p:nvPicPr>
        <p:blipFill rotWithShape="1">
          <a:blip r:embed="rId4"/>
          <a:srcRect l="13668" t="20061" r="17036" b="12306"/>
          <a:stretch/>
        </p:blipFill>
        <p:spPr>
          <a:xfrm>
            <a:off x="9793830" y="4936903"/>
            <a:ext cx="1568725" cy="1531095"/>
          </a:xfrm>
          <a:prstGeom prst="rect">
            <a:avLst/>
          </a:prstGeom>
        </p:spPr>
      </p:pic>
      <p:sp>
        <p:nvSpPr>
          <p:cNvPr id="4" name="Subtitle 3">
            <a:extLst>
              <a:ext uri="{FF2B5EF4-FFF2-40B4-BE49-F238E27FC236}">
                <a16:creationId xmlns:a16="http://schemas.microsoft.com/office/drawing/2014/main" id="{71D87652-65C0-BD48-9172-E06FEA35DBC5}"/>
              </a:ext>
            </a:extLst>
          </p:cNvPr>
          <p:cNvSpPr>
            <a:spLocks noGrp="1"/>
          </p:cNvSpPr>
          <p:nvPr>
            <p:ph type="subTitle" idx="1"/>
          </p:nvPr>
        </p:nvSpPr>
        <p:spPr>
          <a:xfrm>
            <a:off x="2228926" y="5403684"/>
            <a:ext cx="7734153" cy="666624"/>
          </a:xfrm>
        </p:spPr>
        <p:txBody>
          <a:bodyPr>
            <a:normAutofit lnSpcReduction="10000"/>
          </a:bodyPr>
          <a:lstStyle/>
          <a:p>
            <a:pPr algn="l"/>
            <a:r>
              <a:rPr lang="en-US" sz="3599" b="1" dirty="0"/>
              <a:t>Research into Action Webinar Series</a:t>
            </a:r>
          </a:p>
        </p:txBody>
      </p:sp>
    </p:spTree>
    <p:extLst>
      <p:ext uri="{BB962C8B-B14F-4D97-AF65-F5344CB8AC3E}">
        <p14:creationId xmlns:p14="http://schemas.microsoft.com/office/powerpoint/2010/main" val="262745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EC31A-0AB1-C271-2EE0-FB849086A32B}"/>
              </a:ext>
            </a:extLst>
          </p:cNvPr>
          <p:cNvSpPr>
            <a:spLocks noGrp="1"/>
          </p:cNvSpPr>
          <p:nvPr>
            <p:ph type="title"/>
          </p:nvPr>
        </p:nvSpPr>
        <p:spPr>
          <a:xfrm>
            <a:off x="1141413" y="618518"/>
            <a:ext cx="9905998" cy="1478570"/>
          </a:xfrm>
        </p:spPr>
        <p:txBody>
          <a:bodyPr>
            <a:normAutofit/>
          </a:bodyPr>
          <a:lstStyle/>
          <a:p>
            <a:r>
              <a:rPr lang="en-US" dirty="0"/>
              <a:t>The sad stats with the youth in the region </a:t>
            </a:r>
          </a:p>
        </p:txBody>
      </p:sp>
      <p:graphicFrame>
        <p:nvGraphicFramePr>
          <p:cNvPr id="5" name="Content Placeholder 2">
            <a:extLst>
              <a:ext uri="{FF2B5EF4-FFF2-40B4-BE49-F238E27FC236}">
                <a16:creationId xmlns:a16="http://schemas.microsoft.com/office/drawing/2014/main" id="{4F82219B-72E6-CBBF-0811-14EAA8F7A8A3}"/>
              </a:ext>
            </a:extLst>
          </p:cNvPr>
          <p:cNvGraphicFramePr>
            <a:graphicFrameLocks noGrp="1"/>
          </p:cNvGraphicFramePr>
          <p:nvPr>
            <p:ph idx="1"/>
            <p:extLst>
              <p:ext uri="{D42A27DB-BD31-4B8C-83A1-F6EECF244321}">
                <p14:modId xmlns:p14="http://schemas.microsoft.com/office/powerpoint/2010/main" val="2126453202"/>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4888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3429" y="857252"/>
            <a:ext cx="9144000" cy="5143497"/>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209801" y="1145495"/>
            <a:ext cx="7238999" cy="508216"/>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lang="en-CA" spc="-19" dirty="0">
                <a:solidFill>
                  <a:srgbClr val="FFFFFF"/>
                </a:solidFill>
              </a:rPr>
              <a:t>Knowledge translation event </a:t>
            </a:r>
            <a:endParaRPr spc="-19" dirty="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70" name="Group 10">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3"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6"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7"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4"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5"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6"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7"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8"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9"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0"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41"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2"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3"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4"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5"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6"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7"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8"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9"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0"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1"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2"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53"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4"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5"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6"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7"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8"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9"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0"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1"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2"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3"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4"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A77AAC22-CD13-1160-D394-7402F31228E2}"/>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a:t>Findings </a:t>
            </a:r>
          </a:p>
        </p:txBody>
      </p:sp>
      <p:sp>
        <p:nvSpPr>
          <p:cNvPr id="71"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49FBB3-B35A-5301-7AC2-B92BF0EA4417}"/>
              </a:ext>
            </a:extLst>
          </p:cNvPr>
          <p:cNvPicPr>
            <a:picLocks noChangeAspect="1"/>
          </p:cNvPicPr>
          <p:nvPr/>
        </p:nvPicPr>
        <p:blipFill rotWithShape="1">
          <a:blip r:embed="rId3"/>
          <a:srcRect t="17125" r="1" b="29698"/>
          <a:stretch/>
        </p:blipFill>
        <p:spPr>
          <a:xfrm>
            <a:off x="973635" y="951493"/>
            <a:ext cx="10266669" cy="2975493"/>
          </a:xfrm>
          <a:prstGeom prst="rect">
            <a:avLst/>
          </a:prstGeom>
        </p:spPr>
      </p:pic>
    </p:spTree>
    <p:extLst>
      <p:ext uri="{BB962C8B-B14F-4D97-AF65-F5344CB8AC3E}">
        <p14:creationId xmlns:p14="http://schemas.microsoft.com/office/powerpoint/2010/main" val="32232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81" name="Group 80">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125"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83"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5"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94"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5"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6"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7"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8"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99"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0"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1"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2"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3"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14AA23E3-A686-1755-F7CF-892C06031494}"/>
              </a:ext>
            </a:extLst>
          </p:cNvPr>
          <p:cNvSpPr>
            <a:spLocks noGrp="1"/>
          </p:cNvSpPr>
          <p:nvPr>
            <p:ph type="title"/>
          </p:nvPr>
        </p:nvSpPr>
        <p:spPr>
          <a:xfrm>
            <a:off x="1141411" y="748240"/>
            <a:ext cx="9906000" cy="1117073"/>
          </a:xfrm>
        </p:spPr>
        <p:txBody>
          <a:bodyPr>
            <a:normAutofit/>
          </a:bodyPr>
          <a:lstStyle/>
          <a:p>
            <a:pPr algn="ctr"/>
            <a:r>
              <a:rPr lang="en-US" sz="4000"/>
              <a:t>Giving youth a voice </a:t>
            </a:r>
          </a:p>
        </p:txBody>
      </p:sp>
      <p:sp>
        <p:nvSpPr>
          <p:cNvPr id="126" name="Content Placeholder 2">
            <a:extLst>
              <a:ext uri="{FF2B5EF4-FFF2-40B4-BE49-F238E27FC236}">
                <a16:creationId xmlns:a16="http://schemas.microsoft.com/office/drawing/2014/main" id="{16BA5455-B00C-D704-F502-C060F2C9D25A}"/>
              </a:ext>
            </a:extLst>
          </p:cNvPr>
          <p:cNvSpPr>
            <a:spLocks noGrp="1"/>
          </p:cNvSpPr>
          <p:nvPr>
            <p:ph idx="1"/>
          </p:nvPr>
        </p:nvSpPr>
        <p:spPr>
          <a:xfrm>
            <a:off x="1206500" y="2249487"/>
            <a:ext cx="9840911" cy="3541714"/>
          </a:xfrm>
        </p:spPr>
        <p:txBody>
          <a:bodyPr anchor="t">
            <a:normAutofit/>
          </a:bodyPr>
          <a:lstStyle/>
          <a:p>
            <a:pPr>
              <a:lnSpc>
                <a:spcPct val="110000"/>
              </a:lnSpc>
            </a:pPr>
            <a:r>
              <a:rPr lang="en-US" sz="1800" dirty="0"/>
              <a:t>Research project: Engaging and empowering the youth at risk of alcohol and drug use in Prince Albert: An art-based intervention </a:t>
            </a:r>
          </a:p>
          <a:p>
            <a:pPr>
              <a:lnSpc>
                <a:spcPct val="110000"/>
              </a:lnSpc>
            </a:pPr>
            <a:r>
              <a:rPr lang="en-US" sz="1800" dirty="0"/>
              <a:t>Methods: </a:t>
            </a:r>
          </a:p>
          <a:p>
            <a:pPr lvl="1">
              <a:lnSpc>
                <a:spcPct val="110000"/>
              </a:lnSpc>
            </a:pPr>
            <a:r>
              <a:rPr lang="en-US" sz="1800" dirty="0"/>
              <a:t>Photovoice is a qualitative participatory action research method based on health promotion principles that uses photography and critical group dialogue to help people identify priorities and inform practice [20]. </a:t>
            </a:r>
          </a:p>
          <a:p>
            <a:pPr lvl="1">
              <a:lnSpc>
                <a:spcPct val="110000"/>
              </a:lnSpc>
            </a:pPr>
            <a:r>
              <a:rPr lang="en-US" sz="1800" dirty="0"/>
              <a:t>Students will be asked to take photos that convey risks and vulnerabilities to alcohol and drug use and those that communicate alternative lifestyles they hope for themselves</a:t>
            </a:r>
          </a:p>
          <a:p>
            <a:pPr lvl="1">
              <a:lnSpc>
                <a:spcPct val="110000"/>
              </a:lnSpc>
            </a:pPr>
            <a:r>
              <a:rPr lang="en-US" sz="1800" dirty="0"/>
              <a:t>Students were to be supplied with journals to record their thoughts as they took the photos</a:t>
            </a:r>
          </a:p>
          <a:p>
            <a:pPr lvl="1">
              <a:lnSpc>
                <a:spcPct val="110000"/>
              </a:lnSpc>
            </a:pPr>
            <a:r>
              <a:rPr lang="en-US" sz="1800" dirty="0"/>
              <a:t>Then, an exhibit was to be organized and community members were to be invited to witness</a:t>
            </a:r>
          </a:p>
          <a:p>
            <a:pPr>
              <a:lnSpc>
                <a:spcPct val="110000"/>
              </a:lnSpc>
            </a:pPr>
            <a:endParaRPr lang="en-US" sz="1500" dirty="0"/>
          </a:p>
        </p:txBody>
      </p:sp>
      <p:grpSp>
        <p:nvGrpSpPr>
          <p:cNvPr id="110" name="Group 109">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127"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8"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5"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6"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7"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8"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9"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0"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88562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6"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58" name="Group 157">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59"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60"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1"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2"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63"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4"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5"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6"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7"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8"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9"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0"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1"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2"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3"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4"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5"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6"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7"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8"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9"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0"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3"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8"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0"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8"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214" name="Group 213">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15" name="Rectangle 214">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a:extLst>
              <a:ext uri="{FF2B5EF4-FFF2-40B4-BE49-F238E27FC236}">
                <a16:creationId xmlns:a16="http://schemas.microsoft.com/office/drawing/2014/main" id="{07E62C14-7E91-802A-5621-782AEA78B5D5}"/>
              </a:ext>
            </a:extLst>
          </p:cNvPr>
          <p:cNvPicPr>
            <a:picLocks noChangeAspect="1"/>
          </p:cNvPicPr>
          <p:nvPr/>
        </p:nvPicPr>
        <p:blipFill rotWithShape="1">
          <a:blip r:embed="rId5">
            <a:alphaModFix/>
          </a:blip>
          <a:srcRect l="9817" r="12728" b="-1"/>
          <a:stretch/>
        </p:blipFill>
        <p:spPr>
          <a:xfrm>
            <a:off x="3611" y="10"/>
            <a:ext cx="12188389" cy="6857990"/>
          </a:xfrm>
          <a:prstGeom prst="rect">
            <a:avLst/>
          </a:prstGeom>
        </p:spPr>
      </p:pic>
      <p:grpSp>
        <p:nvGrpSpPr>
          <p:cNvPr id="218" name="Group 217">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219"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221"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2"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3"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4"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5"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6"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7"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8"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9"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0"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1"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2"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3"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4"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5"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6"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7"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8"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9"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40"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255AFA81-0E83-DC3B-ADE6-356089081B89}"/>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800"/>
              <a:t>Then covid happened</a:t>
            </a:r>
          </a:p>
        </p:txBody>
      </p:sp>
    </p:spTree>
    <p:extLst>
      <p:ext uri="{BB962C8B-B14F-4D97-AF65-F5344CB8AC3E}">
        <p14:creationId xmlns:p14="http://schemas.microsoft.com/office/powerpoint/2010/main" val="4844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DAB1B141-8BFC-3B41-B231-259534E69582}"/>
              </a:ext>
            </a:extLst>
          </p:cNvPr>
          <p:cNvSpPr>
            <a:spLocks noGrp="1"/>
          </p:cNvSpPr>
          <p:nvPr>
            <p:ph type="title"/>
          </p:nvPr>
        </p:nvSpPr>
        <p:spPr>
          <a:xfrm>
            <a:off x="5014234" y="325361"/>
            <a:ext cx="6050713" cy="935644"/>
          </a:xfrm>
        </p:spPr>
        <p:txBody>
          <a:bodyPr>
            <a:normAutofit/>
          </a:bodyPr>
          <a:lstStyle/>
          <a:p>
            <a:r>
              <a:rPr lang="en-US" dirty="0"/>
              <a:t>Our plan B</a:t>
            </a:r>
          </a:p>
        </p:txBody>
      </p:sp>
      <p:pic>
        <p:nvPicPr>
          <p:cNvPr id="5" name="Picture 4" descr="A hand of a person full of coloured paint">
            <a:extLst>
              <a:ext uri="{FF2B5EF4-FFF2-40B4-BE49-F238E27FC236}">
                <a16:creationId xmlns:a16="http://schemas.microsoft.com/office/drawing/2014/main" id="{E6ABBEDC-97A3-8690-CD98-C9DFB7121E2B}"/>
              </a:ext>
            </a:extLst>
          </p:cNvPr>
          <p:cNvPicPr>
            <a:picLocks noChangeAspect="1"/>
          </p:cNvPicPr>
          <p:nvPr/>
        </p:nvPicPr>
        <p:blipFill rotWithShape="1">
          <a:blip r:embed="rId5"/>
          <a:srcRect l="27399" r="27482" b="-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DD20895E-48B5-C9EB-67A0-65509CE615BB}"/>
              </a:ext>
            </a:extLst>
          </p:cNvPr>
          <p:cNvSpPr>
            <a:spLocks noGrp="1"/>
          </p:cNvSpPr>
          <p:nvPr>
            <p:ph idx="1"/>
          </p:nvPr>
        </p:nvSpPr>
        <p:spPr>
          <a:xfrm>
            <a:off x="4687136" y="1554163"/>
            <a:ext cx="7090526" cy="4520066"/>
          </a:xfrm>
        </p:spPr>
        <p:txBody>
          <a:bodyPr>
            <a:normAutofit/>
          </a:bodyPr>
          <a:lstStyle/>
          <a:p>
            <a:pPr>
              <a:lnSpc>
                <a:spcPct val="110000"/>
              </a:lnSpc>
            </a:pPr>
            <a:r>
              <a:rPr lang="en-US" dirty="0"/>
              <a:t>Replace the original research with a scoping review </a:t>
            </a:r>
          </a:p>
          <a:p>
            <a:pPr>
              <a:lnSpc>
                <a:spcPct val="110000"/>
              </a:lnSpc>
            </a:pPr>
            <a:r>
              <a:rPr lang="en-US" dirty="0"/>
              <a:t>Broadened the scope to art-based method, to understand how art-based interventions were used in the youth-based substance use interventions </a:t>
            </a:r>
          </a:p>
          <a:p>
            <a:pPr>
              <a:lnSpc>
                <a:spcPct val="110000"/>
              </a:lnSpc>
            </a:pPr>
            <a:r>
              <a:rPr lang="en-US" dirty="0"/>
              <a:t>What do we consider as art- photography, poetical language, sculpture, painting, craft, music, dance, </a:t>
            </a:r>
            <a:r>
              <a:rPr lang="en-US" dirty="0" err="1"/>
              <a:t>etc</a:t>
            </a:r>
            <a:r>
              <a:rPr lang="en-US" dirty="0"/>
              <a:t>? </a:t>
            </a:r>
          </a:p>
          <a:p>
            <a:pPr>
              <a:lnSpc>
                <a:spcPct val="110000"/>
              </a:lnSpc>
            </a:pPr>
            <a:r>
              <a:rPr lang="en-US" dirty="0"/>
              <a:t>The end goal would be the same as the original research  i.e. present to community stakeholders</a:t>
            </a:r>
          </a:p>
        </p:txBody>
      </p:sp>
    </p:spTree>
    <p:extLst>
      <p:ext uri="{BB962C8B-B14F-4D97-AF65-F5344CB8AC3E}">
        <p14:creationId xmlns:p14="http://schemas.microsoft.com/office/powerpoint/2010/main" val="344090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1"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5"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3"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8"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5D3B0063-E240-E48A-BA33-73CD1661B717}"/>
              </a:ext>
            </a:extLst>
          </p:cNvPr>
          <p:cNvSpPr>
            <a:spLocks noGrp="1"/>
          </p:cNvSpPr>
          <p:nvPr>
            <p:ph type="title"/>
          </p:nvPr>
        </p:nvSpPr>
        <p:spPr>
          <a:xfrm>
            <a:off x="1019015" y="1093787"/>
            <a:ext cx="3059969" cy="4697413"/>
          </a:xfrm>
        </p:spPr>
        <p:txBody>
          <a:bodyPr>
            <a:normAutofit/>
          </a:bodyPr>
          <a:lstStyle/>
          <a:p>
            <a:r>
              <a:rPr lang="en-US" dirty="0"/>
              <a:t>So what is a scoping review? ( Munn et al., 2018)</a:t>
            </a:r>
          </a:p>
        </p:txBody>
      </p:sp>
      <p:sp useBgFill="1">
        <p:nvSpPr>
          <p:cNvPr id="39"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3123BA-B702-9F83-A41A-87C37BF144CF}"/>
              </a:ext>
            </a:extLst>
          </p:cNvPr>
          <p:cNvSpPr>
            <a:spLocks noGrp="1"/>
          </p:cNvSpPr>
          <p:nvPr>
            <p:ph idx="1"/>
          </p:nvPr>
        </p:nvSpPr>
        <p:spPr>
          <a:xfrm>
            <a:off x="4729859" y="794658"/>
            <a:ext cx="6958904" cy="5574394"/>
          </a:xfrm>
        </p:spPr>
        <p:txBody>
          <a:bodyPr>
            <a:normAutofit/>
          </a:bodyPr>
          <a:lstStyle/>
          <a:p>
            <a:pPr>
              <a:lnSpc>
                <a:spcPct val="110000"/>
              </a:lnSpc>
            </a:pPr>
            <a:r>
              <a:rPr lang="en-US" sz="2000" dirty="0"/>
              <a:t>A type of review that is meant to determine the scope or coverage  of the body of literature on a topic </a:t>
            </a:r>
          </a:p>
          <a:p>
            <a:pPr>
              <a:lnSpc>
                <a:spcPct val="110000"/>
              </a:lnSpc>
            </a:pPr>
            <a:r>
              <a:rPr lang="en-US" sz="2000" dirty="0"/>
              <a:t>They give indications of the volume of available literature and an overview of it. </a:t>
            </a:r>
          </a:p>
          <a:p>
            <a:pPr>
              <a:lnSpc>
                <a:spcPct val="110000"/>
              </a:lnSpc>
            </a:pPr>
            <a:r>
              <a:rPr lang="en-US" sz="2000" dirty="0"/>
              <a:t>Purpose </a:t>
            </a:r>
          </a:p>
          <a:p>
            <a:pPr lvl="1">
              <a:lnSpc>
                <a:spcPct val="110000"/>
              </a:lnSpc>
            </a:pPr>
            <a:r>
              <a:rPr lang="en-US" b="0" i="0" dirty="0">
                <a:effectLst/>
              </a:rPr>
              <a:t>to identify the types of available evidence in a given field</a:t>
            </a:r>
          </a:p>
          <a:p>
            <a:pPr lvl="1">
              <a:lnSpc>
                <a:spcPct val="110000"/>
              </a:lnSpc>
            </a:pPr>
            <a:r>
              <a:rPr lang="en-US" b="0" i="0" dirty="0">
                <a:effectLst/>
              </a:rPr>
              <a:t>to clarify key concepts/ definitions in the literature</a:t>
            </a:r>
          </a:p>
          <a:p>
            <a:pPr lvl="1">
              <a:lnSpc>
                <a:spcPct val="110000"/>
              </a:lnSpc>
            </a:pPr>
            <a:r>
              <a:rPr lang="en-US" b="0" i="0" dirty="0">
                <a:effectLst/>
              </a:rPr>
              <a:t>to examine how research is conducted on a certain topic or field</a:t>
            </a:r>
          </a:p>
          <a:p>
            <a:pPr lvl="1">
              <a:lnSpc>
                <a:spcPct val="110000"/>
              </a:lnSpc>
            </a:pPr>
            <a:r>
              <a:rPr lang="en-US" b="0" i="0" dirty="0">
                <a:effectLst/>
              </a:rPr>
              <a:t>to identify key characteristics or factors related to a concept</a:t>
            </a:r>
          </a:p>
          <a:p>
            <a:pPr lvl="1">
              <a:lnSpc>
                <a:spcPct val="110000"/>
              </a:lnSpc>
            </a:pPr>
            <a:r>
              <a:rPr lang="en-US" b="0" i="0" dirty="0">
                <a:effectLst/>
              </a:rPr>
              <a:t>as a precursor to a systematic review</a:t>
            </a:r>
          </a:p>
          <a:p>
            <a:pPr lvl="1">
              <a:lnSpc>
                <a:spcPct val="110000"/>
              </a:lnSpc>
            </a:pPr>
            <a:r>
              <a:rPr lang="en-US" b="0" i="0" dirty="0">
                <a:effectLst/>
              </a:rPr>
              <a:t>to identify and analyze knowledge gaps</a:t>
            </a:r>
          </a:p>
          <a:p>
            <a:pPr>
              <a:lnSpc>
                <a:spcPct val="110000"/>
              </a:lnSpc>
            </a:pPr>
            <a:endParaRPr lang="en-US" sz="1400" dirty="0"/>
          </a:p>
        </p:txBody>
      </p:sp>
    </p:spTree>
    <p:extLst>
      <p:ext uri="{BB962C8B-B14F-4D97-AF65-F5344CB8AC3E}">
        <p14:creationId xmlns:p14="http://schemas.microsoft.com/office/powerpoint/2010/main" val="183631808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1"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5"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3"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8"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8ECE1320-6B64-967B-5FFE-709CD01B2C3F}"/>
              </a:ext>
            </a:extLst>
          </p:cNvPr>
          <p:cNvSpPr>
            <a:spLocks noGrp="1"/>
          </p:cNvSpPr>
          <p:nvPr>
            <p:ph type="title"/>
          </p:nvPr>
        </p:nvSpPr>
        <p:spPr>
          <a:xfrm>
            <a:off x="1019015" y="1093787"/>
            <a:ext cx="3059969" cy="4697413"/>
          </a:xfrm>
        </p:spPr>
        <p:txBody>
          <a:bodyPr>
            <a:normAutofit/>
          </a:bodyPr>
          <a:lstStyle/>
          <a:p>
            <a:r>
              <a:rPr lang="en-US" dirty="0"/>
              <a:t>steps in scoping review ( Arksey and O’Malley, 2005) </a:t>
            </a:r>
          </a:p>
        </p:txBody>
      </p:sp>
      <p:sp useBgFill="1">
        <p:nvSpPr>
          <p:cNvPr id="39"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A6C37B-7DEC-B3CD-6F79-F40F5B5E3AB3}"/>
              </a:ext>
            </a:extLst>
          </p:cNvPr>
          <p:cNvSpPr>
            <a:spLocks noGrp="1"/>
          </p:cNvSpPr>
          <p:nvPr>
            <p:ph idx="1"/>
          </p:nvPr>
        </p:nvSpPr>
        <p:spPr>
          <a:xfrm>
            <a:off x="4874162" y="370114"/>
            <a:ext cx="6814601" cy="5421087"/>
          </a:xfrm>
        </p:spPr>
        <p:txBody>
          <a:bodyPr>
            <a:normAutofit lnSpcReduction="10000"/>
          </a:bodyPr>
          <a:lstStyle/>
          <a:p>
            <a:pPr>
              <a:lnSpc>
                <a:spcPct val="110000"/>
              </a:lnSpc>
            </a:pPr>
            <a:r>
              <a:rPr lang="en-US" sz="2000" dirty="0"/>
              <a:t>Step 1: identify a research question- </a:t>
            </a:r>
          </a:p>
          <a:p>
            <a:pPr lvl="1">
              <a:lnSpc>
                <a:spcPct val="110000"/>
              </a:lnSpc>
            </a:pPr>
            <a:r>
              <a:rPr lang="en-US" dirty="0"/>
              <a:t>What is known about art-based interventions aimed at preventing  youth substance use </a:t>
            </a:r>
          </a:p>
          <a:p>
            <a:pPr lvl="1">
              <a:lnSpc>
                <a:spcPct val="110000"/>
              </a:lnSpc>
            </a:pPr>
            <a:r>
              <a:rPr lang="en-US" dirty="0"/>
              <a:t>What are the characteristics and study outcomes of these interventions </a:t>
            </a:r>
          </a:p>
          <a:p>
            <a:pPr lvl="1">
              <a:lnSpc>
                <a:spcPct val="110000"/>
              </a:lnSpc>
            </a:pPr>
            <a:r>
              <a:rPr lang="en-US" dirty="0"/>
              <a:t>What is the perceived effectiveness of these interventions </a:t>
            </a:r>
          </a:p>
          <a:p>
            <a:pPr>
              <a:lnSpc>
                <a:spcPct val="110000"/>
              </a:lnSpc>
            </a:pPr>
            <a:r>
              <a:rPr lang="en-US" sz="2000" dirty="0"/>
              <a:t>Step 2- identifying relevant studies- </a:t>
            </a:r>
          </a:p>
          <a:p>
            <a:pPr lvl="1">
              <a:lnSpc>
                <a:spcPct val="110000"/>
              </a:lnSpc>
            </a:pPr>
            <a:r>
              <a:rPr lang="en-US" dirty="0"/>
              <a:t>Key words used- art-based; youth, substance use, intervention, and prevention </a:t>
            </a:r>
          </a:p>
          <a:p>
            <a:pPr lvl="1">
              <a:lnSpc>
                <a:spcPct val="110000"/>
              </a:lnSpc>
            </a:pPr>
            <a:r>
              <a:rPr lang="en-US" dirty="0"/>
              <a:t>Databases searched- ERIC, MEDLINE, CINAHL, EMBASE, Web of Science, </a:t>
            </a:r>
            <a:r>
              <a:rPr lang="en-US" dirty="0" err="1"/>
              <a:t>PschInfo</a:t>
            </a:r>
            <a:endParaRPr lang="en-US" dirty="0"/>
          </a:p>
          <a:p>
            <a:pPr lvl="1">
              <a:lnSpc>
                <a:spcPct val="110000"/>
              </a:lnSpc>
            </a:pPr>
            <a:r>
              <a:rPr lang="en-US" dirty="0"/>
              <a:t>Inclusion criteria- articles that used art methods to prevent substance use among youth, studies with a clearly defined intervention, studies that target youth 12-17 years old and written in English </a:t>
            </a:r>
          </a:p>
        </p:txBody>
      </p:sp>
    </p:spTree>
    <p:extLst>
      <p:ext uri="{BB962C8B-B14F-4D97-AF65-F5344CB8AC3E}">
        <p14:creationId xmlns:p14="http://schemas.microsoft.com/office/powerpoint/2010/main" val="299112129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2"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5A5C2609-8757-1994-5750-36A7CDCA2218}"/>
              </a:ext>
            </a:extLst>
          </p:cNvPr>
          <p:cNvSpPr>
            <a:spLocks noGrp="1"/>
          </p:cNvSpPr>
          <p:nvPr>
            <p:ph type="title"/>
          </p:nvPr>
        </p:nvSpPr>
        <p:spPr>
          <a:xfrm>
            <a:off x="4996697" y="618518"/>
            <a:ext cx="6050713" cy="1478570"/>
          </a:xfrm>
        </p:spPr>
        <p:txBody>
          <a:bodyPr>
            <a:normAutofit/>
          </a:bodyPr>
          <a:lstStyle/>
          <a:p>
            <a:r>
              <a:rPr lang="en-US" dirty="0"/>
              <a:t>steps in scoping review(2)</a:t>
            </a:r>
          </a:p>
        </p:txBody>
      </p:sp>
      <p:pic>
        <p:nvPicPr>
          <p:cNvPr id="68" name="Picture 4" descr="Angled shot of pen on a graph">
            <a:extLst>
              <a:ext uri="{FF2B5EF4-FFF2-40B4-BE49-F238E27FC236}">
                <a16:creationId xmlns:a16="http://schemas.microsoft.com/office/drawing/2014/main" id="{4132A8FD-BEB3-7A3E-0F41-FFDCBA03158B}"/>
              </a:ext>
            </a:extLst>
          </p:cNvPr>
          <p:cNvPicPr>
            <a:picLocks noChangeAspect="1"/>
          </p:cNvPicPr>
          <p:nvPr/>
        </p:nvPicPr>
        <p:blipFill rotWithShape="1">
          <a:blip r:embed="rId4"/>
          <a:srcRect l="8707" r="46173" b="-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DD39E39F-6256-96E9-6171-93E03BD5BD19}"/>
              </a:ext>
            </a:extLst>
          </p:cNvPr>
          <p:cNvSpPr>
            <a:spLocks noGrp="1"/>
          </p:cNvSpPr>
          <p:nvPr>
            <p:ph idx="1"/>
          </p:nvPr>
        </p:nvSpPr>
        <p:spPr>
          <a:xfrm>
            <a:off x="4968958" y="2249487"/>
            <a:ext cx="6078453" cy="3541714"/>
          </a:xfrm>
        </p:spPr>
        <p:txBody>
          <a:bodyPr>
            <a:normAutofit/>
          </a:bodyPr>
          <a:lstStyle/>
          <a:p>
            <a:r>
              <a:rPr lang="en-US" dirty="0"/>
              <a:t>Step 3- article selection </a:t>
            </a:r>
          </a:p>
          <a:p>
            <a:r>
              <a:rPr lang="en-US" dirty="0"/>
              <a:t>Step 4- charting the data </a:t>
            </a:r>
          </a:p>
          <a:p>
            <a:r>
              <a:rPr lang="en-US" dirty="0"/>
              <a:t>Step 5- collating, summarizing and reporting the results </a:t>
            </a:r>
          </a:p>
          <a:p>
            <a:endParaRPr lang="en-US" dirty="0"/>
          </a:p>
        </p:txBody>
      </p:sp>
    </p:spTree>
    <p:extLst>
      <p:ext uri="{BB962C8B-B14F-4D97-AF65-F5344CB8AC3E}">
        <p14:creationId xmlns:p14="http://schemas.microsoft.com/office/powerpoint/2010/main" val="23180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50" name="Group 4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5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5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5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8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9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CC2C1A88-B342-D6AF-4B0D-3F157C2C4D2C}"/>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400"/>
              <a:t>Prisma diagram </a:t>
            </a:r>
          </a:p>
        </p:txBody>
      </p:sp>
      <p:sp>
        <p:nvSpPr>
          <p:cNvPr id="106" name="Round Diagonal Corner Rectangle 6">
            <a:extLst>
              <a:ext uri="{FF2B5EF4-FFF2-40B4-BE49-F238E27FC236}">
                <a16:creationId xmlns:a16="http://schemas.microsoft.com/office/drawing/2014/main" id="{8B3F5CD4-CBC8-4A22-9DCC-0420CA28A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079053-6BFF-83F4-DE07-8D24C8549287}"/>
              </a:ext>
            </a:extLst>
          </p:cNvPr>
          <p:cNvPicPr>
            <a:picLocks noChangeAspect="1"/>
          </p:cNvPicPr>
          <p:nvPr/>
        </p:nvPicPr>
        <p:blipFill rotWithShape="1">
          <a:blip r:embed="rId4"/>
          <a:srcRect r="9193" b="-2"/>
          <a:stretch/>
        </p:blipFill>
        <p:spPr>
          <a:xfrm>
            <a:off x="1118988" y="1136606"/>
            <a:ext cx="6112382" cy="4577297"/>
          </a:xfrm>
          <a:prstGeom prst="rect">
            <a:avLst/>
          </a:prstGeom>
        </p:spPr>
      </p:pic>
    </p:spTree>
    <p:extLst>
      <p:ext uri="{BB962C8B-B14F-4D97-AF65-F5344CB8AC3E}">
        <p14:creationId xmlns:p14="http://schemas.microsoft.com/office/powerpoint/2010/main" val="102562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5E3C86BA-7EDB-3B43-B420-0AB340E64CFB}"/>
              </a:ext>
            </a:extLst>
          </p:cNvPr>
          <p:cNvPicPr>
            <a:picLocks noChangeAspect="1"/>
          </p:cNvPicPr>
          <p:nvPr/>
        </p:nvPicPr>
        <p:blipFill>
          <a:blip r:embed="rId3"/>
          <a:stretch>
            <a:fillRect/>
          </a:stretch>
        </p:blipFill>
        <p:spPr>
          <a:xfrm>
            <a:off x="4385502" y="5610320"/>
            <a:ext cx="2640912" cy="812588"/>
          </a:xfrm>
          <a:prstGeom prst="rect">
            <a:avLst/>
          </a:prstGeom>
        </p:spPr>
      </p:pic>
      <p:sp>
        <p:nvSpPr>
          <p:cNvPr id="13" name="Rectangle 12">
            <a:extLst>
              <a:ext uri="{FF2B5EF4-FFF2-40B4-BE49-F238E27FC236}">
                <a16:creationId xmlns:a16="http://schemas.microsoft.com/office/drawing/2014/main" id="{25222EE6-E137-AF4B-B1CE-001B2840A3A7}"/>
              </a:ext>
            </a:extLst>
          </p:cNvPr>
          <p:cNvSpPr/>
          <p:nvPr/>
        </p:nvSpPr>
        <p:spPr>
          <a:xfrm>
            <a:off x="6096001" y="5464725"/>
            <a:ext cx="6094413" cy="609441"/>
          </a:xfrm>
          <a:prstGeom prst="rect">
            <a:avLst/>
          </a:prstGeom>
          <a:solidFill>
            <a:srgbClr val="394C96"/>
          </a:solidFill>
          <a:ln>
            <a:solidFill>
              <a:srgbClr val="394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91C5D0C-1285-DE4D-88B2-5243CF4FBF1C}"/>
              </a:ext>
            </a:extLst>
          </p:cNvPr>
          <p:cNvSpPr txBox="1"/>
          <p:nvPr/>
        </p:nvSpPr>
        <p:spPr>
          <a:xfrm>
            <a:off x="1277351" y="2766940"/>
            <a:ext cx="3108150" cy="156925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Today’s Presenter</a:t>
            </a:r>
          </a:p>
        </p:txBody>
      </p:sp>
      <p:sp>
        <p:nvSpPr>
          <p:cNvPr id="5" name="TextBox 4">
            <a:extLst>
              <a:ext uri="{FF2B5EF4-FFF2-40B4-BE49-F238E27FC236}">
                <a16:creationId xmlns:a16="http://schemas.microsoft.com/office/drawing/2014/main" id="{9B9C97A1-6AE1-EC46-A3BD-F2D9DFA9332C}"/>
              </a:ext>
            </a:extLst>
          </p:cNvPr>
          <p:cNvSpPr txBox="1"/>
          <p:nvPr/>
        </p:nvSpPr>
        <p:spPr>
          <a:xfrm>
            <a:off x="6121502" y="4074648"/>
            <a:ext cx="5537863" cy="477054"/>
          </a:xfrm>
          <a:prstGeom prst="rect">
            <a:avLst/>
          </a:prstGeom>
          <a:noFill/>
        </p:spPr>
        <p:txBody>
          <a:bodyPr wrap="square" lIns="91440" tIns="45720" rIns="91440" bIns="45720" rtlCol="0" anchor="t">
            <a:spAutoFit/>
          </a:bodyPr>
          <a:lstStyle/>
          <a:p>
            <a:pPr algn="ctr" defTabSz="914126">
              <a:defRPr/>
            </a:pPr>
            <a:r>
              <a:rPr lang="en-US" sz="2500" b="1" dirty="0">
                <a:solidFill>
                  <a:schemeClr val="bg1"/>
                </a:solidFill>
                <a:latin typeface="Source Sans Pro"/>
                <a:ea typeface="Source Sans Pro"/>
              </a:rPr>
              <a:t>Dr. Geoffrey Maina, R.N., </a:t>
            </a:r>
            <a:r>
              <a:rPr lang="en-US" sz="2500" b="1" dirty="0" err="1">
                <a:solidFill>
                  <a:schemeClr val="bg1"/>
                </a:solidFill>
                <a:latin typeface="Source Sans Pro"/>
                <a:ea typeface="Source Sans Pro"/>
              </a:rPr>
              <a:t>Ph.D</a:t>
            </a:r>
            <a:endParaRPr lang="en-US" sz="2500" b="1" i="0" u="none" strike="noStrike" kern="1200" cap="none" spc="0" normalizeH="0" baseline="0" noProof="0" dirty="0">
              <a:ln>
                <a:noFill/>
              </a:ln>
              <a:solidFill>
                <a:schemeClr val="bg1"/>
              </a:solidFill>
              <a:effectLst/>
              <a:uLnTx/>
              <a:uFillTx/>
              <a:latin typeface="Source Sans Pro"/>
              <a:ea typeface="Source Sans Pro"/>
            </a:endParaRPr>
          </a:p>
        </p:txBody>
      </p:sp>
      <p:sp>
        <p:nvSpPr>
          <p:cNvPr id="6" name="TextBox 5">
            <a:extLst>
              <a:ext uri="{FF2B5EF4-FFF2-40B4-BE49-F238E27FC236}">
                <a16:creationId xmlns:a16="http://schemas.microsoft.com/office/drawing/2014/main" id="{F76D2163-590E-7443-8FF9-A2F15290CD7F}"/>
              </a:ext>
            </a:extLst>
          </p:cNvPr>
          <p:cNvSpPr txBox="1"/>
          <p:nvPr/>
        </p:nvSpPr>
        <p:spPr>
          <a:xfrm>
            <a:off x="4852302" y="4566626"/>
            <a:ext cx="7986920" cy="830972"/>
          </a:xfrm>
          <a:prstGeom prst="rect">
            <a:avLst/>
          </a:prstGeom>
          <a:noFill/>
        </p:spPr>
        <p:txBody>
          <a:bodyPr wrap="square" lIns="91416" tIns="45708" rIns="91416" bIns="45708" rtlCol="0" anchor="t">
            <a:spAutoFit/>
          </a:bodyPr>
          <a:lstStyle/>
          <a:p>
            <a:pPr algn="ctr" defTabSz="914126">
              <a:defRPr/>
            </a:pPr>
            <a:r>
              <a:rPr lang="en-US" sz="1600" dirty="0">
                <a:solidFill>
                  <a:srgbClr val="00B0F0"/>
                </a:solidFill>
                <a:ea typeface="+mn-lt"/>
                <a:cs typeface="+mn-lt"/>
              </a:rPr>
              <a:t>Associate Professor</a:t>
            </a:r>
          </a:p>
          <a:p>
            <a:pPr algn="ctr" defTabSz="914126">
              <a:defRPr/>
            </a:pPr>
            <a:r>
              <a:rPr lang="en-US" sz="1600" dirty="0">
                <a:solidFill>
                  <a:srgbClr val="00B0F0"/>
                </a:solidFill>
                <a:ea typeface="+mn-lt"/>
                <a:cs typeface="+mn-lt"/>
              </a:rPr>
              <a:t>Prince Albert Campus of the College of Nursing</a:t>
            </a:r>
          </a:p>
          <a:p>
            <a:pPr algn="ctr" defTabSz="914126">
              <a:defRPr/>
            </a:pPr>
            <a:r>
              <a:rPr lang="en-US" sz="1600" dirty="0">
                <a:solidFill>
                  <a:srgbClr val="00B0F0"/>
                </a:solidFill>
                <a:ea typeface="+mn-lt"/>
                <a:cs typeface="+mn-lt"/>
              </a:rPr>
              <a:t>University of Saskatchewan, Saskatchewan Canada</a:t>
            </a:r>
          </a:p>
        </p:txBody>
      </p:sp>
      <p:pic>
        <p:nvPicPr>
          <p:cNvPr id="2" name="Picture 1" descr="A person wearing glasses and a white shirt&#10;&#10;Description automatically generated">
            <a:extLst>
              <a:ext uri="{FF2B5EF4-FFF2-40B4-BE49-F238E27FC236}">
                <a16:creationId xmlns:a16="http://schemas.microsoft.com/office/drawing/2014/main" id="{68249DF6-6B95-04B7-1D1C-D281614BA6E1}"/>
              </a:ext>
            </a:extLst>
          </p:cNvPr>
          <p:cNvPicPr>
            <a:picLocks noChangeAspect="1"/>
          </p:cNvPicPr>
          <p:nvPr/>
        </p:nvPicPr>
        <p:blipFill>
          <a:blip r:embed="rId4"/>
          <a:stretch>
            <a:fillRect/>
          </a:stretch>
        </p:blipFill>
        <p:spPr>
          <a:xfrm>
            <a:off x="6742699" y="339578"/>
            <a:ext cx="4171950" cy="3735070"/>
          </a:xfrm>
          <a:prstGeom prst="rect">
            <a:avLst/>
          </a:prstGeom>
        </p:spPr>
      </p:pic>
    </p:spTree>
    <p:extLst>
      <p:ext uri="{BB962C8B-B14F-4D97-AF65-F5344CB8AC3E}">
        <p14:creationId xmlns:p14="http://schemas.microsoft.com/office/powerpoint/2010/main" val="2224202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0CC4-EC70-FFD1-32E0-E87E1890CA84}"/>
              </a:ext>
            </a:extLst>
          </p:cNvPr>
          <p:cNvSpPr>
            <a:spLocks noGrp="1"/>
          </p:cNvSpPr>
          <p:nvPr>
            <p:ph type="title"/>
          </p:nvPr>
        </p:nvSpPr>
        <p:spPr/>
        <p:txBody>
          <a:bodyPr/>
          <a:lstStyle/>
          <a:p>
            <a:pPr algn="ctr"/>
            <a:r>
              <a:rPr lang="en-US" dirty="0"/>
              <a:t>Pinch table </a:t>
            </a:r>
          </a:p>
        </p:txBody>
      </p:sp>
      <p:pic>
        <p:nvPicPr>
          <p:cNvPr id="4" name="Content Placeholder 3">
            <a:extLst>
              <a:ext uri="{FF2B5EF4-FFF2-40B4-BE49-F238E27FC236}">
                <a16:creationId xmlns:a16="http://schemas.microsoft.com/office/drawing/2014/main" id="{DE6E6C1B-E0D4-B962-1D8C-96E84D11C70F}"/>
              </a:ext>
            </a:extLst>
          </p:cNvPr>
          <p:cNvPicPr>
            <a:picLocks noGrp="1" noChangeAspect="1"/>
          </p:cNvPicPr>
          <p:nvPr>
            <p:ph idx="1"/>
          </p:nvPr>
        </p:nvPicPr>
        <p:blipFill>
          <a:blip r:embed="rId2"/>
          <a:stretch>
            <a:fillRect/>
          </a:stretch>
        </p:blipFill>
        <p:spPr>
          <a:xfrm>
            <a:off x="646630" y="2330605"/>
            <a:ext cx="10898740" cy="2637749"/>
          </a:xfrm>
          <a:prstGeom prst="rect">
            <a:avLst/>
          </a:prstGeom>
        </p:spPr>
      </p:pic>
    </p:spTree>
    <p:extLst>
      <p:ext uri="{BB962C8B-B14F-4D97-AF65-F5344CB8AC3E}">
        <p14:creationId xmlns:p14="http://schemas.microsoft.com/office/powerpoint/2010/main" val="5226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9">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1"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5"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3"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8"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351D0F14-4A9D-B4E1-5302-0C42BD344F26}"/>
              </a:ext>
            </a:extLst>
          </p:cNvPr>
          <p:cNvSpPr>
            <a:spLocks noGrp="1"/>
          </p:cNvSpPr>
          <p:nvPr>
            <p:ph type="title"/>
          </p:nvPr>
        </p:nvSpPr>
        <p:spPr>
          <a:xfrm>
            <a:off x="1019015" y="1093787"/>
            <a:ext cx="3059969" cy="4697413"/>
          </a:xfrm>
        </p:spPr>
        <p:txBody>
          <a:bodyPr>
            <a:normAutofit/>
          </a:bodyPr>
          <a:lstStyle/>
          <a:p>
            <a:r>
              <a:rPr lang="en-US" dirty="0"/>
              <a:t>Theme 1- Intention of the intervention </a:t>
            </a:r>
          </a:p>
        </p:txBody>
      </p:sp>
      <p:sp useBgFill="1">
        <p:nvSpPr>
          <p:cNvPr id="39"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439982-D664-617A-C2D0-A1CC9E359E71}"/>
              </a:ext>
            </a:extLst>
          </p:cNvPr>
          <p:cNvSpPr>
            <a:spLocks noGrp="1"/>
          </p:cNvSpPr>
          <p:nvPr>
            <p:ph idx="1"/>
          </p:nvPr>
        </p:nvSpPr>
        <p:spPr>
          <a:xfrm>
            <a:off x="4855112" y="527050"/>
            <a:ext cx="6192299" cy="5694363"/>
          </a:xfrm>
        </p:spPr>
        <p:txBody>
          <a:bodyPr>
            <a:normAutofit lnSpcReduction="10000"/>
          </a:bodyPr>
          <a:lstStyle/>
          <a:p>
            <a:pPr>
              <a:lnSpc>
                <a:spcPct val="110000"/>
              </a:lnSpc>
            </a:pPr>
            <a:r>
              <a:rPr lang="en-US" sz="2100" dirty="0"/>
              <a:t>Increase knowledge, and change attitudes and practices through </a:t>
            </a:r>
          </a:p>
          <a:p>
            <a:pPr lvl="1">
              <a:lnSpc>
                <a:spcPct val="110000"/>
              </a:lnSpc>
            </a:pPr>
            <a:r>
              <a:rPr lang="en-US" sz="2100" dirty="0"/>
              <a:t>life skills training, intra, and interpersonal skills</a:t>
            </a:r>
          </a:p>
          <a:p>
            <a:pPr lvl="1">
              <a:lnSpc>
                <a:spcPct val="110000"/>
              </a:lnSpc>
            </a:pPr>
            <a:r>
              <a:rPr lang="en-US" sz="2100" dirty="0"/>
              <a:t>Assertiveness- REAL- refuse, explain, avoid, and leave</a:t>
            </a:r>
          </a:p>
          <a:p>
            <a:pPr>
              <a:lnSpc>
                <a:spcPct val="110000"/>
              </a:lnSpc>
            </a:pPr>
            <a:r>
              <a:rPr lang="en-US" sz="2100" dirty="0"/>
              <a:t>Knowledge impartation- </a:t>
            </a:r>
          </a:p>
          <a:p>
            <a:pPr lvl="1">
              <a:lnSpc>
                <a:spcPct val="110000"/>
              </a:lnSpc>
            </a:pPr>
            <a:r>
              <a:rPr lang="en-US" sz="2100" dirty="0"/>
              <a:t>information on the immediate, and long-term impact of substance use </a:t>
            </a:r>
          </a:p>
          <a:p>
            <a:pPr lvl="1">
              <a:lnSpc>
                <a:spcPct val="110000"/>
              </a:lnSpc>
            </a:pPr>
            <a:r>
              <a:rPr lang="en-US" sz="2100" dirty="0"/>
              <a:t>Regulations surrounding substance use – drinking and driving </a:t>
            </a:r>
          </a:p>
          <a:p>
            <a:pPr>
              <a:lnSpc>
                <a:spcPct val="110000"/>
              </a:lnSpc>
            </a:pPr>
            <a:r>
              <a:rPr lang="en-US" sz="2100" dirty="0"/>
              <a:t>Increase efficacy to withstand the pressure to use substances </a:t>
            </a:r>
          </a:p>
          <a:p>
            <a:pPr>
              <a:lnSpc>
                <a:spcPct val="110000"/>
              </a:lnSpc>
            </a:pPr>
            <a:r>
              <a:rPr lang="en-US" sz="2100" dirty="0"/>
              <a:t>Foster cultural identity and awareness </a:t>
            </a:r>
          </a:p>
          <a:p>
            <a:pPr>
              <a:lnSpc>
                <a:spcPct val="110000"/>
              </a:lnSpc>
            </a:pPr>
            <a:r>
              <a:rPr lang="en-US" sz="2100" dirty="0"/>
              <a:t>Empower youth to be critical thinkers about the choices they make </a:t>
            </a:r>
          </a:p>
          <a:p>
            <a:pPr>
              <a:lnSpc>
                <a:spcPct val="110000"/>
              </a:lnSpc>
            </a:pPr>
            <a:endParaRPr lang="en-US" sz="1300" dirty="0"/>
          </a:p>
          <a:p>
            <a:pPr>
              <a:lnSpc>
                <a:spcPct val="110000"/>
              </a:lnSpc>
            </a:pPr>
            <a:endParaRPr lang="en-US" sz="1300" dirty="0"/>
          </a:p>
          <a:p>
            <a:pPr>
              <a:lnSpc>
                <a:spcPct val="110000"/>
              </a:lnSpc>
            </a:pPr>
            <a:endParaRPr lang="en-US" sz="1300" dirty="0"/>
          </a:p>
        </p:txBody>
      </p:sp>
    </p:spTree>
    <p:extLst>
      <p:ext uri="{BB962C8B-B14F-4D97-AF65-F5344CB8AC3E}">
        <p14:creationId xmlns:p14="http://schemas.microsoft.com/office/powerpoint/2010/main" val="242079551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1F3B9E96-C2D5-F7E9-D113-EB08DD39D454}"/>
              </a:ext>
            </a:extLst>
          </p:cNvPr>
          <p:cNvSpPr>
            <a:spLocks noGrp="1"/>
          </p:cNvSpPr>
          <p:nvPr>
            <p:ph type="title"/>
          </p:nvPr>
        </p:nvSpPr>
        <p:spPr>
          <a:xfrm>
            <a:off x="4996697" y="618518"/>
            <a:ext cx="6050713" cy="1478570"/>
          </a:xfrm>
        </p:spPr>
        <p:txBody>
          <a:bodyPr>
            <a:normAutofit/>
          </a:bodyPr>
          <a:lstStyle/>
          <a:p>
            <a:r>
              <a:rPr lang="en-US" dirty="0"/>
              <a:t>Theme 2- Intervention types</a:t>
            </a:r>
          </a:p>
        </p:txBody>
      </p:sp>
      <p:pic>
        <p:nvPicPr>
          <p:cNvPr id="5" name="Picture 4" descr="Close up photo of a microphone in an outdoor concert">
            <a:extLst>
              <a:ext uri="{FF2B5EF4-FFF2-40B4-BE49-F238E27FC236}">
                <a16:creationId xmlns:a16="http://schemas.microsoft.com/office/drawing/2014/main" id="{B3DC64C4-4C5B-71DE-3453-C796EC0FC379}"/>
              </a:ext>
            </a:extLst>
          </p:cNvPr>
          <p:cNvPicPr>
            <a:picLocks noChangeAspect="1"/>
          </p:cNvPicPr>
          <p:nvPr/>
        </p:nvPicPr>
        <p:blipFill rotWithShape="1">
          <a:blip r:embed="rId4"/>
          <a:srcRect l="23391" r="31490" b="-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9216F8C-849E-60D1-D9D0-896FED884053}"/>
              </a:ext>
            </a:extLst>
          </p:cNvPr>
          <p:cNvSpPr>
            <a:spLocks noGrp="1"/>
          </p:cNvSpPr>
          <p:nvPr>
            <p:ph idx="1"/>
          </p:nvPr>
        </p:nvSpPr>
        <p:spPr>
          <a:xfrm>
            <a:off x="4968958" y="2249487"/>
            <a:ext cx="6078453" cy="3541714"/>
          </a:xfrm>
        </p:spPr>
        <p:txBody>
          <a:bodyPr>
            <a:normAutofit/>
          </a:bodyPr>
          <a:lstStyle/>
          <a:p>
            <a:r>
              <a:rPr lang="en-US" sz="2200"/>
              <a:t>Videos and live performances </a:t>
            </a:r>
          </a:p>
          <a:p>
            <a:r>
              <a:rPr lang="en-US" sz="2200"/>
              <a:t>Narrative accounts of resistance, lived experiences </a:t>
            </a:r>
          </a:p>
          <a:p>
            <a:r>
              <a:rPr lang="en-US" sz="2200"/>
              <a:t>Musical docudrama</a:t>
            </a:r>
          </a:p>
          <a:p>
            <a:r>
              <a:rPr lang="en-US" sz="2200"/>
              <a:t>Art group video ( performance)</a:t>
            </a:r>
          </a:p>
          <a:p>
            <a:r>
              <a:rPr lang="en-US" sz="2200"/>
              <a:t>Enacted scenarios by professional actors </a:t>
            </a:r>
          </a:p>
          <a:p>
            <a:r>
              <a:rPr lang="en-US" sz="2200"/>
              <a:t>Role plays promoting responsible drinking </a:t>
            </a:r>
          </a:p>
          <a:p>
            <a:endParaRPr lang="en-US" sz="2200"/>
          </a:p>
        </p:txBody>
      </p:sp>
    </p:spTree>
    <p:extLst>
      <p:ext uri="{BB962C8B-B14F-4D97-AF65-F5344CB8AC3E}">
        <p14:creationId xmlns:p14="http://schemas.microsoft.com/office/powerpoint/2010/main" val="1143665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483444A1-491F-8EA6-72BB-2D5E5D2B98CB}"/>
              </a:ext>
            </a:extLst>
          </p:cNvPr>
          <p:cNvSpPr>
            <a:spLocks noGrp="1"/>
          </p:cNvSpPr>
          <p:nvPr>
            <p:ph type="title"/>
          </p:nvPr>
        </p:nvSpPr>
        <p:spPr>
          <a:xfrm>
            <a:off x="4996697" y="618518"/>
            <a:ext cx="6050713" cy="1478570"/>
          </a:xfrm>
        </p:spPr>
        <p:txBody>
          <a:bodyPr>
            <a:normAutofit/>
          </a:bodyPr>
          <a:lstStyle/>
          <a:p>
            <a:r>
              <a:rPr lang="en-US" sz="3300"/>
              <a:t>Theme 3- perceived effectiveness </a:t>
            </a:r>
            <a:br>
              <a:rPr lang="en-US" sz="3300"/>
            </a:br>
            <a:endParaRPr lang="en-US" sz="3300"/>
          </a:p>
        </p:txBody>
      </p:sp>
      <p:pic>
        <p:nvPicPr>
          <p:cNvPr id="5" name="Picture 4" descr="Hands holding each other's wrists and interlinked to form a circle">
            <a:extLst>
              <a:ext uri="{FF2B5EF4-FFF2-40B4-BE49-F238E27FC236}">
                <a16:creationId xmlns:a16="http://schemas.microsoft.com/office/drawing/2014/main" id="{BDD6B786-4A61-249C-D19A-A95DD60B446D}"/>
              </a:ext>
            </a:extLst>
          </p:cNvPr>
          <p:cNvPicPr>
            <a:picLocks noChangeAspect="1"/>
          </p:cNvPicPr>
          <p:nvPr/>
        </p:nvPicPr>
        <p:blipFill rotWithShape="1">
          <a:blip r:embed="rId4"/>
          <a:srcRect l="29258" r="25623" b="-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92F8256-F86C-D888-0200-BBA465C8BC20}"/>
              </a:ext>
            </a:extLst>
          </p:cNvPr>
          <p:cNvSpPr>
            <a:spLocks noGrp="1"/>
          </p:cNvSpPr>
          <p:nvPr>
            <p:ph idx="1"/>
          </p:nvPr>
        </p:nvSpPr>
        <p:spPr>
          <a:xfrm>
            <a:off x="4968958" y="2249487"/>
            <a:ext cx="6078453" cy="3541714"/>
          </a:xfrm>
        </p:spPr>
        <p:txBody>
          <a:bodyPr>
            <a:normAutofit/>
          </a:bodyPr>
          <a:lstStyle/>
          <a:p>
            <a:pPr>
              <a:lnSpc>
                <a:spcPct val="110000"/>
              </a:lnSpc>
            </a:pPr>
            <a:r>
              <a:rPr lang="en-US" sz="2000"/>
              <a:t>Aesthetic appeal</a:t>
            </a:r>
          </a:p>
          <a:p>
            <a:pPr>
              <a:lnSpc>
                <a:spcPct val="110000"/>
              </a:lnSpc>
            </a:pPr>
            <a:r>
              <a:rPr lang="en-US" sz="2000"/>
              <a:t>Ability to engage the youth </a:t>
            </a:r>
          </a:p>
          <a:p>
            <a:pPr>
              <a:lnSpc>
                <a:spcPct val="110000"/>
              </a:lnSpc>
            </a:pPr>
            <a:r>
              <a:rPr lang="en-US" sz="2000"/>
              <a:t>Relevance and relatability </a:t>
            </a:r>
          </a:p>
          <a:p>
            <a:pPr>
              <a:lnSpc>
                <a:spcPct val="110000"/>
              </a:lnSpc>
            </a:pPr>
            <a:r>
              <a:rPr lang="en-US" sz="2000"/>
              <a:t>Structure </a:t>
            </a:r>
          </a:p>
          <a:p>
            <a:pPr>
              <a:lnSpc>
                <a:spcPct val="110000"/>
              </a:lnSpc>
            </a:pPr>
            <a:r>
              <a:rPr lang="en-US" sz="2000"/>
              <a:t>Impacting skills, changing attitudes, youth empowerment </a:t>
            </a:r>
          </a:p>
          <a:p>
            <a:pPr>
              <a:lnSpc>
                <a:spcPct val="110000"/>
              </a:lnSpc>
            </a:pPr>
            <a:r>
              <a:rPr lang="en-US" sz="2000"/>
              <a:t>Active youth engagement – voice to be heard </a:t>
            </a:r>
          </a:p>
          <a:p>
            <a:pPr>
              <a:lnSpc>
                <a:spcPct val="110000"/>
              </a:lnSpc>
            </a:pPr>
            <a:r>
              <a:rPr lang="en-US" sz="2000"/>
              <a:t>Incorporating cultural elements </a:t>
            </a:r>
          </a:p>
        </p:txBody>
      </p:sp>
    </p:spTree>
    <p:extLst>
      <p:ext uri="{BB962C8B-B14F-4D97-AF65-F5344CB8AC3E}">
        <p14:creationId xmlns:p14="http://schemas.microsoft.com/office/powerpoint/2010/main" val="1650616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DC4DBF25-7134-E3DA-F2C9-682ABE281572}"/>
              </a:ext>
            </a:extLst>
          </p:cNvPr>
          <p:cNvSpPr>
            <a:spLocks noGrp="1"/>
          </p:cNvSpPr>
          <p:nvPr>
            <p:ph type="title"/>
          </p:nvPr>
        </p:nvSpPr>
        <p:spPr>
          <a:xfrm>
            <a:off x="4996697" y="618518"/>
            <a:ext cx="6050713" cy="1478570"/>
          </a:xfrm>
        </p:spPr>
        <p:txBody>
          <a:bodyPr>
            <a:normAutofit/>
          </a:bodyPr>
          <a:lstStyle/>
          <a:p>
            <a:r>
              <a:rPr lang="en-US" dirty="0"/>
              <a:t>Discussion </a:t>
            </a:r>
          </a:p>
        </p:txBody>
      </p:sp>
      <p:pic>
        <p:nvPicPr>
          <p:cNvPr id="5" name="Picture 4" descr="Different science and technology icons on a green background">
            <a:extLst>
              <a:ext uri="{FF2B5EF4-FFF2-40B4-BE49-F238E27FC236}">
                <a16:creationId xmlns:a16="http://schemas.microsoft.com/office/drawing/2014/main" id="{B074236D-33E1-9C4E-2227-E788EB6E4A54}"/>
              </a:ext>
            </a:extLst>
          </p:cNvPr>
          <p:cNvPicPr>
            <a:picLocks noChangeAspect="1"/>
          </p:cNvPicPr>
          <p:nvPr/>
        </p:nvPicPr>
        <p:blipFill rotWithShape="1">
          <a:blip r:embed="rId5"/>
          <a:srcRect l="29938" r="19367"/>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58DF0CF5-9673-70CE-7E68-41A149D03A5B}"/>
              </a:ext>
            </a:extLst>
          </p:cNvPr>
          <p:cNvSpPr>
            <a:spLocks noGrp="1"/>
          </p:cNvSpPr>
          <p:nvPr>
            <p:ph idx="1"/>
          </p:nvPr>
        </p:nvSpPr>
        <p:spPr>
          <a:xfrm>
            <a:off x="4968958" y="2249487"/>
            <a:ext cx="6078453" cy="3541714"/>
          </a:xfrm>
        </p:spPr>
        <p:txBody>
          <a:bodyPr>
            <a:normAutofit/>
          </a:bodyPr>
          <a:lstStyle/>
          <a:p>
            <a:pPr>
              <a:lnSpc>
                <a:spcPct val="110000"/>
              </a:lnSpc>
            </a:pPr>
            <a:r>
              <a:rPr lang="en-US" sz="1500" dirty="0"/>
              <a:t>Aim was to change perception, gain refusal skills, reduce potential harms of substance use </a:t>
            </a:r>
          </a:p>
          <a:p>
            <a:pPr>
              <a:lnSpc>
                <a:spcPct val="110000"/>
              </a:lnSpc>
            </a:pPr>
            <a:r>
              <a:rPr lang="en-US" sz="1500" dirty="0"/>
              <a:t>How: </a:t>
            </a:r>
          </a:p>
          <a:p>
            <a:pPr lvl="1">
              <a:lnSpc>
                <a:spcPct val="110000"/>
              </a:lnSpc>
            </a:pPr>
            <a:r>
              <a:rPr lang="en-US" sz="1500" dirty="0"/>
              <a:t>Behavioral change requiring knowledge, shifting attitudes, and formation of new behavioral patterns</a:t>
            </a:r>
          </a:p>
          <a:p>
            <a:pPr lvl="1">
              <a:lnSpc>
                <a:spcPct val="110000"/>
              </a:lnSpc>
            </a:pPr>
            <a:r>
              <a:rPr lang="en-US" sz="1500" dirty="0"/>
              <a:t>Knowledge of the substance and the skills to manage context and incorporate other risks for substance use- mental health, developmental stage </a:t>
            </a:r>
          </a:p>
          <a:p>
            <a:pPr lvl="1">
              <a:lnSpc>
                <a:spcPct val="110000"/>
              </a:lnSpc>
            </a:pPr>
            <a:r>
              <a:rPr lang="en-US" sz="1500" dirty="0"/>
              <a:t>Meaning-making and space to share their perspectives </a:t>
            </a:r>
          </a:p>
          <a:p>
            <a:pPr>
              <a:lnSpc>
                <a:spcPct val="110000"/>
              </a:lnSpc>
            </a:pPr>
            <a:r>
              <a:rPr lang="en-US" sz="1500" dirty="0"/>
              <a:t>Majority of the intervention included was media/Action oriented- visual- appealing to both cognition and affect. </a:t>
            </a:r>
          </a:p>
        </p:txBody>
      </p:sp>
    </p:spTree>
    <p:extLst>
      <p:ext uri="{BB962C8B-B14F-4D97-AF65-F5344CB8AC3E}">
        <p14:creationId xmlns:p14="http://schemas.microsoft.com/office/powerpoint/2010/main" val="165804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2"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78EDECB4-C139-D2B9-E299-32CD59670906}"/>
              </a:ext>
            </a:extLst>
          </p:cNvPr>
          <p:cNvSpPr>
            <a:spLocks noGrp="1"/>
          </p:cNvSpPr>
          <p:nvPr>
            <p:ph type="title"/>
          </p:nvPr>
        </p:nvSpPr>
        <p:spPr>
          <a:xfrm>
            <a:off x="4996697" y="618518"/>
            <a:ext cx="6050713" cy="1478570"/>
          </a:xfrm>
        </p:spPr>
        <p:txBody>
          <a:bodyPr>
            <a:normAutofit/>
          </a:bodyPr>
          <a:lstStyle/>
          <a:p>
            <a:r>
              <a:rPr lang="en-US" dirty="0"/>
              <a:t>Discussion (2) </a:t>
            </a:r>
          </a:p>
        </p:txBody>
      </p:sp>
      <p:pic>
        <p:nvPicPr>
          <p:cNvPr id="68" name="Picture 4" descr="A group of multi coloured wooden stick figures">
            <a:extLst>
              <a:ext uri="{FF2B5EF4-FFF2-40B4-BE49-F238E27FC236}">
                <a16:creationId xmlns:a16="http://schemas.microsoft.com/office/drawing/2014/main" id="{B2CAADC9-51BB-378A-DB3D-300DC5FFA98F}"/>
              </a:ext>
            </a:extLst>
          </p:cNvPr>
          <p:cNvPicPr>
            <a:picLocks noChangeAspect="1"/>
          </p:cNvPicPr>
          <p:nvPr/>
        </p:nvPicPr>
        <p:blipFill rotWithShape="1">
          <a:blip r:embed="rId4"/>
          <a:srcRect l="19530" r="3366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59DD7993-B8DF-C9ED-7C29-91A853C83B17}"/>
              </a:ext>
            </a:extLst>
          </p:cNvPr>
          <p:cNvSpPr>
            <a:spLocks noGrp="1"/>
          </p:cNvSpPr>
          <p:nvPr>
            <p:ph idx="1"/>
          </p:nvPr>
        </p:nvSpPr>
        <p:spPr>
          <a:xfrm>
            <a:off x="4968958" y="2249487"/>
            <a:ext cx="6078453" cy="3541714"/>
          </a:xfrm>
        </p:spPr>
        <p:txBody>
          <a:bodyPr>
            <a:normAutofit/>
          </a:bodyPr>
          <a:lstStyle/>
          <a:p>
            <a:pPr>
              <a:lnSpc>
                <a:spcPct val="110000"/>
              </a:lnSpc>
            </a:pPr>
            <a:r>
              <a:rPr lang="en-US" sz="1900"/>
              <a:t>The delivery is to be done in a relaxing, fun, and helpful manner while paying attention to context, relevance, relatability, culture, experiences</a:t>
            </a:r>
          </a:p>
          <a:p>
            <a:pPr>
              <a:lnSpc>
                <a:spcPct val="110000"/>
              </a:lnSpc>
            </a:pPr>
            <a:r>
              <a:rPr lang="en-US" sz="1900"/>
              <a:t>Video- visual effectiveness as an instructional tool</a:t>
            </a:r>
          </a:p>
          <a:p>
            <a:pPr>
              <a:lnSpc>
                <a:spcPct val="110000"/>
              </a:lnSpc>
            </a:pPr>
            <a:r>
              <a:rPr lang="en-US" sz="1900"/>
              <a:t>Active engagement of youth- different modalities to capture youth attention ( relatability and relevance)</a:t>
            </a:r>
          </a:p>
          <a:p>
            <a:pPr>
              <a:lnSpc>
                <a:spcPct val="110000"/>
              </a:lnSpc>
            </a:pPr>
            <a:r>
              <a:rPr lang="en-US" sz="1900"/>
              <a:t>Manageable because the community is their main resource </a:t>
            </a:r>
          </a:p>
          <a:p>
            <a:pPr>
              <a:lnSpc>
                <a:spcPct val="110000"/>
              </a:lnSpc>
            </a:pPr>
            <a:r>
              <a:rPr lang="en-US" sz="1900"/>
              <a:t>Replicable because of attending to the content, context, and then strategy. </a:t>
            </a:r>
          </a:p>
        </p:txBody>
      </p:sp>
    </p:spTree>
    <p:extLst>
      <p:ext uri="{BB962C8B-B14F-4D97-AF65-F5344CB8AC3E}">
        <p14:creationId xmlns:p14="http://schemas.microsoft.com/office/powerpoint/2010/main" val="3275275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7E37291B-A4EF-A5BD-B5EE-C9D2CED063F7}"/>
              </a:ext>
            </a:extLst>
          </p:cNvPr>
          <p:cNvSpPr>
            <a:spLocks noGrp="1"/>
          </p:cNvSpPr>
          <p:nvPr>
            <p:ph type="title"/>
          </p:nvPr>
        </p:nvSpPr>
        <p:spPr>
          <a:xfrm>
            <a:off x="4996697" y="618518"/>
            <a:ext cx="6050713" cy="1478570"/>
          </a:xfrm>
        </p:spPr>
        <p:txBody>
          <a:bodyPr>
            <a:normAutofit/>
          </a:bodyPr>
          <a:lstStyle/>
          <a:p>
            <a:r>
              <a:rPr lang="en-US" dirty="0"/>
              <a:t>Lessons that can be learned</a:t>
            </a:r>
          </a:p>
        </p:txBody>
      </p:sp>
      <p:pic>
        <p:nvPicPr>
          <p:cNvPr id="5" name="Picture 4" descr="Large skydiving group mid-air">
            <a:extLst>
              <a:ext uri="{FF2B5EF4-FFF2-40B4-BE49-F238E27FC236}">
                <a16:creationId xmlns:a16="http://schemas.microsoft.com/office/drawing/2014/main" id="{83207E7D-E8DA-601D-1687-3955C82D14EB}"/>
              </a:ext>
            </a:extLst>
          </p:cNvPr>
          <p:cNvPicPr>
            <a:picLocks noChangeAspect="1"/>
          </p:cNvPicPr>
          <p:nvPr/>
        </p:nvPicPr>
        <p:blipFill rotWithShape="1">
          <a:blip r:embed="rId4"/>
          <a:srcRect l="28109" r="26941"/>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8C701D33-395B-06F2-3DA0-24FE690A85E9}"/>
              </a:ext>
            </a:extLst>
          </p:cNvPr>
          <p:cNvSpPr>
            <a:spLocks noGrp="1"/>
          </p:cNvSpPr>
          <p:nvPr>
            <p:ph idx="1"/>
          </p:nvPr>
        </p:nvSpPr>
        <p:spPr>
          <a:xfrm>
            <a:off x="4968958" y="2249487"/>
            <a:ext cx="6078453" cy="3541714"/>
          </a:xfrm>
        </p:spPr>
        <p:txBody>
          <a:bodyPr>
            <a:normAutofit/>
          </a:bodyPr>
          <a:lstStyle/>
          <a:p>
            <a:pPr>
              <a:lnSpc>
                <a:spcPct val="110000"/>
              </a:lnSpc>
            </a:pPr>
            <a:r>
              <a:rPr lang="en-US" sz="2000"/>
              <a:t>Any intervention focusing on youth substance use must:</a:t>
            </a:r>
          </a:p>
          <a:p>
            <a:pPr>
              <a:lnSpc>
                <a:spcPct val="110000"/>
              </a:lnSpc>
            </a:pPr>
            <a:r>
              <a:rPr lang="en-US" sz="2000"/>
              <a:t>Attend to the content and context</a:t>
            </a:r>
          </a:p>
          <a:p>
            <a:pPr>
              <a:lnSpc>
                <a:spcPct val="110000"/>
              </a:lnSpc>
            </a:pPr>
            <a:r>
              <a:rPr lang="en-US" sz="2000"/>
              <a:t>Be developmentally appropriate for the youth </a:t>
            </a:r>
          </a:p>
          <a:p>
            <a:pPr>
              <a:lnSpc>
                <a:spcPct val="110000"/>
              </a:lnSpc>
            </a:pPr>
            <a:r>
              <a:rPr lang="en-US" sz="2000"/>
              <a:t>Seen to be relevant and relatable </a:t>
            </a:r>
          </a:p>
          <a:p>
            <a:pPr>
              <a:lnSpc>
                <a:spcPct val="110000"/>
              </a:lnSpc>
            </a:pPr>
            <a:r>
              <a:rPr lang="en-US" sz="2000"/>
              <a:t>Have a tangible takeaway in real-life </a:t>
            </a:r>
          </a:p>
          <a:p>
            <a:pPr>
              <a:lnSpc>
                <a:spcPct val="110000"/>
              </a:lnSpc>
            </a:pPr>
            <a:r>
              <a:rPr lang="en-US" sz="2000"/>
              <a:t>Lead to youth empowerment </a:t>
            </a:r>
          </a:p>
          <a:p>
            <a:pPr>
              <a:lnSpc>
                <a:spcPct val="110000"/>
              </a:lnSpc>
            </a:pPr>
            <a:r>
              <a:rPr lang="en-US" sz="2000"/>
              <a:t>Create critical thinkers and problem solvers who can identify and manage risks </a:t>
            </a:r>
          </a:p>
        </p:txBody>
      </p:sp>
    </p:spTree>
    <p:extLst>
      <p:ext uri="{BB962C8B-B14F-4D97-AF65-F5344CB8AC3E}">
        <p14:creationId xmlns:p14="http://schemas.microsoft.com/office/powerpoint/2010/main" val="387450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BAD17CA5-E61C-4609-D7B9-33CBE07AD0A3}"/>
              </a:ext>
            </a:extLst>
          </p:cNvPr>
          <p:cNvSpPr>
            <a:spLocks noGrp="1"/>
          </p:cNvSpPr>
          <p:nvPr>
            <p:ph type="title"/>
          </p:nvPr>
        </p:nvSpPr>
        <p:spPr>
          <a:xfrm>
            <a:off x="4996697" y="618518"/>
            <a:ext cx="6050713" cy="1478570"/>
          </a:xfrm>
        </p:spPr>
        <p:txBody>
          <a:bodyPr>
            <a:normAutofit/>
          </a:bodyPr>
          <a:lstStyle/>
          <a:p>
            <a:r>
              <a:rPr lang="en-US" dirty="0"/>
              <a:t>Conclusion </a:t>
            </a:r>
          </a:p>
        </p:txBody>
      </p:sp>
      <p:pic>
        <p:nvPicPr>
          <p:cNvPr id="5" name="Picture 4" descr="3D rendering of game pieces tied together with a rope">
            <a:extLst>
              <a:ext uri="{FF2B5EF4-FFF2-40B4-BE49-F238E27FC236}">
                <a16:creationId xmlns:a16="http://schemas.microsoft.com/office/drawing/2014/main" id="{151A8425-1A20-877C-428C-4B55F31929AC}"/>
              </a:ext>
            </a:extLst>
          </p:cNvPr>
          <p:cNvPicPr>
            <a:picLocks noChangeAspect="1"/>
          </p:cNvPicPr>
          <p:nvPr/>
        </p:nvPicPr>
        <p:blipFill rotWithShape="1">
          <a:blip r:embed="rId4"/>
          <a:srcRect l="11567" r="37738"/>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DBA5E1FD-CBB5-B47D-40B9-B8F7FAF160DB}"/>
              </a:ext>
            </a:extLst>
          </p:cNvPr>
          <p:cNvSpPr>
            <a:spLocks noGrp="1"/>
          </p:cNvSpPr>
          <p:nvPr>
            <p:ph idx="1"/>
          </p:nvPr>
        </p:nvSpPr>
        <p:spPr>
          <a:xfrm>
            <a:off x="4968958" y="2249487"/>
            <a:ext cx="6078453" cy="3541714"/>
          </a:xfrm>
        </p:spPr>
        <p:txBody>
          <a:bodyPr>
            <a:normAutofit/>
          </a:bodyPr>
          <a:lstStyle/>
          <a:p>
            <a:pPr>
              <a:lnSpc>
                <a:spcPct val="110000"/>
              </a:lnSpc>
            </a:pPr>
            <a:r>
              <a:rPr lang="en-US" sz="1500" dirty="0"/>
              <a:t>Art based intervention appeal to the thought, emotions and behavior to propel action </a:t>
            </a:r>
          </a:p>
          <a:p>
            <a:pPr>
              <a:lnSpc>
                <a:spcPct val="110000"/>
              </a:lnSpc>
            </a:pPr>
            <a:r>
              <a:rPr lang="en-US" sz="1500" dirty="0"/>
              <a:t>Must attend to setting and character of the community ( culture and prevalent substance) </a:t>
            </a:r>
          </a:p>
          <a:p>
            <a:pPr>
              <a:lnSpc>
                <a:spcPct val="110000"/>
              </a:lnSpc>
            </a:pPr>
            <a:r>
              <a:rPr lang="en-US" sz="1500" dirty="0"/>
              <a:t>They must be culturally sensitive </a:t>
            </a:r>
          </a:p>
          <a:p>
            <a:pPr>
              <a:lnSpc>
                <a:spcPct val="110000"/>
              </a:lnSpc>
            </a:pPr>
            <a:r>
              <a:rPr lang="en-US" sz="1500" dirty="0"/>
              <a:t>Relatability is important – featuring characters and settings like the target community </a:t>
            </a:r>
          </a:p>
          <a:p>
            <a:pPr>
              <a:lnSpc>
                <a:spcPct val="110000"/>
              </a:lnSpc>
            </a:pPr>
            <a:r>
              <a:rPr lang="en-US" sz="1500" dirty="0"/>
              <a:t>Active involvement fosters ownership of the process and the outcome </a:t>
            </a:r>
          </a:p>
          <a:p>
            <a:pPr>
              <a:lnSpc>
                <a:spcPct val="110000"/>
              </a:lnSpc>
            </a:pPr>
            <a:r>
              <a:rPr lang="en-US" sz="1500" dirty="0"/>
              <a:t>Interventions needs to be aesthetically and intellectually stimulating </a:t>
            </a:r>
          </a:p>
          <a:p>
            <a:pPr>
              <a:lnSpc>
                <a:spcPct val="110000"/>
              </a:lnSpc>
            </a:pPr>
            <a:endParaRPr lang="en-US" sz="1500" dirty="0"/>
          </a:p>
        </p:txBody>
      </p:sp>
    </p:spTree>
    <p:extLst>
      <p:ext uri="{BB962C8B-B14F-4D97-AF65-F5344CB8AC3E}">
        <p14:creationId xmlns:p14="http://schemas.microsoft.com/office/powerpoint/2010/main" val="331156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C6B6451B-5E8A-66A8-2942-3EB3EA5BEEB9}"/>
              </a:ext>
            </a:extLst>
          </p:cNvPr>
          <p:cNvSpPr>
            <a:spLocks noGrp="1"/>
          </p:cNvSpPr>
          <p:nvPr>
            <p:ph type="title"/>
          </p:nvPr>
        </p:nvSpPr>
        <p:spPr>
          <a:xfrm>
            <a:off x="4996697" y="618518"/>
            <a:ext cx="6050713" cy="1478570"/>
          </a:xfrm>
        </p:spPr>
        <p:txBody>
          <a:bodyPr>
            <a:normAutofit/>
          </a:bodyPr>
          <a:lstStyle/>
          <a:p>
            <a:r>
              <a:rPr lang="en-US" dirty="0"/>
              <a:t>Limitations </a:t>
            </a:r>
          </a:p>
        </p:txBody>
      </p:sp>
      <p:pic>
        <p:nvPicPr>
          <p:cNvPr id="5" name="Picture 4">
            <a:extLst>
              <a:ext uri="{FF2B5EF4-FFF2-40B4-BE49-F238E27FC236}">
                <a16:creationId xmlns:a16="http://schemas.microsoft.com/office/drawing/2014/main" id="{8B982C8A-A874-9817-C6D9-49B33C7C78CE}"/>
              </a:ext>
            </a:extLst>
          </p:cNvPr>
          <p:cNvPicPr>
            <a:picLocks noChangeAspect="1"/>
          </p:cNvPicPr>
          <p:nvPr/>
        </p:nvPicPr>
        <p:blipFill rotWithShape="1">
          <a:blip r:embed="rId4"/>
          <a:srcRect l="28712" r="33267"/>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C06509EF-3F39-95E1-C5E2-E84FE81CA427}"/>
              </a:ext>
            </a:extLst>
          </p:cNvPr>
          <p:cNvSpPr>
            <a:spLocks noGrp="1"/>
          </p:cNvSpPr>
          <p:nvPr>
            <p:ph idx="1"/>
          </p:nvPr>
        </p:nvSpPr>
        <p:spPr>
          <a:xfrm>
            <a:off x="4968958" y="2249487"/>
            <a:ext cx="6078453" cy="3541714"/>
          </a:xfrm>
        </p:spPr>
        <p:txBody>
          <a:bodyPr>
            <a:normAutofit/>
          </a:bodyPr>
          <a:lstStyle/>
          <a:p>
            <a:r>
              <a:rPr lang="en-US" dirty="0"/>
              <a:t>Did not assess the quality of the studies </a:t>
            </a:r>
          </a:p>
          <a:p>
            <a:r>
              <a:rPr lang="en-US" dirty="0"/>
              <a:t>Only articles published in English </a:t>
            </a:r>
          </a:p>
          <a:p>
            <a:r>
              <a:rPr lang="en-US" dirty="0"/>
              <a:t>The search strategy can never be fault proof </a:t>
            </a:r>
          </a:p>
        </p:txBody>
      </p:sp>
    </p:spTree>
    <p:extLst>
      <p:ext uri="{BB962C8B-B14F-4D97-AF65-F5344CB8AC3E}">
        <p14:creationId xmlns:p14="http://schemas.microsoft.com/office/powerpoint/2010/main" val="110224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271038A6-708E-7898-415A-3C1DEFD2A636}"/>
              </a:ext>
            </a:extLst>
          </p:cNvPr>
          <p:cNvSpPr>
            <a:spLocks noGrp="1"/>
          </p:cNvSpPr>
          <p:nvPr>
            <p:ph type="title"/>
          </p:nvPr>
        </p:nvSpPr>
        <p:spPr>
          <a:xfrm>
            <a:off x="4996697" y="618518"/>
            <a:ext cx="6050713" cy="1478570"/>
          </a:xfrm>
        </p:spPr>
        <p:txBody>
          <a:bodyPr>
            <a:normAutofit/>
          </a:bodyPr>
          <a:lstStyle/>
          <a:p>
            <a:r>
              <a:rPr lang="en-US" dirty="0"/>
              <a:t>How can this work be used </a:t>
            </a:r>
          </a:p>
        </p:txBody>
      </p:sp>
      <p:pic>
        <p:nvPicPr>
          <p:cNvPr id="5" name="Picture 4" descr="White puzzle with one red piece">
            <a:extLst>
              <a:ext uri="{FF2B5EF4-FFF2-40B4-BE49-F238E27FC236}">
                <a16:creationId xmlns:a16="http://schemas.microsoft.com/office/drawing/2014/main" id="{80DFB88C-84E6-751C-DC43-5FFD12445B33}"/>
              </a:ext>
            </a:extLst>
          </p:cNvPr>
          <p:cNvPicPr>
            <a:picLocks noChangeAspect="1"/>
          </p:cNvPicPr>
          <p:nvPr/>
        </p:nvPicPr>
        <p:blipFill rotWithShape="1">
          <a:blip r:embed="rId4"/>
          <a:srcRect l="31791" r="30187"/>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E3BBD55D-7DD2-4B45-0B61-C5D24179F209}"/>
              </a:ext>
            </a:extLst>
          </p:cNvPr>
          <p:cNvSpPr>
            <a:spLocks noGrp="1"/>
          </p:cNvSpPr>
          <p:nvPr>
            <p:ph idx="1"/>
          </p:nvPr>
        </p:nvSpPr>
        <p:spPr>
          <a:xfrm>
            <a:off x="4968958" y="2249487"/>
            <a:ext cx="6078453" cy="3541714"/>
          </a:xfrm>
        </p:spPr>
        <p:txBody>
          <a:bodyPr>
            <a:normAutofit lnSpcReduction="10000"/>
          </a:bodyPr>
          <a:lstStyle/>
          <a:p>
            <a:r>
              <a:rPr lang="en-US" dirty="0"/>
              <a:t>Program implementation- select from the list of featured programs </a:t>
            </a:r>
          </a:p>
          <a:p>
            <a:r>
              <a:rPr lang="en-US" dirty="0"/>
              <a:t>Presenting the findings can spur conversations that can lead to an adaptation </a:t>
            </a:r>
          </a:p>
          <a:p>
            <a:pPr lvl="1"/>
            <a:r>
              <a:rPr lang="en-US" dirty="0"/>
              <a:t>Like the original plan, the findings can be used to engage the community </a:t>
            </a:r>
          </a:p>
          <a:p>
            <a:r>
              <a:rPr lang="en-US" dirty="0"/>
              <a:t>Conducting systematic review to appraise the quality of the findings </a:t>
            </a:r>
          </a:p>
        </p:txBody>
      </p:sp>
    </p:spTree>
    <p:extLst>
      <p:ext uri="{BB962C8B-B14F-4D97-AF65-F5344CB8AC3E}">
        <p14:creationId xmlns:p14="http://schemas.microsoft.com/office/powerpoint/2010/main" val="281705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8ACACB-DD9E-4155-84BF-8E4D43DEC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8A7B0AF6-6256-4262-A76E-47B08EAB92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034A3B1-2FBE-4771-84C6-797415E99D22}"/>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a:extLst>
              <a:ext uri="{FF2B5EF4-FFF2-40B4-BE49-F238E27FC236}">
                <a16:creationId xmlns:a16="http://schemas.microsoft.com/office/drawing/2014/main" id="{633DAFAD-B70E-5847-7583-41620C200238}"/>
              </a:ext>
            </a:extLst>
          </p:cNvPr>
          <p:cNvPicPr>
            <a:picLocks noChangeAspect="1"/>
          </p:cNvPicPr>
          <p:nvPr/>
        </p:nvPicPr>
        <p:blipFill rotWithShape="1">
          <a:blip r:embed="rId4">
            <a:duotone>
              <a:prstClr val="black"/>
              <a:schemeClr val="accent5">
                <a:tint val="45000"/>
                <a:satMod val="400000"/>
              </a:schemeClr>
            </a:duotone>
            <a:alphaModFix/>
          </a:blip>
          <a:srcRect t="18635" b="5330"/>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BF3AEE19-128A-4FF8-954B-A9724F42E0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80F57FCB-2163-4EF8-B6A7-023F6B877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7AB9C7F-4D09-4E13-BD9A-E5C14E37AFD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043B40A6-216C-4409-942A-16B414197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 name="Freeform 33">
                <a:extLst>
                  <a:ext uri="{FF2B5EF4-FFF2-40B4-BE49-F238E27FC236}">
                    <a16:creationId xmlns:a16="http://schemas.microsoft.com/office/drawing/2014/main" id="{6F5ED6F5-BEC7-4798-943B-12105A5178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9" name="Freeform 34">
                <a:extLst>
                  <a:ext uri="{FF2B5EF4-FFF2-40B4-BE49-F238E27FC236}">
                    <a16:creationId xmlns:a16="http://schemas.microsoft.com/office/drawing/2014/main" id="{45C6ABB9-CB59-444A-9A14-96A037BC42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0" name="Freeform 37">
                <a:extLst>
                  <a:ext uri="{FF2B5EF4-FFF2-40B4-BE49-F238E27FC236}">
                    <a16:creationId xmlns:a16="http://schemas.microsoft.com/office/drawing/2014/main" id="{C5F74DA3-506A-4911-BADD-B5DADFA9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1" name="Freeform 35">
                <a:extLst>
                  <a:ext uri="{FF2B5EF4-FFF2-40B4-BE49-F238E27FC236}">
                    <a16:creationId xmlns:a16="http://schemas.microsoft.com/office/drawing/2014/main" id="{364BA096-7428-4C20-ABC8-CEBBC3E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 name="Freeform 36">
                <a:extLst>
                  <a:ext uri="{FF2B5EF4-FFF2-40B4-BE49-F238E27FC236}">
                    <a16:creationId xmlns:a16="http://schemas.microsoft.com/office/drawing/2014/main" id="{25CA3B41-F8C1-48AF-B4B0-83A0E662AA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 name="Freeform 38">
                <a:extLst>
                  <a:ext uri="{FF2B5EF4-FFF2-40B4-BE49-F238E27FC236}">
                    <a16:creationId xmlns:a16="http://schemas.microsoft.com/office/drawing/2014/main" id="{A2E4BFFC-0D72-4691-AC6F-6D446092C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4" name="Freeform 39">
                <a:extLst>
                  <a:ext uri="{FF2B5EF4-FFF2-40B4-BE49-F238E27FC236}">
                    <a16:creationId xmlns:a16="http://schemas.microsoft.com/office/drawing/2014/main" id="{7E81AA48-AA02-4008-9B21-B1BB05042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5" name="Freeform 40">
                <a:extLst>
                  <a:ext uri="{FF2B5EF4-FFF2-40B4-BE49-F238E27FC236}">
                    <a16:creationId xmlns:a16="http://schemas.microsoft.com/office/drawing/2014/main" id="{08B8F28E-CB03-4B11-8575-F1AB3A12A3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6" name="Rectangle 41">
                <a:extLst>
                  <a:ext uri="{FF2B5EF4-FFF2-40B4-BE49-F238E27FC236}">
                    <a16:creationId xmlns:a16="http://schemas.microsoft.com/office/drawing/2014/main" id="{6F2B917E-B873-4E35-8D18-F116784B50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7" name="Freeform 32">
                <a:extLst>
                  <a:ext uri="{FF2B5EF4-FFF2-40B4-BE49-F238E27FC236}">
                    <a16:creationId xmlns:a16="http://schemas.microsoft.com/office/drawing/2014/main" id="{DA0EBFF7-C330-4AEE-806E-6A2D74542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8" name="Freeform 33">
                <a:extLst>
                  <a:ext uri="{FF2B5EF4-FFF2-40B4-BE49-F238E27FC236}">
                    <a16:creationId xmlns:a16="http://schemas.microsoft.com/office/drawing/2014/main" id="{2A66CF61-D72F-4E03-B74E-4BDD67D1CA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9" name="Freeform 34">
                <a:extLst>
                  <a:ext uri="{FF2B5EF4-FFF2-40B4-BE49-F238E27FC236}">
                    <a16:creationId xmlns:a16="http://schemas.microsoft.com/office/drawing/2014/main" id="{04DE5338-105A-4EB0-8FE2-D41DC2F984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0" name="Freeform 37">
                <a:extLst>
                  <a:ext uri="{FF2B5EF4-FFF2-40B4-BE49-F238E27FC236}">
                    <a16:creationId xmlns:a16="http://schemas.microsoft.com/office/drawing/2014/main" id="{C9A1C85F-5B5B-47FA-8C0C-66F75C274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1" name="Freeform 35">
                <a:extLst>
                  <a:ext uri="{FF2B5EF4-FFF2-40B4-BE49-F238E27FC236}">
                    <a16:creationId xmlns:a16="http://schemas.microsoft.com/office/drawing/2014/main" id="{75F79533-DD24-4E6A-83A1-9E21DF5651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2" name="Freeform 36">
                <a:extLst>
                  <a:ext uri="{FF2B5EF4-FFF2-40B4-BE49-F238E27FC236}">
                    <a16:creationId xmlns:a16="http://schemas.microsoft.com/office/drawing/2014/main" id="{376D6142-024F-4BD4-95B7-A6D05EF59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3" name="Freeform 38">
                <a:extLst>
                  <a:ext uri="{FF2B5EF4-FFF2-40B4-BE49-F238E27FC236}">
                    <a16:creationId xmlns:a16="http://schemas.microsoft.com/office/drawing/2014/main" id="{CD28FD54-698D-4BAD-92FC-2897067450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4" name="Freeform 39">
                <a:extLst>
                  <a:ext uri="{FF2B5EF4-FFF2-40B4-BE49-F238E27FC236}">
                    <a16:creationId xmlns:a16="http://schemas.microsoft.com/office/drawing/2014/main" id="{47EFA16F-61E8-404C-840D-A8AE44F51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5" name="Freeform 40">
                <a:extLst>
                  <a:ext uri="{FF2B5EF4-FFF2-40B4-BE49-F238E27FC236}">
                    <a16:creationId xmlns:a16="http://schemas.microsoft.com/office/drawing/2014/main" id="{09E4A29B-6AEB-4F87-9189-F506B278A7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6" name="Rectangle 41">
                <a:extLst>
                  <a:ext uri="{FF2B5EF4-FFF2-40B4-BE49-F238E27FC236}">
                    <a16:creationId xmlns:a16="http://schemas.microsoft.com/office/drawing/2014/main" id="{338E5AEE-F711-46EB-9890-E720C8B8523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87417501-6C29-B640-172D-412346AFC115}"/>
              </a:ext>
            </a:extLst>
          </p:cNvPr>
          <p:cNvSpPr>
            <a:spLocks noGrp="1"/>
          </p:cNvSpPr>
          <p:nvPr>
            <p:ph type="ctrTitle"/>
          </p:nvPr>
        </p:nvSpPr>
        <p:spPr>
          <a:xfrm>
            <a:off x="2667000" y="2328334"/>
            <a:ext cx="6858000" cy="1367896"/>
          </a:xfrm>
        </p:spPr>
        <p:txBody>
          <a:bodyPr>
            <a:normAutofit/>
          </a:bodyPr>
          <a:lstStyle/>
          <a:p>
            <a:pPr algn="ctr"/>
            <a:r>
              <a:rPr lang="en-US" sz="2600"/>
              <a:t>Exploring art-based interventions for youth substance use prevention: A scoping review of literature</a:t>
            </a:r>
          </a:p>
        </p:txBody>
      </p:sp>
      <p:sp>
        <p:nvSpPr>
          <p:cNvPr id="3" name="Subtitle 2">
            <a:extLst>
              <a:ext uri="{FF2B5EF4-FFF2-40B4-BE49-F238E27FC236}">
                <a16:creationId xmlns:a16="http://schemas.microsoft.com/office/drawing/2014/main" id="{0A307E31-F8D5-EAE3-E874-C9D0B081305F}"/>
              </a:ext>
            </a:extLst>
          </p:cNvPr>
          <p:cNvSpPr>
            <a:spLocks noGrp="1"/>
          </p:cNvSpPr>
          <p:nvPr>
            <p:ph type="subTitle" idx="1"/>
          </p:nvPr>
        </p:nvSpPr>
        <p:spPr>
          <a:xfrm>
            <a:off x="2667001" y="3602038"/>
            <a:ext cx="6857999" cy="953029"/>
          </a:xfrm>
        </p:spPr>
        <p:txBody>
          <a:bodyPr>
            <a:normAutofit/>
          </a:bodyPr>
          <a:lstStyle/>
          <a:p>
            <a:pPr algn="ctr"/>
            <a:r>
              <a:rPr lang="en-US"/>
              <a:t>Presenter: Dr. Geoffrey Maina, University of Saskatchewan, College of Nursing </a:t>
            </a:r>
          </a:p>
        </p:txBody>
      </p:sp>
    </p:spTree>
    <p:extLst>
      <p:ext uri="{BB962C8B-B14F-4D97-AF65-F5344CB8AC3E}">
        <p14:creationId xmlns:p14="http://schemas.microsoft.com/office/powerpoint/2010/main" val="2666076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691B-AC14-BC28-916C-193369EBC26F}"/>
              </a:ext>
            </a:extLst>
          </p:cNvPr>
          <p:cNvSpPr>
            <a:spLocks noGrp="1"/>
          </p:cNvSpPr>
          <p:nvPr>
            <p:ph type="title"/>
          </p:nvPr>
        </p:nvSpPr>
        <p:spPr>
          <a:xfrm>
            <a:off x="1141413" y="618518"/>
            <a:ext cx="9905998" cy="764233"/>
          </a:xfrm>
        </p:spPr>
        <p:txBody>
          <a:bodyPr/>
          <a:lstStyle/>
          <a:p>
            <a:pPr algn="ctr"/>
            <a:r>
              <a:rPr lang="en-US" dirty="0"/>
              <a:t>References </a:t>
            </a:r>
          </a:p>
        </p:txBody>
      </p:sp>
      <p:sp>
        <p:nvSpPr>
          <p:cNvPr id="3" name="Content Placeholder 2">
            <a:extLst>
              <a:ext uri="{FF2B5EF4-FFF2-40B4-BE49-F238E27FC236}">
                <a16:creationId xmlns:a16="http://schemas.microsoft.com/office/drawing/2014/main" id="{04FD81A4-2418-2C93-035D-D7E9FF0F6052}"/>
              </a:ext>
            </a:extLst>
          </p:cNvPr>
          <p:cNvSpPr>
            <a:spLocks noGrp="1"/>
          </p:cNvSpPr>
          <p:nvPr>
            <p:ph idx="1"/>
          </p:nvPr>
        </p:nvSpPr>
        <p:spPr>
          <a:xfrm>
            <a:off x="657922" y="1382752"/>
            <a:ext cx="11006254" cy="5564458"/>
          </a:xfrm>
        </p:spPr>
        <p:txBody>
          <a:bodyPr>
            <a:normAutofit fontScale="32500" lnSpcReduction="20000"/>
          </a:bodyPr>
          <a:lstStyle/>
          <a:p>
            <a:r>
              <a:rPr lang="en-US" sz="3700" dirty="0">
                <a:latin typeface="Abadi" panose="020B0604020104020204" pitchFamily="34" charset="0"/>
              </a:rPr>
              <a:t>Arksey, H., &amp; O'Malley, L. (2005). Scoping studies: towards a methodological framework. International journal of social research methodology, 8(1), 19-32.</a:t>
            </a:r>
          </a:p>
          <a:p>
            <a:r>
              <a:rPr lang="en-US" sz="3700" dirty="0" err="1">
                <a:latin typeface="Abadi" panose="020B0604020104020204" pitchFamily="34" charset="0"/>
              </a:rPr>
              <a:t>Fenno</a:t>
            </a:r>
            <a:r>
              <a:rPr lang="en-US" sz="3700" dirty="0">
                <a:latin typeface="Abadi" panose="020B0604020104020204" pitchFamily="34" charset="0"/>
              </a:rPr>
              <a:t>, J.G. (2016). “Prince Albert Youth Drug and Alcohol Use: A Comparison Study of Prince Albert, Saskatchewan, and Canada Youth.” Journal of Community Safety and Well-Being 1(3): 61–65. 3. </a:t>
            </a:r>
          </a:p>
          <a:p>
            <a:r>
              <a:rPr lang="en-US" sz="3700" b="0" i="0" dirty="0">
                <a:solidFill>
                  <a:srgbClr val="222222"/>
                </a:solidFill>
                <a:effectLst/>
                <a:latin typeface="Abadi" panose="020B0604020104020204" pitchFamily="34" charset="0"/>
              </a:rPr>
              <a:t>Maina, G., Crizzle, A., Maposa, S., &amp; Fournier, B. (2019). Sociodemographic profiles and clinical outcomes for clients on methadone maintenance treatment in a Western Canadian clinic: implications for practice. </a:t>
            </a:r>
            <a:r>
              <a:rPr lang="en-US" sz="3700" b="0" i="1" dirty="0">
                <a:solidFill>
                  <a:srgbClr val="222222"/>
                </a:solidFill>
                <a:effectLst/>
                <a:latin typeface="Abadi" panose="020B0604020104020204" pitchFamily="34" charset="0"/>
              </a:rPr>
              <a:t>Journal of Forensic Nursing</a:t>
            </a:r>
            <a:r>
              <a:rPr lang="en-US" sz="3700" b="0" i="0" dirty="0">
                <a:solidFill>
                  <a:srgbClr val="222222"/>
                </a:solidFill>
                <a:effectLst/>
                <a:latin typeface="Abadi" panose="020B0604020104020204" pitchFamily="34" charset="0"/>
              </a:rPr>
              <a:t>, </a:t>
            </a:r>
            <a:r>
              <a:rPr lang="en-US" sz="3700" b="0" i="1" dirty="0">
                <a:solidFill>
                  <a:srgbClr val="222222"/>
                </a:solidFill>
                <a:effectLst/>
                <a:latin typeface="Abadi" panose="020B0604020104020204" pitchFamily="34" charset="0"/>
              </a:rPr>
              <a:t>15</a:t>
            </a:r>
            <a:r>
              <a:rPr lang="en-US" sz="3700" b="0" i="0" dirty="0">
                <a:solidFill>
                  <a:srgbClr val="222222"/>
                </a:solidFill>
                <a:effectLst/>
                <a:latin typeface="Abadi" panose="020B0604020104020204" pitchFamily="34" charset="0"/>
              </a:rPr>
              <a:t>(4), 231-241.</a:t>
            </a:r>
          </a:p>
          <a:p>
            <a:r>
              <a:rPr lang="en-US" sz="3700" dirty="0">
                <a:latin typeface="Abadi" panose="020B0604020104020204" pitchFamily="34" charset="0"/>
              </a:rPr>
              <a:t>Munn, Z., Peters, M. D., Stern, C., </a:t>
            </a:r>
            <a:r>
              <a:rPr lang="en-US" sz="3700" dirty="0" err="1">
                <a:latin typeface="Abadi" panose="020B0604020104020204" pitchFamily="34" charset="0"/>
              </a:rPr>
              <a:t>Tufanaru</a:t>
            </a:r>
            <a:r>
              <a:rPr lang="en-US" sz="3700" dirty="0">
                <a:latin typeface="Abadi" panose="020B0604020104020204" pitchFamily="34" charset="0"/>
              </a:rPr>
              <a:t>, C., McArthur, A., &amp; </a:t>
            </a:r>
            <a:r>
              <a:rPr lang="en-US" sz="3700" dirty="0" err="1">
                <a:latin typeface="Abadi" panose="020B0604020104020204" pitchFamily="34" charset="0"/>
              </a:rPr>
              <a:t>Aromataris</a:t>
            </a:r>
            <a:r>
              <a:rPr lang="en-US" sz="3700" dirty="0">
                <a:latin typeface="Abadi" panose="020B0604020104020204" pitchFamily="34" charset="0"/>
              </a:rPr>
              <a:t>, E. (2018). Systematic review or scoping review? Guidance for authors when choosing between a systematic or scoping review approach. BMC Medical Research Methodology, 18, 1-7.</a:t>
            </a:r>
          </a:p>
          <a:p>
            <a:r>
              <a:rPr lang="en-US" sz="3700" dirty="0" err="1">
                <a:solidFill>
                  <a:srgbClr val="222222"/>
                </a:solidFill>
                <a:latin typeface="Abadi" panose="020B0604020104020204" pitchFamily="34" charset="0"/>
              </a:rPr>
              <a:t>Nilson</a:t>
            </a:r>
            <a:r>
              <a:rPr lang="en-US" sz="3700" dirty="0">
                <a:solidFill>
                  <a:srgbClr val="222222"/>
                </a:solidFill>
                <a:latin typeface="Abadi" panose="020B0604020104020204" pitchFamily="34" charset="0"/>
              </a:rPr>
              <a:t>, C. (2014). Risk-driven collaborative intervention: A preliminary impact assessment of community mobilization Prince Albert Hub Model. </a:t>
            </a:r>
            <a:r>
              <a:rPr lang="en-US" sz="3700" dirty="0">
                <a:solidFill>
                  <a:srgbClr val="222222"/>
                </a:solidFill>
                <a:latin typeface="Abadi" panose="020B0604020104020204" pitchFamily="34" charset="0"/>
                <a:hlinkClick r:id="rId2"/>
              </a:rPr>
              <a:t>https://cfbsjs.usask.ca/documents/research/research_papers/RiskDrivenCollaborativeIntervention.pdf</a:t>
            </a:r>
            <a:r>
              <a:rPr lang="en-US" sz="3700" dirty="0">
                <a:solidFill>
                  <a:srgbClr val="222222"/>
                </a:solidFill>
                <a:latin typeface="Abadi" panose="020B0604020104020204" pitchFamily="34" charset="0"/>
              </a:rPr>
              <a:t> </a:t>
            </a:r>
          </a:p>
          <a:p>
            <a:r>
              <a:rPr lang="en-US" sz="3700" dirty="0">
                <a:latin typeface="Abadi" panose="020B0604020104020204" pitchFamily="34" charset="0"/>
              </a:rPr>
              <a:t>Prince Albert and Area Community Alcohol Strategy. (2016). Accessed at </a:t>
            </a:r>
            <a:r>
              <a:rPr lang="en-US" sz="3700" dirty="0">
                <a:latin typeface="Abadi" panose="020B0604020104020204" pitchFamily="34" charset="0"/>
                <a:hlinkClick r:id="rId3"/>
              </a:rPr>
              <a:t>http://mobilizepa.ca/images/documents/pdfs/CommunityAlcoholStrategy20160412.pdf</a:t>
            </a:r>
            <a:r>
              <a:rPr lang="en-US" sz="3700" dirty="0">
                <a:latin typeface="Abadi" panose="020B0604020104020204" pitchFamily="34" charset="0"/>
              </a:rPr>
              <a:t> </a:t>
            </a:r>
          </a:p>
          <a:p>
            <a:r>
              <a:rPr lang="en-US" sz="3700" dirty="0">
                <a:latin typeface="Abadi" panose="020B0604020104020204" pitchFamily="34" charset="0"/>
              </a:rPr>
              <a:t>First Nations Health Authority. (2017). Overdose Data and First Nations in BC. Preliminary Findings. Accessed at https://www.fnha.ca/AboutSite/NewsAndEventsSite/NewsSite/Documents/FNHA_OverdoseDataAndFirstNationsInBC_PreliminaryFindings_FinalWeb_July2017.pdf </a:t>
            </a:r>
          </a:p>
          <a:p>
            <a:r>
              <a:rPr lang="en-US" sz="3700" dirty="0">
                <a:latin typeface="Abadi" panose="020B0604020104020204" pitchFamily="34" charset="0"/>
              </a:rPr>
              <a:t>Maxwell, K. (2014). Historicizing historical trauma theory: Troubling the trans-generational transmission paradigm. Transcultural Psychiatry, 51(3), 407-435.</a:t>
            </a:r>
          </a:p>
          <a:p>
            <a:r>
              <a:rPr lang="en-US" sz="3700" dirty="0">
                <a:latin typeface="Abadi" panose="020B0604020104020204" pitchFamily="34" charset="0"/>
              </a:rPr>
              <a:t>Ministry of Health. (2018). HIV Prevention and Control Report, 2018. Population Health Branch. Accessed at https://skhiv.ca/wp-content/uploads/2020/01/GovSK-HIV-Prevention-Control-Report-2018.pdf </a:t>
            </a:r>
          </a:p>
          <a:p>
            <a:r>
              <a:rPr lang="en-US" sz="3700" dirty="0">
                <a:latin typeface="Abadi" panose="020B0604020104020204" pitchFamily="34" charset="0"/>
              </a:rPr>
              <a:t>Sikorski, C., Leatherdale, S., &amp; Cooke, M. (2019). Tobacco, alcohol and marijuana use among Indigenous youth attending off-reserve schools in Canada: cross-sectional results from the Canadian Student Tobacco, Alcohol and Drugs Survey. Maladies </a:t>
            </a:r>
            <a:r>
              <a:rPr lang="en-US" sz="3700" dirty="0" err="1">
                <a:latin typeface="Abadi" panose="020B0604020104020204" pitchFamily="34" charset="0"/>
              </a:rPr>
              <a:t>Chroniques</a:t>
            </a:r>
            <a:r>
              <a:rPr lang="en-US" sz="3700" dirty="0">
                <a:latin typeface="Abadi" panose="020B0604020104020204" pitchFamily="34" charset="0"/>
              </a:rPr>
              <a:t> et </a:t>
            </a:r>
            <a:r>
              <a:rPr lang="en-US" sz="3700" dirty="0" err="1">
                <a:latin typeface="Abadi" panose="020B0604020104020204" pitchFamily="34" charset="0"/>
              </a:rPr>
              <a:t>Blessures</a:t>
            </a:r>
            <a:r>
              <a:rPr lang="en-US" sz="3700" dirty="0">
                <a:latin typeface="Abadi" panose="020B0604020104020204" pitchFamily="34" charset="0"/>
              </a:rPr>
              <a:t> au Canada, 39.</a:t>
            </a:r>
          </a:p>
          <a:p>
            <a:endParaRPr lang="en-US" sz="2500" dirty="0">
              <a:latin typeface="Abadi" panose="020B0604020104020204" pitchFamily="34" charset="0"/>
            </a:endParaRPr>
          </a:p>
          <a:p>
            <a:endParaRPr lang="en-US" dirty="0"/>
          </a:p>
        </p:txBody>
      </p:sp>
    </p:spTree>
    <p:extLst>
      <p:ext uri="{BB962C8B-B14F-4D97-AF65-F5344CB8AC3E}">
        <p14:creationId xmlns:p14="http://schemas.microsoft.com/office/powerpoint/2010/main" val="260858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09C30D-2213-BA48-8DA7-72FC6D3BBE1C}"/>
              </a:ext>
            </a:extLst>
          </p:cNvPr>
          <p:cNvSpPr>
            <a:spLocks noGrp="1"/>
          </p:cNvSpPr>
          <p:nvPr>
            <p:ph type="title"/>
          </p:nvPr>
        </p:nvSpPr>
        <p:spPr/>
        <p:txBody>
          <a:bodyPr/>
          <a:lstStyle/>
          <a:p>
            <a:r>
              <a:rPr lang="en-US" b="1" dirty="0"/>
              <a:t>Questions from CADCA</a:t>
            </a:r>
            <a:endParaRPr lang="en-US" dirty="0"/>
          </a:p>
        </p:txBody>
      </p:sp>
      <p:sp>
        <p:nvSpPr>
          <p:cNvPr id="5" name="Content Placeholder 4">
            <a:extLst>
              <a:ext uri="{FF2B5EF4-FFF2-40B4-BE49-F238E27FC236}">
                <a16:creationId xmlns:a16="http://schemas.microsoft.com/office/drawing/2014/main" id="{46C83288-3958-C547-AF66-FA9BA46084F5}"/>
              </a:ext>
            </a:extLst>
          </p:cNvPr>
          <p:cNvSpPr>
            <a:spLocks noGrp="1"/>
          </p:cNvSpPr>
          <p:nvPr>
            <p:ph idx="1"/>
          </p:nvPr>
        </p:nvSpPr>
        <p:spPr>
          <a:xfrm>
            <a:off x="1402593" y="1953491"/>
            <a:ext cx="10625168" cy="3726873"/>
          </a:xfrm>
        </p:spPr>
        <p:txBody>
          <a:bodyPr lIns="45718" tIns="45720" rIns="45718" bIns="45720" anchor="t">
            <a:normAutofit/>
          </a:bodyPr>
          <a:lstStyle/>
          <a:p>
            <a:pPr marL="342900" indent="-342900">
              <a:lnSpc>
                <a:spcPct val="100000"/>
              </a:lnSpc>
              <a:spcBef>
                <a:spcPts val="0"/>
              </a:spcBef>
              <a:buFont typeface="Arial" panose="020B0604020202020204" pitchFamily="34" charset="0"/>
              <a:buChar char="•"/>
            </a:pPr>
            <a:r>
              <a:rPr lang="en-US" dirty="0"/>
              <a:t>Who have you presented your findings to and who would you want to reach?</a:t>
            </a:r>
          </a:p>
          <a:p>
            <a:pPr marL="342900" indent="-342900">
              <a:lnSpc>
                <a:spcPct val="100000"/>
              </a:lnSpc>
              <a:spcBef>
                <a:spcPts val="0"/>
              </a:spcBef>
              <a:buFont typeface="Arial" panose="020B0604020202020204" pitchFamily="34" charset="0"/>
              <a:buChar char="•"/>
            </a:pPr>
            <a:endParaRPr lang="en-US" dirty="0"/>
          </a:p>
          <a:p>
            <a:pPr marL="342900" indent="-342900">
              <a:lnSpc>
                <a:spcPct val="100000"/>
              </a:lnSpc>
              <a:spcBef>
                <a:spcPts val="0"/>
              </a:spcBef>
              <a:buFont typeface="Arial" panose="020B0604020202020204" pitchFamily="34" charset="0"/>
              <a:buChar char="•"/>
            </a:pPr>
            <a:r>
              <a:rPr lang="en-US" dirty="0"/>
              <a:t>Are you and your colleagues working on a systematic review or do you have plans to continue the research you initially intended to do? If so, has your approach changed since this review?</a:t>
            </a:r>
          </a:p>
          <a:p>
            <a:pPr marL="342900" indent="-342900">
              <a:lnSpc>
                <a:spcPct val="100000"/>
              </a:lnSpc>
              <a:spcBef>
                <a:spcPts val="0"/>
              </a:spcBef>
              <a:buFont typeface="Arial" panose="020B0604020202020204" pitchFamily="34" charset="0"/>
              <a:buChar char="•"/>
            </a:pPr>
            <a:endParaRPr lang="en-US" dirty="0"/>
          </a:p>
          <a:p>
            <a:pPr marL="342900" indent="-342900">
              <a:lnSpc>
                <a:spcPct val="100000"/>
              </a:lnSpc>
              <a:spcBef>
                <a:spcPts val="0"/>
              </a:spcBef>
              <a:buFont typeface="Arial" panose="020B0604020202020204" pitchFamily="34" charset="0"/>
              <a:buChar char="•"/>
            </a:pPr>
            <a:r>
              <a:rPr lang="en-US" dirty="0">
                <a:latin typeface="Calibri" panose="020F0502020204030204" pitchFamily="34" charset="0"/>
                <a:ea typeface="Times New Roman" panose="02020603050405020304" pitchFamily="18" charset="0"/>
              </a:rPr>
              <a:t>How can coalitions and substance use preventionists in the field best use the findings from your research? </a:t>
            </a:r>
            <a:endParaRPr lang="en-US" dirty="0"/>
          </a:p>
        </p:txBody>
      </p:sp>
    </p:spTree>
    <p:extLst>
      <p:ext uri="{BB962C8B-B14F-4D97-AF65-F5344CB8AC3E}">
        <p14:creationId xmlns:p14="http://schemas.microsoft.com/office/powerpoint/2010/main" val="3616722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F544-C56D-9063-EE4C-CF051B181109}"/>
              </a:ext>
            </a:extLst>
          </p:cNvPr>
          <p:cNvSpPr>
            <a:spLocks noGrp="1"/>
          </p:cNvSpPr>
          <p:nvPr>
            <p:ph type="title"/>
          </p:nvPr>
        </p:nvSpPr>
        <p:spPr>
          <a:xfrm>
            <a:off x="1402593" y="489823"/>
            <a:ext cx="9951208" cy="1325563"/>
          </a:xfrm>
        </p:spPr>
        <p:txBody>
          <a:bodyPr/>
          <a:lstStyle/>
          <a:p>
            <a:pPr algn="ctr"/>
            <a:r>
              <a:rPr lang="en-US" sz="3600" dirty="0"/>
              <a:t>Mark Your Calendars for the next RIA!</a:t>
            </a:r>
          </a:p>
        </p:txBody>
      </p:sp>
      <p:sp>
        <p:nvSpPr>
          <p:cNvPr id="3" name="Content Placeholder 2">
            <a:extLst>
              <a:ext uri="{FF2B5EF4-FFF2-40B4-BE49-F238E27FC236}">
                <a16:creationId xmlns:a16="http://schemas.microsoft.com/office/drawing/2014/main" id="{58F56D4C-A24B-DECC-55AC-5DE5DB058772}"/>
              </a:ext>
            </a:extLst>
          </p:cNvPr>
          <p:cNvSpPr>
            <a:spLocks noGrp="1"/>
          </p:cNvSpPr>
          <p:nvPr>
            <p:ph idx="1"/>
          </p:nvPr>
        </p:nvSpPr>
        <p:spPr>
          <a:xfrm>
            <a:off x="831273" y="2189018"/>
            <a:ext cx="11028218" cy="3987946"/>
          </a:xfrm>
        </p:spPr>
        <p:txBody>
          <a:bodyPr>
            <a:normAutofit fontScale="92500" lnSpcReduction="20000"/>
          </a:bodyPr>
          <a:lstStyle/>
          <a:p>
            <a:pPr algn="ctr"/>
            <a:r>
              <a:rPr lang="en-US" sz="3600" dirty="0">
                <a:solidFill>
                  <a:srgbClr val="263B88"/>
                </a:solidFill>
              </a:rPr>
              <a:t>Tuesday, December 12</a:t>
            </a:r>
            <a:r>
              <a:rPr lang="en-US" sz="3600" baseline="30000" dirty="0">
                <a:solidFill>
                  <a:srgbClr val="263B88"/>
                </a:solidFill>
              </a:rPr>
              <a:t>th</a:t>
            </a:r>
            <a:r>
              <a:rPr lang="en-US" sz="3600" dirty="0">
                <a:solidFill>
                  <a:srgbClr val="263B88"/>
                </a:solidFill>
              </a:rPr>
              <a:t> at 12pm</a:t>
            </a:r>
          </a:p>
          <a:p>
            <a:pPr algn="ctr"/>
            <a:endParaRPr lang="en-US" sz="2800" dirty="0"/>
          </a:p>
          <a:p>
            <a:pPr algn="ctr"/>
            <a:endParaRPr lang="en-US" sz="2800" b="1" dirty="0"/>
          </a:p>
          <a:p>
            <a:pPr algn="ctr"/>
            <a:r>
              <a:rPr lang="en-US" sz="4800" b="1" baseline="30000" dirty="0"/>
              <a:t>“Long-term behavioral effects of a school-based prevention program on illicit drug use among young adults”</a:t>
            </a:r>
          </a:p>
          <a:p>
            <a:pPr algn="ctr"/>
            <a:endParaRPr lang="en-US" sz="4800" baseline="30000" dirty="0"/>
          </a:p>
          <a:p>
            <a:pPr algn="ctr"/>
            <a:r>
              <a:rPr lang="en-US" sz="4600" baseline="30000" dirty="0"/>
              <a:t>Dr. Kenneth Griffin</a:t>
            </a:r>
          </a:p>
        </p:txBody>
      </p:sp>
    </p:spTree>
    <p:extLst>
      <p:ext uri="{BB962C8B-B14F-4D97-AF65-F5344CB8AC3E}">
        <p14:creationId xmlns:p14="http://schemas.microsoft.com/office/powerpoint/2010/main" val="2670934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5E3C86BA-7EDB-3B43-B420-0AB340E64CFB}"/>
              </a:ext>
            </a:extLst>
          </p:cNvPr>
          <p:cNvPicPr>
            <a:picLocks noChangeAspect="1"/>
          </p:cNvPicPr>
          <p:nvPr/>
        </p:nvPicPr>
        <p:blipFill>
          <a:blip r:embed="rId3"/>
          <a:stretch>
            <a:fillRect/>
          </a:stretch>
        </p:blipFill>
        <p:spPr>
          <a:xfrm>
            <a:off x="4385503" y="5610321"/>
            <a:ext cx="2640912" cy="812588"/>
          </a:xfrm>
          <a:prstGeom prst="rect">
            <a:avLst/>
          </a:prstGeom>
        </p:spPr>
      </p:pic>
      <p:sp>
        <p:nvSpPr>
          <p:cNvPr id="13" name="Rectangle 12">
            <a:extLst>
              <a:ext uri="{FF2B5EF4-FFF2-40B4-BE49-F238E27FC236}">
                <a16:creationId xmlns:a16="http://schemas.microsoft.com/office/drawing/2014/main" id="{25222EE6-E137-AF4B-B1CE-001B2840A3A7}"/>
              </a:ext>
            </a:extLst>
          </p:cNvPr>
          <p:cNvSpPr/>
          <p:nvPr/>
        </p:nvSpPr>
        <p:spPr>
          <a:xfrm>
            <a:off x="6096002" y="5456181"/>
            <a:ext cx="6094413" cy="609441"/>
          </a:xfrm>
          <a:prstGeom prst="rect">
            <a:avLst/>
          </a:prstGeom>
          <a:solidFill>
            <a:srgbClr val="394C96"/>
          </a:solidFill>
          <a:ln>
            <a:solidFill>
              <a:srgbClr val="394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extBox 3">
            <a:extLst>
              <a:ext uri="{FF2B5EF4-FFF2-40B4-BE49-F238E27FC236}">
                <a16:creationId xmlns:a16="http://schemas.microsoft.com/office/drawing/2014/main" id="{E91C5D0C-1285-DE4D-88B2-5243CF4FBF1C}"/>
              </a:ext>
            </a:extLst>
          </p:cNvPr>
          <p:cNvSpPr txBox="1"/>
          <p:nvPr/>
        </p:nvSpPr>
        <p:spPr>
          <a:xfrm>
            <a:off x="4029096" y="588168"/>
            <a:ext cx="4133813" cy="830868"/>
          </a:xfrm>
          <a:prstGeom prst="rect">
            <a:avLst/>
          </a:prstGeom>
          <a:noFill/>
        </p:spPr>
        <p:txBody>
          <a:bodyPr wrap="square" rtlCol="0">
            <a:spAutoFit/>
          </a:bodyPr>
          <a:lstStyle/>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394C96"/>
                </a:solidFill>
                <a:effectLst/>
                <a:uLnTx/>
                <a:uFillTx/>
                <a:latin typeface="Source Sans Pro" panose="020B0503030403020204" pitchFamily="34" charset="0"/>
                <a:ea typeface="Source Sans Pro" panose="020B0503030403020204" pitchFamily="34" charset="0"/>
                <a:cs typeface="Arial"/>
                <a:sym typeface="Arial"/>
              </a:rPr>
              <a:t>Thank You!</a:t>
            </a:r>
          </a:p>
        </p:txBody>
      </p:sp>
      <p:sp>
        <p:nvSpPr>
          <p:cNvPr id="6" name="TextBox 5">
            <a:extLst>
              <a:ext uri="{FF2B5EF4-FFF2-40B4-BE49-F238E27FC236}">
                <a16:creationId xmlns:a16="http://schemas.microsoft.com/office/drawing/2014/main" id="{F76D2163-590E-7443-8FF9-A2F15290CD7F}"/>
              </a:ext>
            </a:extLst>
          </p:cNvPr>
          <p:cNvSpPr txBox="1"/>
          <p:nvPr/>
        </p:nvSpPr>
        <p:spPr>
          <a:xfrm>
            <a:off x="7088909" y="3064907"/>
            <a:ext cx="4211696" cy="2215198"/>
          </a:xfrm>
          <a:prstGeom prst="rect">
            <a:avLst/>
          </a:prstGeom>
          <a:noFill/>
        </p:spPr>
        <p:txBody>
          <a:bodyPr wrap="square" lIns="91416" tIns="45708" rIns="91416" bIns="45708" rtlCol="0" anchor="t">
            <a:spAutoFit/>
          </a:bodyPr>
          <a:lstStyle/>
          <a:p>
            <a:pPr marL="0" marR="0" lvl="0" indent="0" algn="r" defTabSz="914104"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chemeClr val="bg2"/>
                </a:solidFill>
                <a:effectLst/>
                <a:uLnTx/>
                <a:uFillTx/>
                <a:latin typeface="Source Sans Pro"/>
                <a:ea typeface="Source Sans Pro" panose="020B0503030403020204" pitchFamily="34" charset="0"/>
                <a:cs typeface="Arial"/>
                <a:sym typeface="Arial"/>
              </a:rPr>
              <a:t>For help with any evaluation or research related issue, or questions about this webinar, please send an email to </a:t>
            </a:r>
            <a:r>
              <a:rPr kumimoji="0" lang="en-US" sz="2350" b="0" i="0" u="none" strike="noStrike" kern="1200" cap="none" spc="0" normalizeH="0" baseline="0" noProof="0" dirty="0">
                <a:ln>
                  <a:noFill/>
                </a:ln>
                <a:solidFill>
                  <a:srgbClr val="00B0F0"/>
                </a:solidFill>
                <a:effectLst/>
                <a:uLnTx/>
                <a:uFillTx/>
                <a:latin typeface="Source Sans Pro"/>
                <a:ea typeface="Source Sans Pro" panose="020B0503030403020204" pitchFamily="34" charset="0"/>
                <a:cs typeface="Arial"/>
                <a:sym typeface="Arial"/>
              </a:rPr>
              <a:t>evaluation@cadca.org</a:t>
            </a:r>
            <a:r>
              <a:rPr kumimoji="0" lang="en-US" sz="1950" b="0" i="0" u="none" strike="noStrike" kern="1200" cap="none" spc="0" normalizeH="0" baseline="0" noProof="0" dirty="0">
                <a:ln>
                  <a:noFill/>
                </a:ln>
                <a:solidFill>
                  <a:srgbClr val="00ACC8"/>
                </a:solidFill>
                <a:effectLst/>
                <a:uLnTx/>
                <a:uFillTx/>
                <a:latin typeface="Source Sans Pro"/>
                <a:ea typeface="Source Sans Pro" panose="020B0503030403020204" pitchFamily="34" charset="0"/>
                <a:cs typeface="Arial"/>
                <a:sym typeface="Arial"/>
              </a:rPr>
              <a:t> </a:t>
            </a:r>
            <a:endParaRPr kumimoji="0" lang="en-US" sz="1999"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a:sym typeface="Arial"/>
            </a:endParaRPr>
          </a:p>
          <a:p>
            <a:pPr marL="285115" marR="0" lvl="0" indent="-285115" algn="r" defTabSz="914104" rtl="0" eaLnBrk="1" fontAlgn="auto" latinLnBrk="0" hangingPunct="1">
              <a:lnSpc>
                <a:spcPct val="100000"/>
              </a:lnSpc>
              <a:spcBef>
                <a:spcPts val="0"/>
              </a:spcBef>
              <a:spcAft>
                <a:spcPts val="0"/>
              </a:spcAft>
              <a:buClrTx/>
              <a:buSzTx/>
              <a:buFont typeface="Wingdings" pitchFamily="2" charset="2"/>
              <a:buChar char="v"/>
              <a:tabLst/>
              <a:defRPr/>
            </a:pPr>
            <a:endParaRPr kumimoji="0" lang="en-US" sz="1799" b="0"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Arial"/>
            </a:endParaRPr>
          </a:p>
        </p:txBody>
      </p:sp>
      <p:sp>
        <p:nvSpPr>
          <p:cNvPr id="9" name="TextBox 8">
            <a:extLst>
              <a:ext uri="{FF2B5EF4-FFF2-40B4-BE49-F238E27FC236}">
                <a16:creationId xmlns:a16="http://schemas.microsoft.com/office/drawing/2014/main" id="{21642D7E-DBF1-4FD2-8350-2C0587CD0982}"/>
              </a:ext>
            </a:extLst>
          </p:cNvPr>
          <p:cNvSpPr txBox="1"/>
          <p:nvPr/>
        </p:nvSpPr>
        <p:spPr>
          <a:xfrm>
            <a:off x="891396" y="2459757"/>
            <a:ext cx="3408139" cy="1538883"/>
          </a:xfrm>
          <a:prstGeom prst="rect">
            <a:avLst/>
          </a:prstGeom>
          <a:noFill/>
        </p:spPr>
        <p:txBody>
          <a:bodyPr wrap="square" lIns="91440" tIns="45720" rIns="91440" bIns="45720" rtlCol="0" anchor="t">
            <a:spAutoFit/>
          </a:bodyPr>
          <a:lstStyle/>
          <a:p>
            <a:pPr defTabSz="914104" hangingPunct="0">
              <a:defRPr/>
            </a:pPr>
            <a:r>
              <a:rPr kumimoji="0" lang="en-US" sz="2350" b="0" i="0" u="none" strike="noStrike" kern="0" cap="none" spc="0" normalizeH="0" baseline="0" noProof="0" dirty="0">
                <a:ln>
                  <a:noFill/>
                </a:ln>
                <a:solidFill>
                  <a:schemeClr val="bg2"/>
                </a:solidFill>
                <a:effectLst/>
                <a:uLnTx/>
                <a:uFillTx/>
                <a:latin typeface="Source Sans Pro"/>
                <a:ea typeface="Source Sans Pro"/>
                <a:cs typeface="Arial"/>
                <a:sym typeface="Arial"/>
              </a:rPr>
              <a:t>CADCA wishes to thank Dr. Geoffrey Maina for </a:t>
            </a:r>
            <a:r>
              <a:rPr lang="en-US" sz="2350" kern="0" dirty="0">
                <a:solidFill>
                  <a:schemeClr val="bg2"/>
                </a:solidFill>
                <a:latin typeface="Source Sans Pro"/>
                <a:ea typeface="Source Sans Pro"/>
                <a:cs typeface="Arial"/>
                <a:sym typeface="Arial"/>
              </a:rPr>
              <a:t>his timely</a:t>
            </a:r>
            <a:r>
              <a:rPr kumimoji="0" lang="en-US" sz="2350" b="0" i="0" u="none" strike="noStrike" kern="0" cap="none" spc="0" normalizeH="0" baseline="0" noProof="0" dirty="0">
                <a:ln>
                  <a:noFill/>
                </a:ln>
                <a:solidFill>
                  <a:schemeClr val="bg2"/>
                </a:solidFill>
                <a:effectLst/>
                <a:uLnTx/>
                <a:uFillTx/>
                <a:latin typeface="Source Sans Pro"/>
                <a:ea typeface="Source Sans Pro"/>
                <a:cs typeface="Arial"/>
                <a:sym typeface="Arial"/>
              </a:rPr>
              <a:t> and insightful presentation.</a:t>
            </a:r>
            <a:r>
              <a:rPr lang="en-US" sz="2350" kern="0" dirty="0">
                <a:solidFill>
                  <a:schemeClr val="bg2"/>
                </a:solidFill>
                <a:latin typeface="Source Sans Pro"/>
                <a:ea typeface="Source Sans Pro"/>
                <a:cs typeface="Arial"/>
                <a:sym typeface="Arial"/>
              </a:rPr>
              <a:t> </a:t>
            </a:r>
            <a:endParaRPr lang="en-US" sz="2350" b="0" i="0" u="none" strike="noStrike" kern="0" cap="none" spc="0" normalizeH="0" baseline="0" noProof="0" dirty="0">
              <a:ln>
                <a:noFill/>
              </a:ln>
              <a:solidFill>
                <a:schemeClr val="bg2"/>
              </a:solidFill>
              <a:effectLst/>
              <a:uLnTx/>
              <a:uFillTx/>
              <a:latin typeface="Source Sans Pro" panose="020B0503030403020204" pitchFamily="34" charset="0"/>
              <a:ea typeface="Source Sans Pro" panose="020B0503030403020204" pitchFamily="34" charset="0"/>
              <a:cs typeface="Arial"/>
            </a:endParaRPr>
          </a:p>
        </p:txBody>
      </p:sp>
    </p:spTree>
    <p:extLst>
      <p:ext uri="{BB962C8B-B14F-4D97-AF65-F5344CB8AC3E}">
        <p14:creationId xmlns:p14="http://schemas.microsoft.com/office/powerpoint/2010/main" val="14119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D7E8EEB5-EFC1-DA02-B355-F49E01E4E75F}"/>
              </a:ext>
            </a:extLst>
          </p:cNvPr>
          <p:cNvSpPr>
            <a:spLocks noGrp="1"/>
          </p:cNvSpPr>
          <p:nvPr>
            <p:ph type="title"/>
          </p:nvPr>
        </p:nvSpPr>
        <p:spPr>
          <a:xfrm>
            <a:off x="853330" y="1134681"/>
            <a:ext cx="2743310" cy="4255025"/>
          </a:xfrm>
        </p:spPr>
        <p:txBody>
          <a:bodyPr>
            <a:normAutofit/>
          </a:bodyPr>
          <a:lstStyle/>
          <a:p>
            <a:r>
              <a:rPr lang="en-US" sz="3100">
                <a:solidFill>
                  <a:srgbClr val="FFFFFF"/>
                </a:solidFill>
              </a:rPr>
              <a:t>Objectives of presentation </a:t>
            </a:r>
          </a:p>
        </p:txBody>
      </p:sp>
      <p:graphicFrame>
        <p:nvGraphicFramePr>
          <p:cNvPr id="5" name="Content Placeholder 2">
            <a:extLst>
              <a:ext uri="{FF2B5EF4-FFF2-40B4-BE49-F238E27FC236}">
                <a16:creationId xmlns:a16="http://schemas.microsoft.com/office/drawing/2014/main" id="{5C6B8324-3D8B-4DD8-62B3-2E67025F00EA}"/>
              </a:ext>
            </a:extLst>
          </p:cNvPr>
          <p:cNvGraphicFramePr>
            <a:graphicFrameLocks noGrp="1"/>
          </p:cNvGraphicFramePr>
          <p:nvPr>
            <p:ph idx="1"/>
            <p:extLst>
              <p:ext uri="{D42A27DB-BD31-4B8C-83A1-F6EECF244321}">
                <p14:modId xmlns:p14="http://schemas.microsoft.com/office/powerpoint/2010/main" val="2262207075"/>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789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45" name="Group 14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4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7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55727CFF-439D-B652-B29F-115F71F5A572}"/>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400"/>
              <a:t>Where is prince Albert?</a:t>
            </a:r>
          </a:p>
        </p:txBody>
      </p:sp>
      <p:sp>
        <p:nvSpPr>
          <p:cNvPr id="201" name="Round Diagonal Corner Rectangle 6">
            <a:extLst>
              <a:ext uri="{FF2B5EF4-FFF2-40B4-BE49-F238E27FC236}">
                <a16:creationId xmlns:a16="http://schemas.microsoft.com/office/drawing/2014/main" id="{8B3F5CD4-CBC8-4A22-9DCC-0420CA28A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1276F61-7BF8-895C-EDD8-1C9FE2917EBD}"/>
              </a:ext>
            </a:extLst>
          </p:cNvPr>
          <p:cNvPicPr>
            <a:picLocks noChangeAspect="1"/>
          </p:cNvPicPr>
          <p:nvPr/>
        </p:nvPicPr>
        <p:blipFill rotWithShape="1">
          <a:blip r:embed="rId4"/>
          <a:srcRect t="7833"/>
          <a:stretch/>
        </p:blipFill>
        <p:spPr>
          <a:xfrm>
            <a:off x="1118988" y="1136606"/>
            <a:ext cx="6112382" cy="4577297"/>
          </a:xfrm>
          <a:prstGeom prst="rect">
            <a:avLst/>
          </a:prstGeom>
        </p:spPr>
      </p:pic>
    </p:spTree>
    <p:extLst>
      <p:ext uri="{BB962C8B-B14F-4D97-AF65-F5344CB8AC3E}">
        <p14:creationId xmlns:p14="http://schemas.microsoft.com/office/powerpoint/2010/main" val="9476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5EE2-51F7-DF4D-3DEE-E7531BA34D01}"/>
              </a:ext>
            </a:extLst>
          </p:cNvPr>
          <p:cNvSpPr>
            <a:spLocks noGrp="1"/>
          </p:cNvSpPr>
          <p:nvPr>
            <p:ph type="title"/>
          </p:nvPr>
        </p:nvSpPr>
        <p:spPr>
          <a:xfrm>
            <a:off x="1141413" y="618518"/>
            <a:ext cx="9905998" cy="1478570"/>
          </a:xfrm>
        </p:spPr>
        <p:txBody>
          <a:bodyPr>
            <a:normAutofit/>
          </a:bodyPr>
          <a:lstStyle/>
          <a:p>
            <a:pPr algn="ctr"/>
            <a:r>
              <a:rPr lang="en-US"/>
              <a:t>Significance of Prince Albert, Sk </a:t>
            </a:r>
          </a:p>
        </p:txBody>
      </p:sp>
      <p:pic>
        <p:nvPicPr>
          <p:cNvPr id="3" name="Picture 2">
            <a:extLst>
              <a:ext uri="{FF2B5EF4-FFF2-40B4-BE49-F238E27FC236}">
                <a16:creationId xmlns:a16="http://schemas.microsoft.com/office/drawing/2014/main" id="{68A130A4-BCD8-1CC5-DB93-D13B51184DE3}"/>
              </a:ext>
            </a:extLst>
          </p:cNvPr>
          <p:cNvPicPr>
            <a:picLocks noChangeAspect="1"/>
          </p:cNvPicPr>
          <p:nvPr/>
        </p:nvPicPr>
        <p:blipFill rotWithShape="1">
          <a:blip r:embed="rId4"/>
          <a:srcRect r="-1" b="1757"/>
          <a:stretch/>
        </p:blipFill>
        <p:spPr>
          <a:xfrm>
            <a:off x="386048" y="2003897"/>
            <a:ext cx="5793164" cy="3787303"/>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72" name="Content Placeholder 2">
            <a:extLst>
              <a:ext uri="{FF2B5EF4-FFF2-40B4-BE49-F238E27FC236}">
                <a16:creationId xmlns:a16="http://schemas.microsoft.com/office/drawing/2014/main" id="{4C699C90-4625-D1C8-4ED7-D9B85C68CEB3}"/>
              </a:ext>
            </a:extLst>
          </p:cNvPr>
          <p:cNvSpPr>
            <a:spLocks noGrp="1"/>
          </p:cNvSpPr>
          <p:nvPr>
            <p:ph idx="1"/>
          </p:nvPr>
        </p:nvSpPr>
        <p:spPr>
          <a:xfrm>
            <a:off x="6204479" y="2249487"/>
            <a:ext cx="4844521" cy="3541714"/>
          </a:xfrm>
        </p:spPr>
        <p:txBody>
          <a:bodyPr anchor="ctr">
            <a:normAutofit/>
          </a:bodyPr>
          <a:lstStyle/>
          <a:p>
            <a:pPr>
              <a:lnSpc>
                <a:spcPct val="110000"/>
              </a:lnSpc>
            </a:pPr>
            <a:r>
              <a:rPr lang="en-US" sz="1900" dirty="0"/>
              <a:t>Prince Albert is the 3</a:t>
            </a:r>
            <a:r>
              <a:rPr lang="en-US" sz="1900" baseline="30000" dirty="0"/>
              <a:t>rd</a:t>
            </a:r>
            <a:r>
              <a:rPr lang="en-US" sz="1900" dirty="0"/>
              <a:t> largest city in the province of Saskatchewan </a:t>
            </a:r>
          </a:p>
          <a:p>
            <a:pPr>
              <a:lnSpc>
                <a:spcPct val="110000"/>
              </a:lnSpc>
            </a:pPr>
            <a:r>
              <a:rPr lang="en-US" sz="1900" dirty="0"/>
              <a:t>Has a population of approx. 35,000 people </a:t>
            </a:r>
          </a:p>
          <a:p>
            <a:pPr>
              <a:lnSpc>
                <a:spcPct val="110000"/>
              </a:lnSpc>
            </a:pPr>
            <a:r>
              <a:rPr lang="en-US" sz="1900" dirty="0"/>
              <a:t>40% self-identify as indigenous </a:t>
            </a:r>
          </a:p>
          <a:p>
            <a:pPr>
              <a:lnSpc>
                <a:spcPct val="110000"/>
              </a:lnSpc>
            </a:pPr>
            <a:r>
              <a:rPr lang="en-US" sz="1900" dirty="0"/>
              <a:t>Is called the Gateway to the North as there is no other city beyond it (surrounded by indigenous reserves, farmlands, and boreal forests)</a:t>
            </a:r>
          </a:p>
          <a:p>
            <a:pPr>
              <a:lnSpc>
                <a:spcPct val="110000"/>
              </a:lnSpc>
            </a:pPr>
            <a:r>
              <a:rPr lang="en-US" sz="1900" dirty="0"/>
              <a:t>Serve a catchment of about 100k or so</a:t>
            </a:r>
          </a:p>
        </p:txBody>
      </p:sp>
    </p:spTree>
    <p:extLst>
      <p:ext uri="{BB962C8B-B14F-4D97-AF65-F5344CB8AC3E}">
        <p14:creationId xmlns:p14="http://schemas.microsoft.com/office/powerpoint/2010/main" val="26455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4"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5"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6"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7"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8"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9"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0"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1"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2"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3"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42"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3"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4"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5"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6"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7"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8"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9"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0"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1"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2"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3"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54"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5"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6"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7"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9"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0"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1"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2"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732229E3-0936-5634-8A8F-CA11D34B185B}"/>
              </a:ext>
            </a:extLst>
          </p:cNvPr>
          <p:cNvSpPr>
            <a:spLocks noGrp="1"/>
          </p:cNvSpPr>
          <p:nvPr>
            <p:ph type="title"/>
          </p:nvPr>
        </p:nvSpPr>
        <p:spPr>
          <a:xfrm>
            <a:off x="1624013" y="236131"/>
            <a:ext cx="9972674" cy="1301673"/>
          </a:xfrm>
        </p:spPr>
        <p:txBody>
          <a:bodyPr vert="horz" lIns="91440" tIns="45720" rIns="91440" bIns="45720" rtlCol="0" anchor="b">
            <a:normAutofit/>
          </a:bodyPr>
          <a:lstStyle/>
          <a:p>
            <a:pPr algn="ctr"/>
            <a:r>
              <a:rPr lang="en-US" sz="4400" dirty="0"/>
              <a:t>Indigenous people and legacies of colonization </a:t>
            </a:r>
          </a:p>
        </p:txBody>
      </p:sp>
      <p:pic>
        <p:nvPicPr>
          <p:cNvPr id="5" name="Picture 4">
            <a:extLst>
              <a:ext uri="{FF2B5EF4-FFF2-40B4-BE49-F238E27FC236}">
                <a16:creationId xmlns:a16="http://schemas.microsoft.com/office/drawing/2014/main" id="{F0F6F065-B195-0863-E9F3-B0A4BA7BC127}"/>
              </a:ext>
            </a:extLst>
          </p:cNvPr>
          <p:cNvPicPr>
            <a:picLocks noChangeAspect="1"/>
          </p:cNvPicPr>
          <p:nvPr/>
        </p:nvPicPr>
        <p:blipFill>
          <a:blip r:embed="rId4"/>
          <a:stretch>
            <a:fillRect/>
          </a:stretch>
        </p:blipFill>
        <p:spPr>
          <a:xfrm>
            <a:off x="1976438" y="1823612"/>
            <a:ext cx="9337103" cy="424838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76634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1"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5"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3"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8"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E1BB86F9-07F0-FB4A-D404-F09233BFF471}"/>
              </a:ext>
            </a:extLst>
          </p:cNvPr>
          <p:cNvSpPr>
            <a:spLocks noGrp="1"/>
          </p:cNvSpPr>
          <p:nvPr>
            <p:ph type="title"/>
          </p:nvPr>
        </p:nvSpPr>
        <p:spPr>
          <a:xfrm>
            <a:off x="1019015" y="1093787"/>
            <a:ext cx="3059969" cy="4697413"/>
          </a:xfrm>
        </p:spPr>
        <p:txBody>
          <a:bodyPr>
            <a:normAutofit/>
          </a:bodyPr>
          <a:lstStyle/>
          <a:p>
            <a:r>
              <a:rPr lang="en-US" sz="3300" dirty="0"/>
              <a:t>The legacies of colonization ( stats) </a:t>
            </a:r>
          </a:p>
        </p:txBody>
      </p:sp>
      <p:sp useBgFill="1">
        <p:nvSpPr>
          <p:cNvPr id="39"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53969D-2667-4A95-40B2-2CF31BCE23EA}"/>
              </a:ext>
            </a:extLst>
          </p:cNvPr>
          <p:cNvSpPr>
            <a:spLocks noGrp="1"/>
          </p:cNvSpPr>
          <p:nvPr>
            <p:ph idx="1"/>
          </p:nvPr>
        </p:nvSpPr>
        <p:spPr>
          <a:xfrm>
            <a:off x="4625084" y="488950"/>
            <a:ext cx="7257354" cy="5842000"/>
          </a:xfrm>
        </p:spPr>
        <p:txBody>
          <a:bodyPr>
            <a:normAutofit lnSpcReduction="10000"/>
          </a:bodyPr>
          <a:lstStyle/>
          <a:p>
            <a:pPr>
              <a:lnSpc>
                <a:spcPct val="110000"/>
              </a:lnSpc>
            </a:pPr>
            <a:r>
              <a:rPr lang="en-US" dirty="0"/>
              <a:t>The main impacts of the legacies of colonization are addiction and MH issues (Maxwell, 2014). </a:t>
            </a:r>
          </a:p>
          <a:p>
            <a:pPr>
              <a:lnSpc>
                <a:spcPct val="110000"/>
              </a:lnSpc>
            </a:pPr>
            <a:r>
              <a:rPr lang="en-US" dirty="0"/>
              <a:t>25%  suffer from addiction, compared to 17% of the general population. </a:t>
            </a:r>
          </a:p>
          <a:p>
            <a:pPr>
              <a:lnSpc>
                <a:spcPct val="110000"/>
              </a:lnSpc>
            </a:pPr>
            <a:r>
              <a:rPr lang="en-US" dirty="0"/>
              <a:t>Indigenous grade 9-12 (14-17 years old) youth have a higher prevalence of substance use compared to non-indigenous youth (Sikorski, Leatherdale, &amp; Cooke, 2019). </a:t>
            </a:r>
          </a:p>
          <a:p>
            <a:pPr>
              <a:lnSpc>
                <a:spcPct val="110000"/>
              </a:lnSpc>
            </a:pPr>
            <a:r>
              <a:rPr lang="en-US" dirty="0"/>
              <a:t>Indigenous people are 13 times more likely to experience opiate overdose fatalities compared to nonindigenous people addicted to opiates in BC (First Nations Health Authority, 2017).</a:t>
            </a:r>
          </a:p>
          <a:p>
            <a:pPr>
              <a:lnSpc>
                <a:spcPct val="110000"/>
              </a:lnSpc>
            </a:pPr>
            <a:r>
              <a:rPr lang="en-US" dirty="0"/>
              <a:t>HIV infection among the indigenous people is more than x2 the national average and the main risk is IDU (Ministry of Health, 2018). </a:t>
            </a:r>
          </a:p>
        </p:txBody>
      </p:sp>
    </p:spTree>
    <p:extLst>
      <p:ext uri="{BB962C8B-B14F-4D97-AF65-F5344CB8AC3E}">
        <p14:creationId xmlns:p14="http://schemas.microsoft.com/office/powerpoint/2010/main" val="60458983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drink, alcoholic beverage, food, barware&#10;&#10;Description automatically generated">
            <a:extLst>
              <a:ext uri="{FF2B5EF4-FFF2-40B4-BE49-F238E27FC236}">
                <a16:creationId xmlns:a16="http://schemas.microsoft.com/office/drawing/2014/main" id="{E5629F69-ED63-971E-8329-B6A791ADBCB2}"/>
              </a:ext>
            </a:extLst>
          </p:cNvPr>
          <p:cNvPicPr>
            <a:picLocks noChangeAspect="1"/>
          </p:cNvPicPr>
          <p:nvPr/>
        </p:nvPicPr>
        <p:blipFill rotWithShape="1">
          <a:blip r:embed="rId3"/>
          <a:srcRect l="20656" r="20657"/>
          <a:stretch/>
        </p:blipFill>
        <p:spPr>
          <a:xfrm>
            <a:off x="20" y="10"/>
            <a:ext cx="4024741" cy="6857990"/>
          </a:xfrm>
          <a:prstGeom prst="rect">
            <a:avLst/>
          </a:prstGeom>
        </p:spPr>
      </p:pic>
      <p:sp>
        <p:nvSpPr>
          <p:cNvPr id="2" name="Title 1">
            <a:extLst>
              <a:ext uri="{FF2B5EF4-FFF2-40B4-BE49-F238E27FC236}">
                <a16:creationId xmlns:a16="http://schemas.microsoft.com/office/drawing/2014/main" id="{3A39B172-3BC9-39AB-BD94-5D5132A482A9}"/>
              </a:ext>
            </a:extLst>
          </p:cNvPr>
          <p:cNvSpPr>
            <a:spLocks noGrp="1"/>
          </p:cNvSpPr>
          <p:nvPr>
            <p:ph type="title"/>
          </p:nvPr>
        </p:nvSpPr>
        <p:spPr>
          <a:xfrm>
            <a:off x="4401988" y="253028"/>
            <a:ext cx="6672886" cy="1596177"/>
          </a:xfrm>
        </p:spPr>
        <p:txBody>
          <a:bodyPr>
            <a:normAutofit/>
          </a:bodyPr>
          <a:lstStyle/>
          <a:p>
            <a:r>
              <a:rPr lang="en-US" dirty="0"/>
              <a:t>The local statistics </a:t>
            </a:r>
          </a:p>
        </p:txBody>
      </p:sp>
      <p:sp>
        <p:nvSpPr>
          <p:cNvPr id="12" name="Content Placeholder 11">
            <a:extLst>
              <a:ext uri="{FF2B5EF4-FFF2-40B4-BE49-F238E27FC236}">
                <a16:creationId xmlns:a16="http://schemas.microsoft.com/office/drawing/2014/main" id="{CBB4C815-835E-799A-5D97-1014A9019E00}"/>
              </a:ext>
            </a:extLst>
          </p:cNvPr>
          <p:cNvSpPr>
            <a:spLocks noGrp="1"/>
          </p:cNvSpPr>
          <p:nvPr>
            <p:ph idx="1"/>
          </p:nvPr>
        </p:nvSpPr>
        <p:spPr>
          <a:xfrm>
            <a:off x="4309242" y="2017986"/>
            <a:ext cx="7157544" cy="3930869"/>
          </a:xfrm>
        </p:spPr>
        <p:txBody>
          <a:bodyPr>
            <a:normAutofit/>
          </a:bodyPr>
          <a:lstStyle/>
          <a:p>
            <a:pPr>
              <a:lnSpc>
                <a:spcPct val="110000"/>
              </a:lnSpc>
            </a:pPr>
            <a:r>
              <a:rPr lang="en-US" sz="1800" cap="none" dirty="0"/>
              <a:t>The alcohol use per capita is about 1.5 times the national average and almost double the provincial average </a:t>
            </a:r>
          </a:p>
          <a:p>
            <a:pPr>
              <a:lnSpc>
                <a:spcPct val="110000"/>
              </a:lnSpc>
            </a:pPr>
            <a:r>
              <a:rPr lang="en-US" sz="1800" cap="none" dirty="0"/>
              <a:t>73.8% of youth consume alcohol compared to the 62.2% national average </a:t>
            </a:r>
          </a:p>
          <a:p>
            <a:pPr>
              <a:lnSpc>
                <a:spcPct val="110000"/>
              </a:lnSpc>
            </a:pPr>
            <a:r>
              <a:rPr lang="en-US" sz="1800" cap="none" dirty="0"/>
              <a:t>Binge drinking is 20% higher than the national average (PA Alcohol Strategy Steering Committee, 2016)</a:t>
            </a:r>
          </a:p>
          <a:p>
            <a:pPr>
              <a:lnSpc>
                <a:spcPct val="110000"/>
              </a:lnSpc>
            </a:pPr>
            <a:r>
              <a:rPr lang="en-US" sz="1800" cap="none" dirty="0"/>
              <a:t>9.2% of emergency room visits and 18.2% of hospital admissions are due to addiction-related ailments ( Maina, et al, 2018)</a:t>
            </a:r>
          </a:p>
          <a:p>
            <a:pPr>
              <a:lnSpc>
                <a:spcPct val="110000"/>
              </a:lnSpc>
            </a:pPr>
            <a:r>
              <a:rPr lang="en-US" sz="1800" cap="none" dirty="0"/>
              <a:t>Between Jan. 2015 and 2016, 23 patients spent a combined 668 days in acute care and only a small percentage completed the treatment</a:t>
            </a:r>
          </a:p>
        </p:txBody>
      </p:sp>
      <p:sp>
        <p:nvSpPr>
          <p:cNvPr id="6" name="AutoShape 6">
            <a:extLst>
              <a:ext uri="{FF2B5EF4-FFF2-40B4-BE49-F238E27FC236}">
                <a16:creationId xmlns:a16="http://schemas.microsoft.com/office/drawing/2014/main" id="{D688EFFB-F9E1-C416-3B6B-D586D710AF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2694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65C1ACF5F17B418460BEC721E05191" ma:contentTypeVersion="58" ma:contentTypeDescription="Create a new document." ma:contentTypeScope="" ma:versionID="87c37f6fd1b99a0bf768d3b09b22b96d">
  <xsd:schema xmlns:xsd="http://www.w3.org/2001/XMLSchema" xmlns:xs="http://www.w3.org/2001/XMLSchema" xmlns:p="http://schemas.microsoft.com/office/2006/metadata/properties" xmlns:ns2="d4a5d8e1-7af2-46b4-aca7-8ef4da1cadb2" xmlns:ns3="cab16fb9-e759-4e81-8441-caf28a14be9a" targetNamespace="http://schemas.microsoft.com/office/2006/metadata/properties" ma:root="true" ma:fieldsID="beb69ae118597794c250b01720ac121c" ns2:_="" ns3:_="">
    <xsd:import namespace="d4a5d8e1-7af2-46b4-aca7-8ef4da1cadb2"/>
    <xsd:import namespace="cab16fb9-e759-4e81-8441-caf28a14be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a5d8e1-7af2-46b4-aca7-8ef4da1cad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2ab8051-8cab-41c9-8784-85292bf6b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b16fb9-e759-4e81-8441-caf28a14be9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a85bb13-9c06-40a6-853d-0848d5d83572}" ma:internalName="TaxCatchAll" ma:showField="CatchAllData" ma:web="cab16fb9-e759-4e81-8441-caf28a14be9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3C71F-4CAB-4B11-97CD-9E4B50799257}">
  <ds:schemaRefs>
    <ds:schemaRef ds:uri="http://schemas.microsoft.com/sharepoint/v3/contenttype/forms"/>
  </ds:schemaRefs>
</ds:datastoreItem>
</file>

<file path=customXml/itemProps2.xml><?xml version="1.0" encoding="utf-8"?>
<ds:datastoreItem xmlns:ds="http://schemas.openxmlformats.org/officeDocument/2006/customXml" ds:itemID="{90A77786-72BB-4B27-AF03-FC23F6851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a5d8e1-7af2-46b4-aca7-8ef4da1cadb2"/>
    <ds:schemaRef ds:uri="cab16fb9-e759-4e81-8441-caf28a14b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TM04033919[[fn=Circuit]]</Template>
  <TotalTime>1397</TotalTime>
  <Words>2823</Words>
  <Application>Microsoft Office PowerPoint</Application>
  <PresentationFormat>Widescreen</PresentationFormat>
  <Paragraphs>230</Paragraphs>
  <Slides>33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Abadi</vt:lpstr>
      <vt:lpstr>Arial</vt:lpstr>
      <vt:lpstr>Calibri</vt:lpstr>
      <vt:lpstr>Google Sans</vt:lpstr>
      <vt:lpstr>MyriadPro-Regular</vt:lpstr>
      <vt:lpstr>Open Sans</vt:lpstr>
      <vt:lpstr>Source Sans Pro</vt:lpstr>
      <vt:lpstr>Times New Roman</vt:lpstr>
      <vt:lpstr>Tw Cen MT</vt:lpstr>
      <vt:lpstr>Wingdings</vt:lpstr>
      <vt:lpstr>Circuit</vt:lpstr>
      <vt:lpstr>Exploring arts‑based interventions for youth substance use prevention:  a scoping review of literature</vt:lpstr>
      <vt:lpstr>PowerPoint Presentation</vt:lpstr>
      <vt:lpstr>Exploring art-based interventions for youth substance use prevention: A scoping review of literature</vt:lpstr>
      <vt:lpstr>Objectives of presentation </vt:lpstr>
      <vt:lpstr>Where is prince Albert?</vt:lpstr>
      <vt:lpstr>Significance of Prince Albert, Sk </vt:lpstr>
      <vt:lpstr>Indigenous people and legacies of colonization </vt:lpstr>
      <vt:lpstr>The legacies of colonization ( stats) </vt:lpstr>
      <vt:lpstr>The local statistics </vt:lpstr>
      <vt:lpstr>The sad stats with the youth in the region </vt:lpstr>
      <vt:lpstr>Knowledge translation event </vt:lpstr>
      <vt:lpstr>Findings </vt:lpstr>
      <vt:lpstr>Giving youth a voice </vt:lpstr>
      <vt:lpstr>Then covid happened</vt:lpstr>
      <vt:lpstr>Our plan B</vt:lpstr>
      <vt:lpstr>So what is a scoping review? ( Munn et al., 2018)</vt:lpstr>
      <vt:lpstr>steps in scoping review ( Arksey and O’Malley, 2005) </vt:lpstr>
      <vt:lpstr>steps in scoping review(2)</vt:lpstr>
      <vt:lpstr>Prisma diagram </vt:lpstr>
      <vt:lpstr>Pinch table </vt:lpstr>
      <vt:lpstr>Theme 1- Intention of the intervention </vt:lpstr>
      <vt:lpstr>Theme 2- Intervention types</vt:lpstr>
      <vt:lpstr>Theme 3- perceived effectiveness  </vt:lpstr>
      <vt:lpstr>Discussion </vt:lpstr>
      <vt:lpstr>Discussion (2) </vt:lpstr>
      <vt:lpstr>Lessons that can be learned</vt:lpstr>
      <vt:lpstr>Conclusion </vt:lpstr>
      <vt:lpstr>Limitations </vt:lpstr>
      <vt:lpstr>How can this work be used </vt:lpstr>
      <vt:lpstr>References </vt:lpstr>
      <vt:lpstr>Questions from CADCA</vt:lpstr>
      <vt:lpstr>Mark Your Calendars for the next RIA!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art based interventions for youth substance use prevention: A scoping review of literature</dc:title>
  <dc:creator>Maina, Geoffrey</dc:creator>
  <cp:lastModifiedBy>Nicole Sanz</cp:lastModifiedBy>
  <cp:revision>6</cp:revision>
  <cp:lastPrinted>2023-10-24T20:09:09Z</cp:lastPrinted>
  <dcterms:created xsi:type="dcterms:W3CDTF">2023-10-21T15:22:20Z</dcterms:created>
  <dcterms:modified xsi:type="dcterms:W3CDTF">2023-11-01T13:59:10Z</dcterms:modified>
</cp:coreProperties>
</file>