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7" r:id="rId5"/>
    <p:sldMasterId id="2147483688" r:id="rId6"/>
  </p:sldMasterIdLst>
  <p:notesMasterIdLst>
    <p:notesMasterId r:id="rId57"/>
  </p:notesMasterIdLst>
  <p:sldIdLst>
    <p:sldId id="257" r:id="rId7"/>
    <p:sldId id="316" r:id="rId8"/>
    <p:sldId id="317" r:id="rId9"/>
    <p:sldId id="318" r:id="rId10"/>
    <p:sldId id="268" r:id="rId11"/>
    <p:sldId id="273" r:id="rId12"/>
    <p:sldId id="269" r:id="rId13"/>
    <p:sldId id="270" r:id="rId14"/>
    <p:sldId id="278" r:id="rId15"/>
    <p:sldId id="313" r:id="rId16"/>
    <p:sldId id="291" r:id="rId17"/>
    <p:sldId id="271" r:id="rId18"/>
    <p:sldId id="264" r:id="rId19"/>
    <p:sldId id="293" r:id="rId20"/>
    <p:sldId id="274" r:id="rId21"/>
    <p:sldId id="275" r:id="rId22"/>
    <p:sldId id="276" r:id="rId23"/>
    <p:sldId id="283" r:id="rId24"/>
    <p:sldId id="315" r:id="rId25"/>
    <p:sldId id="292" r:id="rId26"/>
    <p:sldId id="285" r:id="rId27"/>
    <p:sldId id="286" r:id="rId28"/>
    <p:sldId id="287" r:id="rId29"/>
    <p:sldId id="288" r:id="rId30"/>
    <p:sldId id="272" r:id="rId31"/>
    <p:sldId id="322" r:id="rId32"/>
    <p:sldId id="294" r:id="rId33"/>
    <p:sldId id="284" r:id="rId34"/>
    <p:sldId id="295" r:id="rId35"/>
    <p:sldId id="296" r:id="rId36"/>
    <p:sldId id="297" r:id="rId37"/>
    <p:sldId id="302" r:id="rId38"/>
    <p:sldId id="303" r:id="rId39"/>
    <p:sldId id="304" r:id="rId40"/>
    <p:sldId id="305" r:id="rId41"/>
    <p:sldId id="306" r:id="rId42"/>
    <p:sldId id="307" r:id="rId43"/>
    <p:sldId id="299" r:id="rId44"/>
    <p:sldId id="298" r:id="rId45"/>
    <p:sldId id="308" r:id="rId46"/>
    <p:sldId id="300" r:id="rId47"/>
    <p:sldId id="309" r:id="rId48"/>
    <p:sldId id="301" r:id="rId49"/>
    <p:sldId id="310" r:id="rId50"/>
    <p:sldId id="311" r:id="rId51"/>
    <p:sldId id="312" r:id="rId52"/>
    <p:sldId id="290" r:id="rId53"/>
    <p:sldId id="319" r:id="rId54"/>
    <p:sldId id="320" r:id="rId55"/>
    <p:sldId id="32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5" autoAdjust="0"/>
    <p:restoredTop sz="86864" autoAdjust="0"/>
  </p:normalViewPr>
  <p:slideViewPr>
    <p:cSldViewPr snapToGrid="0">
      <p:cViewPr varScale="1">
        <p:scale>
          <a:sx n="88" d="100"/>
          <a:sy n="88" d="100"/>
        </p:scale>
        <p:origin x="36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7EDE6-7D8B-4C24-BFF5-CD00764F494B}"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4351D-58D5-49D4-B49E-F154585A4892}" type="slidenum">
              <a:rPr lang="en-US" smtClean="0"/>
              <a:t>‹#›</a:t>
            </a:fld>
            <a:endParaRPr lang="en-US"/>
          </a:p>
        </p:txBody>
      </p:sp>
    </p:spTree>
    <p:extLst>
      <p:ext uri="{BB962C8B-B14F-4D97-AF65-F5344CB8AC3E}">
        <p14:creationId xmlns:p14="http://schemas.microsoft.com/office/powerpoint/2010/main" val="4267131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4351D-58D5-49D4-B49E-F154585A4892}" type="slidenum">
              <a:rPr lang="en-US" smtClean="0"/>
              <a:t>3</a:t>
            </a:fld>
            <a:endParaRPr lang="en-US"/>
          </a:p>
        </p:txBody>
      </p:sp>
    </p:spTree>
    <p:extLst>
      <p:ext uri="{BB962C8B-B14F-4D97-AF65-F5344CB8AC3E}">
        <p14:creationId xmlns:p14="http://schemas.microsoft.com/office/powerpoint/2010/main" val="1963051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Now that you have all of this information what does it all mean?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Our focus at ORN is Technical Assistance.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Fancy language for training and education.</a:t>
            </a:r>
            <a:endParaRPr dirty="0"/>
          </a:p>
        </p:txBody>
      </p:sp>
      <p:sp>
        <p:nvSpPr>
          <p:cNvPr id="122" name="Google Shape;122;p7: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140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sz="1200" i="1" dirty="0"/>
              <a:t>We can help educate your local coalition on how to have conversations around stigma and provide language to help better explain treatment.</a:t>
            </a:r>
          </a:p>
          <a:p>
            <a:pPr marL="0" lvl="0" indent="0" algn="l" rtl="0">
              <a:lnSpc>
                <a:spcPct val="100000"/>
              </a:lnSpc>
              <a:spcBef>
                <a:spcPts val="0"/>
              </a:spcBef>
              <a:spcAft>
                <a:spcPts val="0"/>
              </a:spcAft>
              <a:buSzPts val="1400"/>
              <a:buNone/>
            </a:pPr>
            <a:r>
              <a:rPr lang="en-US" sz="1200" i="1" dirty="0"/>
              <a:t>We can help provide training with a CADCA bootcamp to help build strong coalitions.</a:t>
            </a:r>
          </a:p>
          <a:p>
            <a:pPr marL="0" lvl="0" indent="0" algn="l" rtl="0">
              <a:lnSpc>
                <a:spcPct val="100000"/>
              </a:lnSpc>
              <a:spcBef>
                <a:spcPts val="0"/>
              </a:spcBef>
              <a:spcAft>
                <a:spcPts val="0"/>
              </a:spcAft>
              <a:buSzPts val="1400"/>
              <a:buNone/>
            </a:pPr>
            <a:r>
              <a:rPr lang="en-US" sz="1200" i="1" dirty="0"/>
              <a:t>We can provide strategic planning sessions to help review current policies and procedures.</a:t>
            </a:r>
          </a:p>
          <a:p>
            <a:pPr marL="0" lvl="0" indent="0" algn="l" rtl="0">
              <a:lnSpc>
                <a:spcPct val="100000"/>
              </a:lnSpc>
              <a:spcBef>
                <a:spcPts val="0"/>
              </a:spcBef>
              <a:spcAft>
                <a:spcPts val="0"/>
              </a:spcAft>
              <a:buSzPts val="1400"/>
              <a:buNone/>
            </a:pPr>
            <a:r>
              <a:rPr lang="en-US" sz="1200" i="1" dirty="0"/>
              <a:t>The list goes on!</a:t>
            </a:r>
          </a:p>
          <a:p>
            <a:pPr marL="0" lvl="0" indent="0" algn="l" rtl="0">
              <a:lnSpc>
                <a:spcPct val="100000"/>
              </a:lnSpc>
              <a:spcBef>
                <a:spcPts val="0"/>
              </a:spcBef>
              <a:spcAft>
                <a:spcPts val="0"/>
              </a:spcAft>
              <a:buSzPts val="1400"/>
              <a:buNone/>
            </a:pPr>
            <a:endParaRPr lang="en-US" sz="1200" i="1" dirty="0"/>
          </a:p>
          <a:p>
            <a:pPr marL="0" lvl="0" indent="0" algn="l" rtl="0">
              <a:lnSpc>
                <a:spcPct val="100000"/>
              </a:lnSpc>
              <a:spcBef>
                <a:spcPts val="0"/>
              </a:spcBef>
              <a:spcAft>
                <a:spcPts val="0"/>
              </a:spcAft>
              <a:buSzPts val="1400"/>
              <a:buNone/>
            </a:pPr>
            <a:r>
              <a:rPr lang="en-US" sz="1200" i="1" dirty="0"/>
              <a:t>There are a couple of things that we don’t do:</a:t>
            </a:r>
          </a:p>
          <a:p>
            <a:pPr marL="0" lvl="0" indent="0" algn="l" rtl="0">
              <a:lnSpc>
                <a:spcPct val="100000"/>
              </a:lnSpc>
              <a:spcBef>
                <a:spcPts val="0"/>
              </a:spcBef>
              <a:spcAft>
                <a:spcPts val="0"/>
              </a:spcAft>
              <a:buSzPts val="1400"/>
              <a:buNone/>
            </a:pPr>
            <a:r>
              <a:rPr lang="en-US" sz="1200" i="1" dirty="0"/>
              <a:t>give you money.</a:t>
            </a:r>
            <a:br>
              <a:rPr lang="en-US" sz="1200" i="1" dirty="0"/>
            </a:br>
            <a:r>
              <a:rPr lang="en-US" sz="1200" i="1" dirty="0"/>
              <a:t>write a grant for you.</a:t>
            </a:r>
            <a:br>
              <a:rPr lang="en-US" sz="1200" i="1" dirty="0"/>
            </a:br>
            <a:r>
              <a:rPr lang="en-US" sz="1200" i="1" dirty="0"/>
              <a:t>create anything for you.</a:t>
            </a:r>
            <a:endParaRPr dirty="0"/>
          </a:p>
        </p:txBody>
      </p:sp>
      <p:sp>
        <p:nvSpPr>
          <p:cNvPr id="117" name="Google Shape;117;p6: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1788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are a request based program, and to make a request it is pretty easy.</a:t>
            </a:r>
          </a:p>
          <a:p>
            <a:pPr marL="0" lvl="0" indent="0" algn="l" rtl="0">
              <a:lnSpc>
                <a:spcPct val="100000"/>
              </a:lnSpc>
              <a:spcBef>
                <a:spcPts val="0"/>
              </a:spcBef>
              <a:spcAft>
                <a:spcPts val="0"/>
              </a:spcAft>
              <a:buSzPts val="1400"/>
              <a:buNone/>
            </a:pPr>
            <a:endParaRPr lang="en-US" dirty="0"/>
          </a:p>
        </p:txBody>
      </p:sp>
      <p:sp>
        <p:nvSpPr>
          <p:cNvPr id="95" name="Google Shape;95;p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5147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Seriously, you can’t miss it! </a:t>
            </a:r>
            <a:r>
              <a:rPr lang="en-US" dirty="0">
                <a:sym typeface="Wingdings" panose="05000000000000000000" pitchFamily="2" charset="2"/>
              </a:rPr>
              <a:t> </a:t>
            </a:r>
            <a:endParaRPr dirty="0"/>
          </a:p>
        </p:txBody>
      </p:sp>
      <p:sp>
        <p:nvSpPr>
          <p:cNvPr id="95" name="Google Shape;95;p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4099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461963" indent="-461963">
              <a:spcBef>
                <a:spcPts val="0"/>
              </a:spcBef>
              <a:buSzPts val="2070"/>
            </a:pPr>
            <a:r>
              <a:rPr lang="en-US" dirty="0"/>
              <a:t>When you hit Submit Request it takes you to this google form. You provide basic information, including your state. We ask you verify the state because that is how your request is routed.</a:t>
            </a:r>
          </a:p>
          <a:p>
            <a:pPr marL="461963" indent="-461963">
              <a:spcBef>
                <a:spcPts val="0"/>
              </a:spcBef>
              <a:buSzPts val="2070"/>
            </a:pPr>
            <a:r>
              <a:rPr lang="en-US" dirty="0"/>
              <a:t>We ask that you write a description of the help you are looking for. We don’t need a book, but we do need details so we know what we will be looking at.	</a:t>
            </a:r>
          </a:p>
          <a:p>
            <a:pPr marL="461963" indent="-461963">
              <a:spcBef>
                <a:spcPts val="0"/>
              </a:spcBef>
              <a:buSzPts val="2070"/>
            </a:pPr>
            <a:r>
              <a:rPr lang="en-US" dirty="0"/>
              <a:t>Once you click submit on your request it is automatically routed to the Region you belong in.</a:t>
            </a:r>
          </a:p>
          <a:p>
            <a:pPr marL="0" lvl="0" indent="0" algn="l" rtl="0">
              <a:lnSpc>
                <a:spcPct val="100000"/>
              </a:lnSpc>
              <a:spcBef>
                <a:spcPts val="0"/>
              </a:spcBef>
              <a:spcAft>
                <a:spcPts val="0"/>
              </a:spcAft>
              <a:buSzPts val="1400"/>
              <a:buNone/>
            </a:pPr>
            <a:endParaRPr dirty="0"/>
          </a:p>
        </p:txBody>
      </p:sp>
      <p:sp>
        <p:nvSpPr>
          <p:cNvPr id="95" name="Google Shape;95;p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5561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1963" indent="-461963">
              <a:spcBef>
                <a:spcPts val="0"/>
              </a:spcBef>
              <a:buSzPts val="2070"/>
            </a:pPr>
            <a:r>
              <a:rPr lang="en-US" dirty="0"/>
              <a:t>You will get an email of welcome and ask to set up a time to meet with a TTS.</a:t>
            </a:r>
          </a:p>
          <a:p>
            <a:pPr marL="461963" indent="-461963">
              <a:spcBef>
                <a:spcPts val="0"/>
              </a:spcBef>
              <a:buSzPts val="2070"/>
            </a:pPr>
            <a:r>
              <a:rPr lang="en-US" dirty="0"/>
              <a:t>During that meeting your TTS is looking into what you are </a:t>
            </a:r>
            <a:r>
              <a:rPr lang="en-US" dirty="0">
                <a:solidFill>
                  <a:schemeClr val="tx1"/>
                </a:solidFill>
              </a:rPr>
              <a:t>needing </a:t>
            </a:r>
            <a:r>
              <a:rPr lang="en-US" dirty="0"/>
              <a:t>help with, digging deeper to make sure we can address your concerns.</a:t>
            </a:r>
          </a:p>
          <a:p>
            <a:pPr marL="461963" indent="-461963">
              <a:spcBef>
                <a:spcPts val="0"/>
              </a:spcBef>
              <a:buSzPts val="2070"/>
            </a:pPr>
            <a:r>
              <a:rPr lang="en-US" dirty="0"/>
              <a:t>When we have a better idea on what you are looking for we are able to submit a summary.</a:t>
            </a:r>
          </a:p>
          <a:p>
            <a:pPr marL="461963" indent="-461963">
              <a:spcBef>
                <a:spcPts val="0"/>
              </a:spcBef>
              <a:buSzPts val="2070"/>
            </a:pPr>
            <a:r>
              <a:rPr lang="en-US" dirty="0"/>
              <a:t>This summary is reviewed and approved.</a:t>
            </a:r>
          </a:p>
          <a:p>
            <a:pPr marL="461963" indent="-461963">
              <a:spcBef>
                <a:spcPts val="0"/>
              </a:spcBef>
              <a:buSzPts val="2070"/>
            </a:pPr>
            <a:r>
              <a:rPr lang="en-US" dirty="0"/>
              <a:t>Once approved we start looking for consultants who we believe would be a good match to the request.</a:t>
            </a:r>
          </a:p>
          <a:p>
            <a:pPr marL="461963" indent="-461963">
              <a:spcBef>
                <a:spcPts val="0"/>
              </a:spcBef>
              <a:buSzPts val="2070"/>
            </a:pPr>
            <a:r>
              <a:rPr lang="en-US" dirty="0"/>
              <a:t>This is where those work groups can come into play and help us find someone suited to be a consultant.</a:t>
            </a:r>
          </a:p>
          <a:p>
            <a:pPr marL="461963" indent="-461963">
              <a:spcBef>
                <a:spcPts val="0"/>
              </a:spcBef>
              <a:buSzPts val="2070"/>
            </a:pPr>
            <a:r>
              <a:rPr lang="en-US" dirty="0"/>
              <a:t>When we are outreaching to consultants we are taking the time to provide information to them, but not overwhelm them.</a:t>
            </a:r>
          </a:p>
          <a:p>
            <a:pPr marL="461963" indent="-461963">
              <a:spcBef>
                <a:spcPts val="0"/>
              </a:spcBef>
              <a:buSzPts val="2070"/>
            </a:pPr>
            <a:r>
              <a:rPr lang="en-US" dirty="0"/>
              <a:t>We do this in code, kidding. We let them know more about the TA with short terms, instead of a long email.</a:t>
            </a:r>
          </a:p>
          <a:p>
            <a:endParaRPr lang="en-US" dirty="0"/>
          </a:p>
        </p:txBody>
      </p:sp>
      <p:sp>
        <p:nvSpPr>
          <p:cNvPr id="4" name="Slide Number Placeholder 3"/>
          <p:cNvSpPr>
            <a:spLocks noGrp="1"/>
          </p:cNvSpPr>
          <p:nvPr>
            <p:ph type="sldNum" sz="quarter" idx="10"/>
          </p:nvPr>
        </p:nvSpPr>
        <p:spPr/>
        <p:txBody>
          <a:bodyPr/>
          <a:lstStyle/>
          <a:p>
            <a:fld id="{92053FB7-BB02-A14B-A780-C2AB428D01EA}" type="slidenum">
              <a:rPr lang="en-US" smtClean="0"/>
              <a:t>19</a:t>
            </a:fld>
            <a:endParaRPr lang="en-US"/>
          </a:p>
        </p:txBody>
      </p:sp>
    </p:spTree>
    <p:extLst>
      <p:ext uri="{BB962C8B-B14F-4D97-AF65-F5344CB8AC3E}">
        <p14:creationId xmlns:p14="http://schemas.microsoft.com/office/powerpoint/2010/main" val="2058749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identify requests under one of the three topics we cover, those are prevention, treatment and recovery. We are also starting now to expand our trainings and education to focus on specialized topics, such as harm reduction.</a:t>
            </a:r>
          </a:p>
          <a:p>
            <a:endParaRPr lang="en-US" dirty="0"/>
          </a:p>
          <a:p>
            <a:r>
              <a:rPr lang="en-US" dirty="0"/>
              <a:t>We also have three types of requests. </a:t>
            </a:r>
          </a:p>
          <a:p>
            <a:r>
              <a:rPr lang="en-US" dirty="0"/>
              <a:t>Universal requests build awareness, which could look like a request asking for resources. </a:t>
            </a:r>
          </a:p>
          <a:p>
            <a:r>
              <a:rPr lang="en-US" dirty="0"/>
              <a:t>Then we have a targeted requests that are building skills, which is where there is a specific goal and/or outcome the requester is looking for. </a:t>
            </a:r>
          </a:p>
          <a:p>
            <a:r>
              <a:rPr lang="en-US" dirty="0"/>
              <a:t>And finally we have an intensive request that is building awareness and skills on an organizational level, this is a request that we believe will take an extended period of time and require more than one consultant to accomplish, such an MOUD implementation.</a:t>
            </a:r>
          </a:p>
          <a:p>
            <a:endParaRPr lang="en-US" dirty="0"/>
          </a:p>
          <a:p>
            <a:r>
              <a:rPr lang="en-US" dirty="0"/>
              <a:t>Once a consultant agrees to work with us we set up a meeting and work together to build out the request.</a:t>
            </a:r>
          </a:p>
          <a:p>
            <a:endParaRPr lang="en-US" dirty="0"/>
          </a:p>
          <a:p>
            <a:r>
              <a:rPr lang="en-US" dirty="0"/>
              <a:t>And as I mentioned, we do all sorts of requests.</a:t>
            </a:r>
          </a:p>
          <a:p>
            <a:endParaRPr lang="en-US" dirty="0"/>
          </a:p>
          <a:p>
            <a:r>
              <a:rPr lang="en-US" dirty="0"/>
              <a:t>Here are some examples:</a:t>
            </a:r>
          </a:p>
        </p:txBody>
      </p:sp>
      <p:sp>
        <p:nvSpPr>
          <p:cNvPr id="4" name="Slide Number Placeholder 3"/>
          <p:cNvSpPr>
            <a:spLocks noGrp="1"/>
          </p:cNvSpPr>
          <p:nvPr>
            <p:ph type="sldNum" sz="quarter" idx="5"/>
          </p:nvPr>
        </p:nvSpPr>
        <p:spPr/>
        <p:txBody>
          <a:bodyPr/>
          <a:lstStyle/>
          <a:p>
            <a:fld id="{2364351D-58D5-49D4-B49E-F154585A4892}" type="slidenum">
              <a:rPr lang="en-US" smtClean="0"/>
              <a:t>20</a:t>
            </a:fld>
            <a:endParaRPr lang="en-US"/>
          </a:p>
        </p:txBody>
      </p:sp>
    </p:spTree>
    <p:extLst>
      <p:ext uri="{BB962C8B-B14F-4D97-AF65-F5344CB8AC3E}">
        <p14:creationId xmlns:p14="http://schemas.microsoft.com/office/powerpoint/2010/main" val="3498473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Through our needs assessment I was able to dig a little deeper to figure out what it is they needed help with. </a:t>
            </a:r>
          </a:p>
          <a:p>
            <a:pPr marL="0" lvl="0" indent="0" algn="l" rtl="0">
              <a:lnSpc>
                <a:spcPct val="100000"/>
              </a:lnSpc>
              <a:spcBef>
                <a:spcPts val="0"/>
              </a:spcBef>
              <a:spcAft>
                <a:spcPts val="0"/>
              </a:spcAft>
              <a:buSzPts val="1400"/>
              <a:buNone/>
            </a:pPr>
            <a:r>
              <a:rPr lang="en-US" dirty="0"/>
              <a:t>Once we realized we should be looking at the coalitions instead of this plan, we decided to do a bootcamp. But this request was from a group working in public health, and we weren’t able to find a series of four days were they could go to a standard bootcamp.</a:t>
            </a:r>
          </a:p>
          <a:p>
            <a:pPr marL="0" lvl="0" indent="0" algn="l" rtl="0">
              <a:lnSpc>
                <a:spcPct val="100000"/>
              </a:lnSpc>
              <a:spcBef>
                <a:spcPts val="0"/>
              </a:spcBef>
              <a:spcAft>
                <a:spcPts val="0"/>
              </a:spcAft>
              <a:buSzPts val="1400"/>
              <a:buNone/>
            </a:pPr>
            <a:r>
              <a:rPr lang="en-US" dirty="0"/>
              <a:t>So we tailored to them. We broke it up into months and scheduled one training every month for four months, and </a:t>
            </a:r>
            <a:r>
              <a:rPr lang="en-US" dirty="0" err="1"/>
              <a:t>inbetween</a:t>
            </a:r>
            <a:r>
              <a:rPr lang="en-US" dirty="0"/>
              <a:t> those trainings we would meet with each coalition to help them build out their own coalitions based on the information they had been taught in the last training.</a:t>
            </a:r>
          </a:p>
          <a:p>
            <a:pPr marL="0" lvl="0" indent="0" algn="l" rtl="0">
              <a:lnSpc>
                <a:spcPct val="100000"/>
              </a:lnSpc>
              <a:spcBef>
                <a:spcPts val="0"/>
              </a:spcBef>
              <a:spcAft>
                <a:spcPts val="0"/>
              </a:spcAft>
              <a:buSzPts val="1400"/>
              <a:buNone/>
            </a:pPr>
            <a:r>
              <a:rPr lang="en-US" dirty="0"/>
              <a:t>We have closed this request, but we have in fact gained two new requests where we are focusing on two of the counties who need extra focused help. For one we will be helping on their strategies and building them out, on the other we are working to create a timeline for the coalition to move forward with building out a sustainable coalition.</a:t>
            </a:r>
          </a:p>
          <a:p>
            <a:pPr marL="0" lvl="0" indent="0" algn="l" rtl="0">
              <a:lnSpc>
                <a:spcPct val="100000"/>
              </a:lnSpc>
              <a:spcBef>
                <a:spcPts val="0"/>
              </a:spcBef>
              <a:spcAft>
                <a:spcPts val="0"/>
              </a:spcAft>
              <a:buSzPts val="1400"/>
              <a:buNone/>
            </a:pPr>
            <a:r>
              <a:rPr lang="en-US" dirty="0"/>
              <a:t>And all because we had a request to help them build out a plan. (Don’t worry, they got those plans done, we just spent more time on coalitions building!)</a:t>
            </a:r>
            <a:endParaRPr dirty="0"/>
          </a:p>
        </p:txBody>
      </p:sp>
      <p:sp>
        <p:nvSpPr>
          <p:cNvPr id="95" name="Google Shape;95;p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2521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Though treatment can cover a lot of things, we do a lot of implementation for MOUD programs and safe syringe programs.</a:t>
            </a:r>
          </a:p>
          <a:p>
            <a:pPr marL="0" lvl="0" indent="0" algn="l" rtl="0">
              <a:lnSpc>
                <a:spcPct val="100000"/>
              </a:lnSpc>
              <a:spcBef>
                <a:spcPts val="0"/>
              </a:spcBef>
              <a:spcAft>
                <a:spcPts val="0"/>
              </a:spcAft>
              <a:buSzPts val="1400"/>
              <a:buNone/>
            </a:pPr>
            <a:r>
              <a:rPr lang="en-US" dirty="0"/>
              <a:t>We also have consultants who are providers who can walk through case studies of patients on medication and teach best practice through this type of education.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This particular Treatment request was to help build out 5 MOUD programs in Oregon. We helped them review policies and procedures to make sure they were in line with current best practice, when we are providing TA, we always go back to the data. What we are providing is always best practice, though consultants are welcome to provide insights based on their own experiences.</a:t>
            </a:r>
          </a:p>
          <a:p>
            <a:pPr marL="0" lvl="0" indent="0" algn="l" rtl="0">
              <a:lnSpc>
                <a:spcPct val="100000"/>
              </a:lnSpc>
              <a:spcBef>
                <a:spcPts val="0"/>
              </a:spcBef>
              <a:spcAft>
                <a:spcPts val="0"/>
              </a:spcAft>
              <a:buSzPts val="1400"/>
              <a:buNone/>
            </a:pPr>
            <a:r>
              <a:rPr lang="en-US" dirty="0"/>
              <a:t>We helped them provide stigma education to their employee’s to get them on board with the new changes.</a:t>
            </a:r>
          </a:p>
          <a:p>
            <a:pPr marL="0" lvl="0" indent="0" algn="l" rtl="0">
              <a:lnSpc>
                <a:spcPct val="100000"/>
              </a:lnSpc>
              <a:spcBef>
                <a:spcPts val="0"/>
              </a:spcBef>
              <a:spcAft>
                <a:spcPts val="0"/>
              </a:spcAft>
              <a:buSzPts val="1400"/>
              <a:buNone/>
            </a:pPr>
            <a:endParaRPr lang="en-US" dirty="0"/>
          </a:p>
        </p:txBody>
      </p:sp>
      <p:sp>
        <p:nvSpPr>
          <p:cNvPr id="95" name="Google Shape;95;p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235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This request came in to provide prevention training for a group of coalitions.</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During my Needs Assessment when I was probing about who the training would be provided to, the requester admitted that several of their coalitions were defunct since covid.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Digging deeper I was able to discover that they have been working on getting coalitions revitalized and working on creating a set of standards that they could present to these coalitions to help guide them in the making of any new coalition. I assured them that we could help.</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I sent an email to both Sean and Joy the minute I got out of that meeting and asked, do you do coalition building for groups that AREN’T prevention? I had only ever worked with groups that were coalition building for prevention. </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Turns out they do!</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We set up several meetings to have strategic planning sessions where we would review their standards and provide advice based on best practice and their experiences working within coalitions.</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Once that was in order we made a training program over five months that was specifically tailored to WRA to help grow engagement and sustainability in those coalitions that are active.</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dirty="0"/>
          </a:p>
          <a:p>
            <a:pPr marL="0" lvl="0" indent="0" algn="l" rtl="0">
              <a:lnSpc>
                <a:spcPct val="100000"/>
              </a:lnSpc>
              <a:spcBef>
                <a:spcPts val="0"/>
              </a:spcBef>
              <a:spcAft>
                <a:spcPts val="0"/>
              </a:spcAft>
              <a:buSzPts val="1400"/>
              <a:buNone/>
            </a:pPr>
            <a:r>
              <a:rPr lang="en-US" dirty="0"/>
              <a:t>While we are still doing this TA request we have already seen a renewed passion within the group.</a:t>
            </a:r>
          </a:p>
        </p:txBody>
      </p:sp>
      <p:sp>
        <p:nvSpPr>
          <p:cNvPr id="95" name="Google Shape;95;p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184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I am working with a circuit judge in Oregon to provide harm reduction education in regards to their court rooms and what that looks like for judges.</a:t>
            </a:r>
          </a:p>
          <a:p>
            <a:pPr marL="0" lvl="0" indent="0" algn="l" rtl="0">
              <a:lnSpc>
                <a:spcPct val="100000"/>
              </a:lnSpc>
              <a:spcBef>
                <a:spcPts val="0"/>
              </a:spcBef>
              <a:spcAft>
                <a:spcPts val="0"/>
              </a:spcAft>
              <a:buSzPts val="1400"/>
              <a:buNone/>
            </a:pPr>
            <a:r>
              <a:rPr lang="en-US" dirty="0"/>
              <a:t>I am working with another group to help them understand more about contingency management, which is the only proven treatment for stimulant use.</a:t>
            </a:r>
          </a:p>
          <a:p>
            <a:pPr marL="0" lvl="0" indent="0" algn="l" rtl="0">
              <a:lnSpc>
                <a:spcPct val="100000"/>
              </a:lnSpc>
              <a:spcBef>
                <a:spcPts val="0"/>
              </a:spcBef>
              <a:spcAft>
                <a:spcPts val="0"/>
              </a:spcAft>
              <a:buSzPts val="1400"/>
              <a:buNone/>
            </a:pPr>
            <a:r>
              <a:rPr lang="en-US" dirty="0"/>
              <a:t>I find that every training we are doing, we are weaving stigma and how to combat it throughout the trainings. It is still there, and we are working to chip away at it, one training at a time!</a:t>
            </a:r>
          </a:p>
          <a:p>
            <a:pPr marL="0" lvl="0" indent="0" algn="l" rtl="0">
              <a:lnSpc>
                <a:spcPct val="100000"/>
              </a:lnSpc>
              <a:spcBef>
                <a:spcPts val="0"/>
              </a:spcBef>
              <a:spcAft>
                <a:spcPts val="0"/>
              </a:spcAft>
              <a:buSzPts val="1400"/>
              <a:buNone/>
            </a:pPr>
            <a:r>
              <a:rPr lang="en-US" dirty="0"/>
              <a:t>Finally, I have a DEI request with a Peer Recovery organization, we focus on what it is like for patients to come into the clinic, and to do that we look through the lens of those who have an opioid use disorder.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 generally tell people if it has to do with opioids or stimulants we have someone who can help you with that. </a:t>
            </a:r>
          </a:p>
        </p:txBody>
      </p:sp>
      <p:sp>
        <p:nvSpPr>
          <p:cNvPr id="95" name="Google Shape;95;p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009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The best thing about the work that we do is how we can help our requesters, from asking for resources on how to use appropriate language while talking with patients, to implementing an entire new system of care, our goal is always to provide best practice that is based in data. And, we don’t want people re-creating the wheel. We know what works, let us help you, help others.</a:t>
            </a:r>
            <a:endParaRPr dirty="0"/>
          </a:p>
        </p:txBody>
      </p:sp>
      <p:sp>
        <p:nvSpPr>
          <p:cNvPr id="117" name="Google Shape;117;p6: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4670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those that said other, can you please share</a:t>
            </a:r>
            <a:r>
              <a:rPr lang="en-US" baseline="0" dirty="0"/>
              <a:t> in the chat box the strategies you’ve been working on? </a:t>
            </a:r>
            <a:endParaRPr lang="en-US" dirty="0"/>
          </a:p>
        </p:txBody>
      </p:sp>
      <p:sp>
        <p:nvSpPr>
          <p:cNvPr id="4" name="Slide Number Placeholder 3"/>
          <p:cNvSpPr>
            <a:spLocks noGrp="1"/>
          </p:cNvSpPr>
          <p:nvPr>
            <p:ph type="sldNum" sz="quarter" idx="10"/>
          </p:nvPr>
        </p:nvSpPr>
        <p:spPr/>
        <p:txBody>
          <a:bodyPr/>
          <a:lstStyle/>
          <a:p>
            <a:fld id="{2364351D-58D5-49D4-B49E-F154585A4892}" type="slidenum">
              <a:rPr lang="en-US" smtClean="0"/>
              <a:t>28</a:t>
            </a:fld>
            <a:endParaRPr lang="en-US"/>
          </a:p>
        </p:txBody>
      </p:sp>
    </p:spTree>
    <p:extLst>
      <p:ext uri="{BB962C8B-B14F-4D97-AF65-F5344CB8AC3E}">
        <p14:creationId xmlns:p14="http://schemas.microsoft.com/office/powerpoint/2010/main" val="326914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plan to address opioids/stimulant use in our communities, like any other substance, we need to consider what drug is being used (fentanyl/nitrazene/xylazine) Used in conjunction with heroin and pills? How it’s being used/route of administration? The setting – where it’s being used? Consider the physical environment , the social environment, the economics of the drug use – are they selling to support their families? The cultural characteristics that come in to play especially in rural communities. We also need to consider the mindset of the individuals using the drug – their demographic and social characteristics their physical and mental health, their interpersonal skills. We know that isolation and a lack of connectedness fuels drug use. IF their needs are not bring met through human interactions, they will find something to fill that void – often bonding with drug use. Like any substance that we’re addressing, we have to look at the who, what, when, where, how it is being used? Where is it being used? Who is using? When are they using it? How are they getting it? In order to develop strategies and a comprehensive plan to address</a:t>
            </a:r>
            <a:r>
              <a:rPr lang="en-US" baseline="0" dirty="0"/>
              <a:t> heroin, prescription opioids, methamphetamine, fentanyl and other novel substances</a:t>
            </a:r>
            <a:r>
              <a:rPr lang="en-US" dirty="0"/>
              <a:t>.</a:t>
            </a:r>
          </a:p>
        </p:txBody>
      </p:sp>
      <p:sp>
        <p:nvSpPr>
          <p:cNvPr id="4" name="Slide Number Placeholder 3"/>
          <p:cNvSpPr>
            <a:spLocks noGrp="1"/>
          </p:cNvSpPr>
          <p:nvPr>
            <p:ph type="sldNum" sz="quarter" idx="10"/>
          </p:nvPr>
        </p:nvSpPr>
        <p:spPr/>
        <p:txBody>
          <a:bodyPr/>
          <a:lstStyle/>
          <a:p>
            <a:fld id="{57B6BA24-DCB5-41B4-ADCA-8E34AB38FABA}" type="slidenum">
              <a:rPr lang="en-US" smtClean="0"/>
              <a:t>30</a:t>
            </a:fld>
            <a:endParaRPr lang="en-US" dirty="0"/>
          </a:p>
        </p:txBody>
      </p:sp>
    </p:spTree>
    <p:extLst>
      <p:ext uri="{BB962C8B-B14F-4D97-AF65-F5344CB8AC3E}">
        <p14:creationId xmlns:p14="http://schemas.microsoft.com/office/powerpoint/2010/main" val="3144885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Possibly divide in 4’s and rotate</a:t>
            </a:r>
            <a:r>
              <a:rPr lang="en-US" baseline="0" dirty="0"/>
              <a:t> around flipchart papers.  </a:t>
            </a:r>
            <a:r>
              <a:rPr lang="en-US" dirty="0"/>
              <a:t>At your tables, have a conversation and share what it is you are seeing in your community.</a:t>
            </a:r>
            <a:r>
              <a:rPr lang="en-US" baseline="0" dirty="0"/>
              <a:t> Who is using?</a:t>
            </a:r>
            <a:r>
              <a:rPr lang="en-US" dirty="0"/>
              <a:t> How are they using them – swallowing pills, snorting or injecting? What consequences are you experiencing because of</a:t>
            </a:r>
            <a:r>
              <a:rPr lang="en-US" baseline="0" dirty="0"/>
              <a:t> use</a:t>
            </a:r>
            <a:r>
              <a:rPr lang="en-US" dirty="0"/>
              <a:t> beyond overdoses?</a:t>
            </a:r>
          </a:p>
          <a:p>
            <a:endParaRPr lang="en-US" sz="800" dirty="0"/>
          </a:p>
          <a:p>
            <a:r>
              <a:rPr lang="en-US" dirty="0"/>
              <a:t>How many of you are actively aware of meth use in your community? Have you been seeing a steady increase? Have you spoken with law enforcement regarding what they’re seeing? Coroner’s reports?</a:t>
            </a:r>
          </a:p>
          <a:p>
            <a:endParaRPr lang="en-US" dirty="0"/>
          </a:p>
        </p:txBody>
      </p:sp>
      <p:sp>
        <p:nvSpPr>
          <p:cNvPr id="4" name="Slide Number Placeholder 3"/>
          <p:cNvSpPr>
            <a:spLocks noGrp="1"/>
          </p:cNvSpPr>
          <p:nvPr>
            <p:ph type="sldNum" sz="quarter" idx="10"/>
          </p:nvPr>
        </p:nvSpPr>
        <p:spPr/>
        <p:txBody>
          <a:bodyPr/>
          <a:lstStyle/>
          <a:p>
            <a:fld id="{4E522CDE-2BD9-4F67-8FD3-7494DEC72A84}" type="slidenum">
              <a:rPr lang="en-US" smtClean="0"/>
              <a:t>31</a:t>
            </a:fld>
            <a:endParaRPr lang="en-US" dirty="0"/>
          </a:p>
        </p:txBody>
      </p:sp>
    </p:spTree>
    <p:extLst>
      <p:ext uri="{BB962C8B-B14F-4D97-AF65-F5344CB8AC3E}">
        <p14:creationId xmlns:p14="http://schemas.microsoft.com/office/powerpoint/2010/main" val="310850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ea typeface="Arial"/>
                <a:cs typeface="Arial"/>
                <a:sym typeface="Arial"/>
              </a:rPr>
              <a:t>No matter what topic we are discussing,</a:t>
            </a:r>
            <a:r>
              <a:rPr lang="en-US" baseline="0" dirty="0">
                <a:latin typeface="Arial"/>
                <a:ea typeface="Arial"/>
                <a:cs typeface="Arial"/>
                <a:sym typeface="Arial"/>
              </a:rPr>
              <a:t> membership engagement always arises as a challenge. </a:t>
            </a:r>
            <a:r>
              <a:rPr lang="en-US" dirty="0">
                <a:latin typeface="Arial"/>
                <a:ea typeface="Arial"/>
                <a:cs typeface="Arial"/>
                <a:sym typeface="Arial"/>
              </a:rPr>
              <a:t>Give me a thumbs up if this sounds familiar to you???    Know you are not alone. If we are going to achieve community level change in our communities around opioid/stimulant use, we have to have all sectors of</a:t>
            </a:r>
            <a:r>
              <a:rPr lang="en-US" baseline="0" dirty="0">
                <a:latin typeface="Arial"/>
                <a:ea typeface="Arial"/>
                <a:cs typeface="Arial"/>
                <a:sym typeface="Arial"/>
              </a:rPr>
              <a:t> the community at the coalition table. Easier said than done.</a:t>
            </a:r>
          </a:p>
          <a:p>
            <a:endParaRPr lang="en-US" dirty="0"/>
          </a:p>
        </p:txBody>
      </p:sp>
      <p:sp>
        <p:nvSpPr>
          <p:cNvPr id="4" name="Slide Number Placeholder 3"/>
          <p:cNvSpPr>
            <a:spLocks noGrp="1"/>
          </p:cNvSpPr>
          <p:nvPr>
            <p:ph type="sldNum" sz="quarter" idx="10"/>
          </p:nvPr>
        </p:nvSpPr>
        <p:spPr/>
        <p:txBody>
          <a:bodyPr/>
          <a:lstStyle/>
          <a:p>
            <a:fld id="{3BC98561-4F03-DC4D-A5E5-7C8A54A4F81E}" type="slidenum">
              <a:rPr lang="en-US" smtClean="0"/>
              <a:t>32</a:t>
            </a:fld>
            <a:endParaRPr lang="en-US"/>
          </a:p>
        </p:txBody>
      </p:sp>
    </p:spTree>
    <p:extLst>
      <p:ext uri="{BB962C8B-B14F-4D97-AF65-F5344CB8AC3E}">
        <p14:creationId xmlns:p14="http://schemas.microsoft.com/office/powerpoint/2010/main" val="3670497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conducted</a:t>
            </a:r>
            <a:r>
              <a:rPr lang="en-US" baseline="0" dirty="0"/>
              <a:t> a lot of technical assistance with coalitions around capacity building. So when I hear this challenge, I ask them</a:t>
            </a:r>
          </a:p>
          <a:p>
            <a:endParaRPr lang="en-US" baseline="0" dirty="0"/>
          </a:p>
          <a:p>
            <a:r>
              <a:rPr lang="en-US" dirty="0"/>
              <a:t>I suggest to you that I think you will be immensely more successful in building partnerships and getting folks engaged if you FIRST do for them. Become a member of their organization, volunteer at their events,</a:t>
            </a:r>
            <a:r>
              <a:rPr lang="en-US" baseline="0" dirty="0"/>
              <a:t> recruit volunteers to their efforts, make a donation. Requesting technical assistance can be one of those very valuable things you can provide them so they clearly see how it’s beneficial to be engaged in your coalition.</a:t>
            </a:r>
            <a:endParaRPr lang="en-US" dirty="0"/>
          </a:p>
        </p:txBody>
      </p:sp>
      <p:sp>
        <p:nvSpPr>
          <p:cNvPr id="4" name="Slide Number Placeholder 3"/>
          <p:cNvSpPr>
            <a:spLocks noGrp="1"/>
          </p:cNvSpPr>
          <p:nvPr>
            <p:ph type="sldNum" sz="quarter" idx="10"/>
          </p:nvPr>
        </p:nvSpPr>
        <p:spPr/>
        <p:txBody>
          <a:bodyPr/>
          <a:lstStyle/>
          <a:p>
            <a:fld id="{3BC98561-4F03-DC4D-A5E5-7C8A54A4F81E}" type="slidenum">
              <a:rPr lang="en-US" smtClean="0"/>
              <a:t>33</a:t>
            </a:fld>
            <a:endParaRPr lang="en-US"/>
          </a:p>
        </p:txBody>
      </p:sp>
    </p:spTree>
    <p:extLst>
      <p:ext uri="{BB962C8B-B14F-4D97-AF65-F5344CB8AC3E}">
        <p14:creationId xmlns:p14="http://schemas.microsoft.com/office/powerpoint/2010/main" val="3272373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TA request for ORN? I agree with</a:t>
            </a:r>
            <a:r>
              <a:rPr lang="en-US" baseline="0" dirty="0"/>
              <a:t> Sarah – submit it. Never hurts to ask and ORN works across the Continuum of Care on anything opioid/stimulant related so it’s very likely they can assist your community.</a:t>
            </a:r>
            <a:endParaRPr lang="en-US" dirty="0"/>
          </a:p>
        </p:txBody>
      </p:sp>
      <p:sp>
        <p:nvSpPr>
          <p:cNvPr id="4" name="Slide Number Placeholder 3"/>
          <p:cNvSpPr>
            <a:spLocks noGrp="1"/>
          </p:cNvSpPr>
          <p:nvPr>
            <p:ph type="sldNum" sz="quarter" idx="10"/>
          </p:nvPr>
        </p:nvSpPr>
        <p:spPr/>
        <p:txBody>
          <a:bodyPr/>
          <a:lstStyle/>
          <a:p>
            <a:fld id="{2364351D-58D5-49D4-B49E-F154585A4892}" type="slidenum">
              <a:rPr lang="en-US" smtClean="0"/>
              <a:t>34</a:t>
            </a:fld>
            <a:endParaRPr lang="en-US"/>
          </a:p>
        </p:txBody>
      </p:sp>
    </p:spTree>
    <p:extLst>
      <p:ext uri="{BB962C8B-B14F-4D97-AF65-F5344CB8AC3E}">
        <p14:creationId xmlns:p14="http://schemas.microsoft.com/office/powerpoint/2010/main" val="2084123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050"/>
          <p:cNvSpPr>
            <a:spLocks noGrp="1" noRot="1" noChangeAspect="1" noChangeArrowheads="1" noTextEdit="1"/>
          </p:cNvSpPr>
          <p:nvPr>
            <p:ph type="sldImg"/>
          </p:nvPr>
        </p:nvSpPr>
        <p:spPr>
          <a:xfrm>
            <a:off x="735013" y="1163638"/>
            <a:ext cx="5583237" cy="3141662"/>
          </a:xfrm>
          <a:solidFill>
            <a:srgbClr val="FFFFFF"/>
          </a:solidFill>
          <a:ln/>
        </p:spPr>
      </p:sp>
      <p:sp>
        <p:nvSpPr>
          <p:cNvPr id="35844" name="Rectangle 2051"/>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Source Sans Pro" panose="020B0503030403020204" pitchFamily="34" charset="0"/>
              </a:rPr>
              <a:t>The Continuum of Care – good news!</a:t>
            </a:r>
            <a:r>
              <a:rPr lang="en-US" altLang="en-US" baseline="0" dirty="0">
                <a:latin typeface="Source Sans Pro" panose="020B0503030403020204" pitchFamily="34" charset="0"/>
              </a:rPr>
              <a:t> ORN can provide TA at all stages across the continuum. And I really urge you to think beyond your own coalition to how you can support your partners in the community by requesting assistance for them. ASK and show them this is a two-way relationship.</a:t>
            </a:r>
            <a:endParaRPr lang="en-US" altLang="en-US" dirty="0">
              <a:latin typeface="Source Sans Pro" panose="020B0503030403020204" pitchFamily="34" charset="0"/>
            </a:endParaRPr>
          </a:p>
        </p:txBody>
      </p:sp>
    </p:spTree>
    <p:extLst>
      <p:ext uri="{BB962C8B-B14F-4D97-AF65-F5344CB8AC3E}">
        <p14:creationId xmlns:p14="http://schemas.microsoft.com/office/powerpoint/2010/main" val="3198991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9" name="Google Shape;719;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a:t>We can identify</a:t>
            </a:r>
            <a:r>
              <a:rPr lang="en-US" baseline="0" dirty="0"/>
              <a:t> specific sectors and roles across the </a:t>
            </a:r>
            <a:r>
              <a:rPr lang="en-US" baseline="0" dirty="0" err="1"/>
              <a:t>CoC</a:t>
            </a:r>
            <a:r>
              <a:rPr lang="en-US" baseline="0" dirty="0"/>
              <a:t> – all of these are areas that ORN can assist your community. And if you haven’t engaged individuals with lived experience, particularly individuals who are using substances, ORN can also assist you with doing so in a culturally sensitive way and provide concrete examples of how they can provide valuable contributions.</a:t>
            </a:r>
            <a:endParaRPr dirty="0"/>
          </a:p>
        </p:txBody>
      </p:sp>
    </p:spTree>
    <p:extLst>
      <p:ext uri="{BB962C8B-B14F-4D97-AF65-F5344CB8AC3E}">
        <p14:creationId xmlns:p14="http://schemas.microsoft.com/office/powerpoint/2010/main" val="38753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you play the video? </a:t>
            </a:r>
          </a:p>
        </p:txBody>
      </p:sp>
      <p:sp>
        <p:nvSpPr>
          <p:cNvPr id="4" name="Slide Number Placeholder 3"/>
          <p:cNvSpPr>
            <a:spLocks noGrp="1"/>
          </p:cNvSpPr>
          <p:nvPr>
            <p:ph type="sldNum" sz="quarter" idx="10"/>
          </p:nvPr>
        </p:nvSpPr>
        <p:spPr/>
        <p:txBody>
          <a:bodyPr/>
          <a:lstStyle/>
          <a:p>
            <a:fld id="{2364351D-58D5-49D4-B49E-F154585A4892}" type="slidenum">
              <a:rPr lang="en-US" smtClean="0"/>
              <a:t>6</a:t>
            </a:fld>
            <a:endParaRPr lang="en-US"/>
          </a:p>
        </p:txBody>
      </p:sp>
    </p:spTree>
    <p:extLst>
      <p:ext uri="{BB962C8B-B14F-4D97-AF65-F5344CB8AC3E}">
        <p14:creationId xmlns:p14="http://schemas.microsoft.com/office/powerpoint/2010/main" val="746187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ORN can help with strategies</a:t>
            </a:r>
            <a:r>
              <a:rPr lang="en-US" baseline="0" dirty="0"/>
              <a:t> across the continuum. All of these are areas where ORN TA can assist you.</a:t>
            </a:r>
            <a:endParaRPr lang="en-US" dirty="0"/>
          </a:p>
        </p:txBody>
      </p:sp>
      <p:sp>
        <p:nvSpPr>
          <p:cNvPr id="4" name="Slide Number Placeholder 3"/>
          <p:cNvSpPr>
            <a:spLocks noGrp="1"/>
          </p:cNvSpPr>
          <p:nvPr>
            <p:ph type="sldNum" sz="quarter" idx="10"/>
          </p:nvPr>
        </p:nvSpPr>
        <p:spPr/>
        <p:txBody>
          <a:bodyPr/>
          <a:lstStyle/>
          <a:p>
            <a:fld id="{2364351D-58D5-49D4-B49E-F154585A4892}" type="slidenum">
              <a:rPr lang="en-US" smtClean="0"/>
              <a:t>37</a:t>
            </a:fld>
            <a:endParaRPr lang="en-US"/>
          </a:p>
        </p:txBody>
      </p:sp>
    </p:spTree>
    <p:extLst>
      <p:ext uri="{BB962C8B-B14F-4D97-AF65-F5344CB8AC3E}">
        <p14:creationId xmlns:p14="http://schemas.microsoft.com/office/powerpoint/2010/main" val="446028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a:t>
            </a:r>
            <a:r>
              <a:rPr lang="en-US" baseline="0" dirty="0"/>
              <a:t> areas ORN TA can assist…</a:t>
            </a:r>
            <a:endParaRPr lang="en-US" dirty="0"/>
          </a:p>
        </p:txBody>
      </p:sp>
      <p:sp>
        <p:nvSpPr>
          <p:cNvPr id="4" name="Slide Number Placeholder 3"/>
          <p:cNvSpPr>
            <a:spLocks noGrp="1"/>
          </p:cNvSpPr>
          <p:nvPr>
            <p:ph type="sldNum" sz="quarter" idx="10"/>
          </p:nvPr>
        </p:nvSpPr>
        <p:spPr/>
        <p:txBody>
          <a:bodyPr/>
          <a:lstStyle/>
          <a:p>
            <a:fld id="{2364351D-58D5-49D4-B49E-F154585A4892}" type="slidenum">
              <a:rPr lang="en-US" smtClean="0"/>
              <a:t>38</a:t>
            </a:fld>
            <a:endParaRPr lang="en-US"/>
          </a:p>
        </p:txBody>
      </p:sp>
    </p:spTree>
    <p:extLst>
      <p:ext uri="{BB962C8B-B14F-4D97-AF65-F5344CB8AC3E}">
        <p14:creationId xmlns:p14="http://schemas.microsoft.com/office/powerpoint/2010/main" val="1323620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4351D-58D5-49D4-B49E-F154585A4892}" type="slidenum">
              <a:rPr lang="en-US" smtClean="0"/>
              <a:t>39</a:t>
            </a:fld>
            <a:endParaRPr lang="en-US"/>
          </a:p>
        </p:txBody>
      </p:sp>
    </p:spTree>
    <p:extLst>
      <p:ext uri="{BB962C8B-B14F-4D97-AF65-F5344CB8AC3E}">
        <p14:creationId xmlns:p14="http://schemas.microsoft.com/office/powerpoint/2010/main" val="3733100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actual examples</a:t>
            </a:r>
            <a:r>
              <a:rPr lang="en-US" baseline="0" dirty="0"/>
              <a:t> of some TA that has been provided by ORN.</a:t>
            </a:r>
            <a:endParaRPr lang="en-US" dirty="0"/>
          </a:p>
        </p:txBody>
      </p:sp>
      <p:sp>
        <p:nvSpPr>
          <p:cNvPr id="4" name="Slide Number Placeholder 3"/>
          <p:cNvSpPr>
            <a:spLocks noGrp="1"/>
          </p:cNvSpPr>
          <p:nvPr>
            <p:ph type="sldNum" sz="quarter" idx="10"/>
          </p:nvPr>
        </p:nvSpPr>
        <p:spPr/>
        <p:txBody>
          <a:bodyPr/>
          <a:lstStyle/>
          <a:p>
            <a:fld id="{2364351D-58D5-49D4-B49E-F154585A4892}" type="slidenum">
              <a:rPr lang="en-US" smtClean="0"/>
              <a:t>40</a:t>
            </a:fld>
            <a:endParaRPr lang="en-US"/>
          </a:p>
        </p:txBody>
      </p:sp>
    </p:spTree>
    <p:extLst>
      <p:ext uri="{BB962C8B-B14F-4D97-AF65-F5344CB8AC3E}">
        <p14:creationId xmlns:p14="http://schemas.microsoft.com/office/powerpoint/2010/main" val="1099167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Draw</a:t>
            </a:r>
            <a:r>
              <a:rPr lang="en-US" baseline="0" dirty="0"/>
              <a:t> your community maps again through the lens of i</a:t>
            </a:r>
            <a:r>
              <a:rPr lang="en-US" dirty="0"/>
              <a:t>dentifying and mapping community resources across</a:t>
            </a:r>
            <a:r>
              <a:rPr lang="en-US" baseline="0" dirty="0"/>
              <a:t> prevention, treatment and recovery to identify needs and gaps in service areas.</a:t>
            </a:r>
            <a:endParaRPr lang="en-US" dirty="0"/>
          </a:p>
        </p:txBody>
      </p:sp>
      <p:sp>
        <p:nvSpPr>
          <p:cNvPr id="4" name="Slide Number Placeholder 3"/>
          <p:cNvSpPr>
            <a:spLocks noGrp="1"/>
          </p:cNvSpPr>
          <p:nvPr>
            <p:ph type="sldNum" sz="quarter" idx="10"/>
          </p:nvPr>
        </p:nvSpPr>
        <p:spPr/>
        <p:txBody>
          <a:bodyPr/>
          <a:lstStyle/>
          <a:p>
            <a:fld id="{92053FB7-BB02-A14B-A780-C2AB428D01EA}" type="slidenum">
              <a:rPr lang="en-US" smtClean="0"/>
              <a:t>41</a:t>
            </a:fld>
            <a:endParaRPr lang="en-US" dirty="0"/>
          </a:p>
        </p:txBody>
      </p:sp>
    </p:spTree>
    <p:extLst>
      <p:ext uri="{BB962C8B-B14F-4D97-AF65-F5344CB8AC3E}">
        <p14:creationId xmlns:p14="http://schemas.microsoft.com/office/powerpoint/2010/main" val="1765329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9" name="Google Shape;699;p78:notes"/>
          <p:cNvSpPr txBox="1">
            <a:spLocks noGrp="1"/>
          </p:cNvSpPr>
          <p:nvPr>
            <p:ph type="body" idx="1"/>
          </p:nvPr>
        </p:nvSpPr>
        <p:spPr>
          <a:xfrm>
            <a:off x="381001" y="4494810"/>
            <a:ext cx="6422229" cy="465554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sz="1600" dirty="0"/>
              <a:t>Or we can identify areas</a:t>
            </a:r>
            <a:r>
              <a:rPr lang="en-US" sz="1600" baseline="0" dirty="0"/>
              <a:t> in need of assistance</a:t>
            </a:r>
            <a:r>
              <a:rPr lang="en-US" sz="1600" dirty="0"/>
              <a:t> using the 7 strategies</a:t>
            </a:r>
            <a:r>
              <a:rPr lang="en-US" sz="1600" baseline="0" dirty="0"/>
              <a:t> for community change. Consider strategies and tasks that need to be completed in the next 12-18 months. What do you need help with?</a:t>
            </a:r>
            <a:endParaRPr sz="1600" dirty="0"/>
          </a:p>
        </p:txBody>
      </p:sp>
      <p:sp>
        <p:nvSpPr>
          <p:cNvPr id="700" name="Google Shape;700;p78:notes"/>
          <p:cNvSpPr txBox="1">
            <a:spLocks noGrp="1"/>
          </p:cNvSpPr>
          <p:nvPr>
            <p:ph type="sldNum" idx="12"/>
          </p:nvPr>
        </p:nvSpPr>
        <p:spPr>
          <a:xfrm>
            <a:off x="3936768" y="8772668"/>
            <a:ext cx="3011699" cy="4618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66279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Facilitation Suggestion: Provide everyone post-it notes and ask them to list one item/post it note. Have them brainstorm their sector priorities. Place them on flipchart paper. Next, have them identify challenges in achieving goals and objectives and post those on a separate piece of flipchart paper. Using stickers or markers, ask each person to take a marker and identify what they think are the 3 top priorities/challenges. Next, get verbal agreement there is consensus on the priorities. </a:t>
            </a:r>
            <a:r>
              <a:rPr lang="en-US" sz="1200" kern="1200">
                <a:solidFill>
                  <a:schemeClr val="tx1"/>
                </a:solidFill>
                <a:effectLst/>
                <a:latin typeface="+mn-lt"/>
                <a:ea typeface="+mn-ea"/>
                <a:cs typeface="+mn-cs"/>
              </a:rPr>
              <a:t>Following the meeting, submit a request if there are areas where ORN can assist your coalition on your identified priorities.</a:t>
            </a:r>
          </a:p>
          <a:p>
            <a:endParaRPr lang="en-US" dirty="0"/>
          </a:p>
        </p:txBody>
      </p:sp>
      <p:sp>
        <p:nvSpPr>
          <p:cNvPr id="4" name="Slide Number Placeholder 3"/>
          <p:cNvSpPr>
            <a:spLocks noGrp="1"/>
          </p:cNvSpPr>
          <p:nvPr>
            <p:ph type="sldNum" sz="quarter" idx="10"/>
          </p:nvPr>
        </p:nvSpPr>
        <p:spPr/>
        <p:txBody>
          <a:bodyPr/>
          <a:lstStyle/>
          <a:p>
            <a:fld id="{2364351D-58D5-49D4-B49E-F154585A4892}" type="slidenum">
              <a:rPr lang="en-US" smtClean="0"/>
              <a:t>45</a:t>
            </a:fld>
            <a:endParaRPr lang="en-US"/>
          </a:p>
        </p:txBody>
      </p:sp>
    </p:spTree>
    <p:extLst>
      <p:ext uri="{BB962C8B-B14F-4D97-AF65-F5344CB8AC3E}">
        <p14:creationId xmlns:p14="http://schemas.microsoft.com/office/powerpoint/2010/main" val="4064278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4351D-58D5-49D4-B49E-F154585A4892}" type="slidenum">
              <a:rPr lang="en-US" smtClean="0"/>
              <a:t>46</a:t>
            </a:fld>
            <a:endParaRPr lang="en-US"/>
          </a:p>
        </p:txBody>
      </p:sp>
    </p:spTree>
    <p:extLst>
      <p:ext uri="{BB962C8B-B14F-4D97-AF65-F5344CB8AC3E}">
        <p14:creationId xmlns:p14="http://schemas.microsoft.com/office/powerpoint/2010/main" val="3965169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6: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570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SAMHSA funds the opioid response network to help provide resources and technical assistance to address the opioid crisis and stimulant use.</a:t>
            </a:r>
          </a:p>
          <a:p>
            <a:pPr marL="0" lvl="0" indent="0" algn="l" rtl="0">
              <a:lnSpc>
                <a:spcPct val="100000"/>
              </a:lnSpc>
              <a:spcBef>
                <a:spcPts val="0"/>
              </a:spcBef>
              <a:spcAft>
                <a:spcPts val="0"/>
              </a:spcAft>
              <a:buSzPts val="1400"/>
              <a:buNone/>
            </a:pPr>
            <a:endParaRPr lang="en-US" dirty="0"/>
          </a:p>
          <a:p>
            <a:r>
              <a:rPr lang="en-US" dirty="0"/>
              <a:t>Across</a:t>
            </a:r>
            <a:r>
              <a:rPr lang="en-US" baseline="0" dirty="0"/>
              <a:t> the nation, each state or territory has a designated team to provide education and training in response to the opioid crisis on request. </a:t>
            </a:r>
          </a:p>
          <a:p>
            <a:endParaRPr lang="en-US" baseline="0" dirty="0"/>
          </a:p>
          <a:p>
            <a:r>
              <a:rPr lang="en-US" baseline="0" dirty="0"/>
              <a:t>The Technical Transfer Specialists’, or the TTS, manage these requests.</a:t>
            </a:r>
          </a:p>
          <a:p>
            <a:r>
              <a:rPr lang="en-US" baseline="0" dirty="0"/>
              <a:t> </a:t>
            </a:r>
            <a:endParaRPr lang="en-US" dirty="0"/>
          </a:p>
          <a:p>
            <a:r>
              <a:rPr lang="en-US" baseline="0" dirty="0"/>
              <a:t>The </a:t>
            </a:r>
            <a:r>
              <a:rPr lang="en-US" sz="1200" kern="1200" dirty="0">
                <a:solidFill>
                  <a:schemeClr val="tx1"/>
                </a:solidFill>
                <a:effectLst/>
                <a:latin typeface="+mn-lt"/>
                <a:ea typeface="+mn-ea"/>
                <a:cs typeface="+mn-cs"/>
              </a:rPr>
              <a:t>Technology Transfer Specialists (TTS) roles and responsibilities include project management to coordinate and track TA requests. We manage the TA teams,</a:t>
            </a:r>
            <a:r>
              <a:rPr lang="en-US" sz="1200" kern="1200" baseline="0" dirty="0">
                <a:solidFill>
                  <a:schemeClr val="tx1"/>
                </a:solidFill>
                <a:effectLst/>
                <a:latin typeface="+mn-lt"/>
                <a:ea typeface="+mn-ea"/>
                <a:cs typeface="+mn-cs"/>
              </a:rPr>
              <a:t> schedule meetings, and maintain communication channels. We assist the TA teams in matching evidence based practices and implementation strategies to fulfill TA requests. </a:t>
            </a:r>
            <a:endParaRPr lang="en-US" baseline="0" dirty="0"/>
          </a:p>
          <a:p>
            <a:endParaRPr lang="en-US" baseline="0" dirty="0">
              <a:solidFill>
                <a:schemeClr val="bg1">
                  <a:lumMod val="65000"/>
                </a:schemeClr>
              </a:solidFill>
            </a:endParaRPr>
          </a:p>
          <a:p>
            <a:r>
              <a:rPr lang="en-US" baseline="0" dirty="0">
                <a:solidFill>
                  <a:schemeClr val="bg1">
                    <a:lumMod val="65000"/>
                  </a:schemeClr>
                </a:solidFill>
              </a:rPr>
              <a:t>I will tell you a bit more about these teams and their roles and responsibilities of the project partners, consultants, and specialists as we go on. </a:t>
            </a:r>
            <a:endParaRPr lang="en-US" dirty="0">
              <a:solidFill>
                <a:schemeClr val="bg1">
                  <a:lumMod val="65000"/>
                </a:schemeClr>
              </a:solidFill>
            </a:endParaRPr>
          </a:p>
          <a:p>
            <a:pPr marL="0" lvl="0" indent="0" algn="l" rtl="0">
              <a:lnSpc>
                <a:spcPct val="100000"/>
              </a:lnSpc>
              <a:spcBef>
                <a:spcPts val="0"/>
              </a:spcBef>
              <a:spcAft>
                <a:spcPts val="0"/>
              </a:spcAft>
              <a:buSzPts val="1400"/>
              <a:buNone/>
            </a:pPr>
            <a:endParaRPr lang="en-US" dirty="0"/>
          </a:p>
          <a:p>
            <a:endParaRPr lang="en-US" dirty="0"/>
          </a:p>
          <a:p>
            <a:pPr marL="0" lvl="0" indent="0" algn="l" rtl="0">
              <a:lnSpc>
                <a:spcPct val="100000"/>
              </a:lnSpc>
              <a:spcBef>
                <a:spcPts val="0"/>
              </a:spcBef>
              <a:spcAft>
                <a:spcPts val="0"/>
              </a:spcAft>
              <a:buSzPts val="1400"/>
              <a:buNone/>
            </a:pPr>
            <a:endParaRPr dirty="0"/>
          </a:p>
        </p:txBody>
      </p:sp>
      <p:sp>
        <p:nvSpPr>
          <p:cNvPr id="88" name="Google Shape;88;p2: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accept requests for education and training. </a:t>
            </a:r>
          </a:p>
          <a:p>
            <a:pPr marL="0" lvl="0" indent="0" algn="l" rtl="0">
              <a:lnSpc>
                <a:spcPct val="100000"/>
              </a:lnSpc>
              <a:spcBef>
                <a:spcPts val="0"/>
              </a:spcBef>
              <a:spcAft>
                <a:spcPts val="0"/>
              </a:spcAft>
              <a:buSzPts val="1400"/>
              <a:buNone/>
            </a:pPr>
            <a:endParaRPr lang="en-US" dirty="0"/>
          </a:p>
          <a:p>
            <a:endParaRPr lang="en-US" dirty="0"/>
          </a:p>
          <a:p>
            <a:r>
              <a:rPr lang="en-US" dirty="0"/>
              <a:t>Each</a:t>
            </a:r>
            <a:r>
              <a:rPr lang="en-US" baseline="0" dirty="0"/>
              <a:t> TTS, manages requests in their region.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currently are split into 10 different Regions</a:t>
            </a:r>
            <a:r>
              <a:rPr lang="en-US" sz="1200" baseline="0" dirty="0"/>
              <a:t> that are aligned with the Health Human Services (HHS) Regions.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each Region has at least one of me! </a:t>
            </a:r>
            <a:endParaRPr lang="en-US" sz="1200" dirty="0"/>
          </a:p>
          <a:p>
            <a:endParaRPr lang="en-US" baseline="0" dirty="0"/>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dirty="0"/>
          </a:p>
          <a:p>
            <a:pPr marL="0" lvl="0" indent="0" algn="l" rtl="0">
              <a:lnSpc>
                <a:spcPct val="100000"/>
              </a:lnSpc>
              <a:spcBef>
                <a:spcPts val="0"/>
              </a:spcBef>
              <a:spcAft>
                <a:spcPts val="0"/>
              </a:spcAft>
              <a:buSzPts val="1400"/>
              <a:buNone/>
            </a:pPr>
            <a:endParaRPr dirty="0"/>
          </a:p>
        </p:txBody>
      </p:sp>
      <p:sp>
        <p:nvSpPr>
          <p:cNvPr id="95" name="Google Shape;95;p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461963" indent="-461963">
              <a:spcBef>
                <a:spcPts val="0"/>
              </a:spcBef>
              <a:buSzPts val="2070"/>
            </a:pPr>
            <a:r>
              <a:rPr lang="en-US" sz="1200" dirty="0"/>
              <a:t>Along with our 10 Regions we also have a team of TTS’ dedicated to tribal requests.</a:t>
            </a:r>
          </a:p>
          <a:p>
            <a:pPr marL="461963" indent="-461963">
              <a:spcBef>
                <a:spcPts val="0"/>
              </a:spcBef>
              <a:buSzPts val="2070"/>
            </a:pPr>
            <a:endParaRPr lang="en-US" sz="1200" dirty="0">
              <a:solidFill>
                <a:schemeClr val="tx1"/>
              </a:solidFill>
            </a:endParaRPr>
          </a:p>
          <a:p>
            <a:pPr marL="461963" indent="-461963">
              <a:spcBef>
                <a:spcPts val="0"/>
              </a:spcBef>
              <a:buSzPts val="2070"/>
            </a:pPr>
            <a:r>
              <a:rPr lang="en-US" sz="1200" dirty="0">
                <a:solidFill>
                  <a:schemeClr val="tx1"/>
                </a:solidFill>
              </a:rPr>
              <a:t>They make up the </a:t>
            </a:r>
            <a:r>
              <a:rPr lang="en-US" sz="1200" dirty="0"/>
              <a:t>Indigenous Communities Response Team and they are split into 5 different regions. </a:t>
            </a:r>
          </a:p>
          <a:p>
            <a:pPr marL="461963" indent="-461963">
              <a:spcBef>
                <a:spcPts val="0"/>
              </a:spcBef>
              <a:buSzPts val="2070"/>
            </a:pPr>
            <a:r>
              <a:rPr lang="en-US" sz="1200" dirty="0"/>
              <a:t>Their </a:t>
            </a:r>
            <a:r>
              <a:rPr lang="en-US" sz="1200" dirty="0">
                <a:solidFill>
                  <a:schemeClr val="tx1"/>
                </a:solidFill>
              </a:rPr>
              <a:t>priority is </a:t>
            </a:r>
            <a:r>
              <a:rPr lang="en-US" sz="1200" dirty="0"/>
              <a:t>Tribal requests.</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Those workgroups vet consultants to meet their stated standards to provide TA consulting services to those putting in the TA Request.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want to make sure that the training and education is targeted and tailored to the audience we are engaging with.</a:t>
            </a:r>
            <a:endParaRPr dirty="0"/>
          </a:p>
        </p:txBody>
      </p:sp>
      <p:sp>
        <p:nvSpPr>
          <p:cNvPr id="95" name="Google Shape;95;p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534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Region has a</a:t>
            </a:r>
            <a:r>
              <a:rPr lang="en-US" baseline="0" dirty="0"/>
              <a:t> panel of consultants in Prevention, Treatment, and Recovery.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local consultants when possible who can provide tailored trainings based on their knowledge of the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We also have utilize Core Team partners and national specialists in as needed.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053FB7-BB02-A14B-A780-C2AB428D01EA}" type="slidenum">
              <a:rPr lang="en-US" smtClean="0"/>
              <a:t>10</a:t>
            </a:fld>
            <a:endParaRPr lang="en-US" dirty="0"/>
          </a:p>
        </p:txBody>
      </p:sp>
    </p:spTree>
    <p:extLst>
      <p:ext uri="{BB962C8B-B14F-4D97-AF65-F5344CB8AC3E}">
        <p14:creationId xmlns:p14="http://schemas.microsoft.com/office/powerpoint/2010/main" val="87546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ORN is very lucky to have partners that we work with to help provide TA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work with national partner’s across the USA.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those partners are CADCA, C4 Innovations, Boston Medical Center, National Sheriffs Association, and the list goes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TTS’s goal, MY goal, is to find the right fit for what the requesters needs are. And with these partners we are able to help in an in-depth way that will bring about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364351D-58D5-49D4-B49E-F154585A4892}" type="slidenum">
              <a:rPr lang="en-US" smtClean="0"/>
              <a:t>11</a:t>
            </a:fld>
            <a:endParaRPr lang="en-US"/>
          </a:p>
        </p:txBody>
      </p:sp>
    </p:spTree>
    <p:extLst>
      <p:ext uri="{BB962C8B-B14F-4D97-AF65-F5344CB8AC3E}">
        <p14:creationId xmlns:p14="http://schemas.microsoft.com/office/powerpoint/2010/main" val="3060762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So, to nut shell it, Our mission is to provide training and TA via local experts to enhance prevention, treatment (especially medications like buprenorphine, naltrexone and methadone) and recovery efforts across the country by addressing state and local specific needs.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122" name="Google Shape;122;p7: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
        <p:cNvGrpSpPr/>
        <p:nvPr/>
      </p:nvGrpSpPr>
      <p:grpSpPr>
        <a:xfrm>
          <a:off x="0" y="0"/>
          <a:ext cx="0" cy="0"/>
          <a:chOff x="0" y="0"/>
          <a:chExt cx="0" cy="0"/>
        </a:xfrm>
      </p:grpSpPr>
      <p:sp>
        <p:nvSpPr>
          <p:cNvPr id="15" name="Google Shape;15;p13"/>
          <p:cNvSpPr/>
          <p:nvPr/>
        </p:nvSpPr>
        <p:spPr>
          <a:xfrm>
            <a:off x="0" y="1"/>
            <a:ext cx="12192000" cy="435849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3"/>
          <p:cNvSpPr txBox="1">
            <a:spLocks noGrp="1"/>
          </p:cNvSpPr>
          <p:nvPr>
            <p:ph type="ctrTitle"/>
          </p:nvPr>
        </p:nvSpPr>
        <p:spPr>
          <a:xfrm>
            <a:off x="914400" y="559624"/>
            <a:ext cx="10363200" cy="147002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Montserrat"/>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828800" y="2277691"/>
            <a:ext cx="8534400" cy="93780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200"/>
              </a:spcBef>
              <a:spcAft>
                <a:spcPts val="0"/>
              </a:spcAft>
              <a:buSzPts val="2520"/>
              <a:buNone/>
              <a:defRPr>
                <a:solidFill>
                  <a:srgbClr val="E6C46D"/>
                </a:solidFill>
              </a:defRPr>
            </a:lvl1pPr>
            <a:lvl2pPr lvl="1" algn="ctr">
              <a:lnSpc>
                <a:spcPct val="100000"/>
              </a:lnSpc>
              <a:spcBef>
                <a:spcPts val="600"/>
              </a:spcBef>
              <a:spcAft>
                <a:spcPts val="0"/>
              </a:spcAft>
              <a:buSzPts val="2400"/>
              <a:buNone/>
              <a:defRPr>
                <a:solidFill>
                  <a:srgbClr val="888888"/>
                </a:solidFill>
              </a:defRPr>
            </a:lvl2pPr>
            <a:lvl3pPr lvl="2" algn="ctr">
              <a:lnSpc>
                <a:spcPct val="100000"/>
              </a:lnSpc>
              <a:spcBef>
                <a:spcPts val="600"/>
              </a:spcBef>
              <a:spcAft>
                <a:spcPts val="0"/>
              </a:spcAft>
              <a:buSzPts val="2400"/>
              <a:buNone/>
              <a:defRPr>
                <a:solidFill>
                  <a:srgbClr val="888888"/>
                </a:solidFill>
              </a:defRPr>
            </a:lvl3pPr>
            <a:lvl4pPr lvl="3" algn="ctr">
              <a:lnSpc>
                <a:spcPct val="100000"/>
              </a:lnSpc>
              <a:spcBef>
                <a:spcPts val="600"/>
              </a:spcBef>
              <a:spcAft>
                <a:spcPts val="0"/>
              </a:spcAft>
              <a:buSzPts val="2000"/>
              <a:buNone/>
              <a:defRPr>
                <a:solidFill>
                  <a:srgbClr val="888888"/>
                </a:solidFill>
              </a:defRPr>
            </a:lvl4pPr>
            <a:lvl5pPr lvl="4" algn="ctr">
              <a:lnSpc>
                <a:spcPct val="100000"/>
              </a:lnSpc>
              <a:spcBef>
                <a:spcPts val="6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8" name="Google Shape;18;p13" descr="A picture containing text, clipart&#10;&#10;Description automatically generated"/>
          <p:cNvPicPr preferRelativeResize="0"/>
          <p:nvPr/>
        </p:nvPicPr>
        <p:blipFill rotWithShape="1">
          <a:blip r:embed="rId2">
            <a:alphaModFix/>
          </a:blip>
          <a:srcRect/>
          <a:stretch/>
        </p:blipFill>
        <p:spPr>
          <a:xfrm>
            <a:off x="3716954" y="4811698"/>
            <a:ext cx="4758092" cy="1695703"/>
          </a:xfrm>
          <a:prstGeom prst="rect">
            <a:avLst/>
          </a:prstGeom>
          <a:noFill/>
          <a:ln>
            <a:noFill/>
          </a:ln>
        </p:spPr>
      </p:pic>
    </p:spTree>
    <p:extLst>
      <p:ext uri="{BB962C8B-B14F-4D97-AF65-F5344CB8AC3E}">
        <p14:creationId xmlns:p14="http://schemas.microsoft.com/office/powerpoint/2010/main" val="156373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049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3"/>
        <p:cNvGrpSpPr/>
        <p:nvPr/>
      </p:nvGrpSpPr>
      <p:grpSpPr>
        <a:xfrm>
          <a:off x="0" y="0"/>
          <a:ext cx="0" cy="0"/>
          <a:chOff x="0" y="0"/>
          <a:chExt cx="0" cy="0"/>
        </a:xfrm>
      </p:grpSpPr>
      <p:sp>
        <p:nvSpPr>
          <p:cNvPr id="694" name="Google Shape;694;p94"/>
          <p:cNvSpPr txBox="1">
            <a:spLocks noGrp="1"/>
          </p:cNvSpPr>
          <p:nvPr>
            <p:ph type="sldNum" idx="12"/>
          </p:nvPr>
        </p:nvSpPr>
        <p:spPr>
          <a:xfrm>
            <a:off x="11682413" y="6516497"/>
            <a:ext cx="425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smtClean="0"/>
              <a:pPr/>
              <a:t>‹#›</a:t>
            </a:fld>
            <a:endParaRPr lang="en"/>
          </a:p>
        </p:txBody>
      </p:sp>
      <p:sp>
        <p:nvSpPr>
          <p:cNvPr id="695" name="Google Shape;695;p94"/>
          <p:cNvSpPr txBox="1">
            <a:spLocks noGrp="1"/>
          </p:cNvSpPr>
          <p:nvPr>
            <p:ph type="title"/>
          </p:nvPr>
        </p:nvSpPr>
        <p:spPr>
          <a:xfrm>
            <a:off x="7273584" y="1147156"/>
            <a:ext cx="4074000" cy="3732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65C7D"/>
              </a:buClr>
              <a:buSzPts val="4500"/>
              <a:buFont typeface="Montserrat"/>
              <a:buNone/>
              <a:defRPr sz="4500">
                <a:solidFill>
                  <a:srgbClr val="165C7D"/>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6" name="Google Shape;696;p94"/>
          <p:cNvSpPr/>
          <p:nvPr/>
        </p:nvSpPr>
        <p:spPr>
          <a:xfrm rot="10800000">
            <a:off x="73" y="228"/>
            <a:ext cx="5926400" cy="5108800"/>
          </a:xfrm>
          <a:prstGeom prst="triangle">
            <a:avLst>
              <a:gd name="adj" fmla="val 72187"/>
            </a:avLst>
          </a:prstGeom>
          <a:solidFill>
            <a:srgbClr val="123F5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97" name="Google Shape;697;p94"/>
          <p:cNvSpPr/>
          <p:nvPr/>
        </p:nvSpPr>
        <p:spPr>
          <a:xfrm>
            <a:off x="595688" y="4174708"/>
            <a:ext cx="3140000" cy="2706800"/>
          </a:xfrm>
          <a:prstGeom prst="triangle">
            <a:avLst>
              <a:gd name="adj" fmla="val 72187"/>
            </a:avLst>
          </a:prstGeom>
          <a:solidFill>
            <a:srgbClr val="23779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698" name="Google Shape;698;p94"/>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595690" y="0"/>
            <a:ext cx="6429828" cy="6858000"/>
          </a:xfrm>
          <a:custGeom>
            <a:avLst/>
            <a:gdLst/>
            <a:ahLst/>
            <a:cxnLst/>
            <a:rect l="l" t="t" r="r" b="b"/>
            <a:pathLst>
              <a:path w="6429828" h="6858000" extrusionOk="0">
                <a:moveTo>
                  <a:pt x="0" y="0"/>
                </a:moveTo>
                <a:lnTo>
                  <a:pt x="4256289" y="0"/>
                </a:lnTo>
                <a:lnTo>
                  <a:pt x="6429828" y="6858000"/>
                </a:lnTo>
                <a:lnTo>
                  <a:pt x="2173539" y="6858000"/>
                </a:lnTo>
                <a:close/>
              </a:path>
            </a:pathLst>
          </a:custGeom>
          <a:noFill/>
          <a:ln>
            <a:noFill/>
          </a:ln>
        </p:spPr>
      </p:pic>
    </p:spTree>
    <p:extLst>
      <p:ext uri="{BB962C8B-B14F-4D97-AF65-F5344CB8AC3E}">
        <p14:creationId xmlns:p14="http://schemas.microsoft.com/office/powerpoint/2010/main" val="212458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1"/>
        <p:cNvGrpSpPr/>
        <p:nvPr/>
      </p:nvGrpSpPr>
      <p:grpSpPr>
        <a:xfrm>
          <a:off x="0" y="0"/>
          <a:ext cx="0" cy="0"/>
          <a:chOff x="0" y="0"/>
          <a:chExt cx="0" cy="0"/>
        </a:xfrm>
      </p:grpSpPr>
      <p:sp>
        <p:nvSpPr>
          <p:cNvPr id="52" name="Google Shape;52;p63"/>
          <p:cNvSpPr txBox="1">
            <a:spLocks noGrp="1"/>
          </p:cNvSpPr>
          <p:nvPr>
            <p:ph type="title"/>
          </p:nvPr>
        </p:nvSpPr>
        <p:spPr>
          <a:xfrm>
            <a:off x="2" y="842"/>
            <a:ext cx="5469775" cy="6880780"/>
          </a:xfrm>
          <a:prstGeom prst="rect">
            <a:avLst/>
          </a:prstGeom>
          <a:solidFill>
            <a:srgbClr val="B25226"/>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3"/>
          <p:cNvSpPr txBox="1">
            <a:spLocks noGrp="1"/>
          </p:cNvSpPr>
          <p:nvPr>
            <p:ph type="dt" idx="10"/>
          </p:nvPr>
        </p:nvSpPr>
        <p:spPr>
          <a:xfrm>
            <a:off x="838200" y="6356352"/>
            <a:ext cx="1106979"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63"/>
          <p:cNvSpPr txBox="1">
            <a:spLocks noGrp="1"/>
          </p:cNvSpPr>
          <p:nvPr>
            <p:ph type="ftr" idx="11"/>
          </p:nvPr>
        </p:nvSpPr>
        <p:spPr>
          <a:xfrm>
            <a:off x="2051541" y="6356352"/>
            <a:ext cx="930045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3"/>
          <p:cNvSpPr txBox="1">
            <a:spLocks noGrp="1"/>
          </p:cNvSpPr>
          <p:nvPr>
            <p:ph type="sldNum" idx="12"/>
          </p:nvPr>
        </p:nvSpPr>
        <p:spPr>
          <a:xfrm>
            <a:off x="11682414" y="6516499"/>
            <a:ext cx="4254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US" smtClean="0"/>
              <a:pPr/>
              <a:t>‹#›</a:t>
            </a:fld>
            <a:endParaRPr lang="en-US"/>
          </a:p>
        </p:txBody>
      </p:sp>
      <p:sp>
        <p:nvSpPr>
          <p:cNvPr id="56" name="Google Shape;56;p63"/>
          <p:cNvSpPr txBox="1">
            <a:spLocks noGrp="1"/>
          </p:cNvSpPr>
          <p:nvPr>
            <p:ph type="body" idx="1"/>
          </p:nvPr>
        </p:nvSpPr>
        <p:spPr>
          <a:xfrm>
            <a:off x="5840832" y="1182852"/>
            <a:ext cx="5470525" cy="49879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37516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ONLY-blue">
  <p:cSld name="TEXT ONLY-blue">
    <p:bg>
      <p:bgPr>
        <a:solidFill>
          <a:schemeClr val="lt1"/>
        </a:solidFill>
        <a:effectLst/>
      </p:bgPr>
    </p:bg>
    <p:spTree>
      <p:nvGrpSpPr>
        <p:cNvPr id="1" name="Shape 37"/>
        <p:cNvGrpSpPr/>
        <p:nvPr/>
      </p:nvGrpSpPr>
      <p:grpSpPr>
        <a:xfrm>
          <a:off x="0" y="0"/>
          <a:ext cx="0" cy="0"/>
          <a:chOff x="0" y="0"/>
          <a:chExt cx="0" cy="0"/>
        </a:xfrm>
      </p:grpSpPr>
      <p:sp>
        <p:nvSpPr>
          <p:cNvPr id="38" name="Google Shape;38;p83"/>
          <p:cNvSpPr txBox="1"/>
          <p:nvPr/>
        </p:nvSpPr>
        <p:spPr>
          <a:xfrm>
            <a:off x="838200" y="805552"/>
            <a:ext cx="4277139"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alibri"/>
              <a:buNone/>
            </a:pPr>
            <a:r>
              <a:rPr lang="en-US" sz="4400" b="1">
                <a:solidFill>
                  <a:schemeClr val="lt1"/>
                </a:solidFill>
                <a:latin typeface="Calibri"/>
                <a:ea typeface="Calibri"/>
                <a:cs typeface="Calibri"/>
                <a:sym typeface="Calibri"/>
              </a:rPr>
              <a:t>Click to edit Master title style</a:t>
            </a:r>
            <a:endParaRPr/>
          </a:p>
        </p:txBody>
      </p:sp>
      <p:sp>
        <p:nvSpPr>
          <p:cNvPr id="39" name="Google Shape;39;p83"/>
          <p:cNvSpPr txBox="1">
            <a:spLocks noGrp="1"/>
          </p:cNvSpPr>
          <p:nvPr>
            <p:ph type="title"/>
          </p:nvPr>
        </p:nvSpPr>
        <p:spPr>
          <a:xfrm>
            <a:off x="1402592" y="365125"/>
            <a:ext cx="995120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3B88"/>
              </a:buClr>
              <a:buSzPts val="4400"/>
              <a:buFont typeface="Source Sans Pro"/>
              <a:buNone/>
              <a:defRPr b="1">
                <a:solidFill>
                  <a:srgbClr val="263B88"/>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83"/>
          <p:cNvSpPr txBox="1">
            <a:spLocks noGrp="1"/>
          </p:cNvSpPr>
          <p:nvPr>
            <p:ph type="body" idx="1"/>
          </p:nvPr>
        </p:nvSpPr>
        <p:spPr>
          <a:xfrm>
            <a:off x="1402592" y="1825625"/>
            <a:ext cx="9951208"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a:solidFill>
                  <a:srgbClr val="595959"/>
                </a:solidFill>
                <a:latin typeface="Source Sans Pro"/>
                <a:ea typeface="Source Sans Pro"/>
                <a:cs typeface="Source Sans Pro"/>
                <a:sym typeface="Source Sans Pro"/>
              </a:defRPr>
            </a:lvl1pPr>
            <a:lvl2pPr marL="914400" lvl="1" indent="-228600" algn="l">
              <a:lnSpc>
                <a:spcPct val="90000"/>
              </a:lnSpc>
              <a:spcBef>
                <a:spcPts val="500"/>
              </a:spcBef>
              <a:spcAft>
                <a:spcPts val="0"/>
              </a:spcAft>
              <a:buClr>
                <a:srgbClr val="595959"/>
              </a:buClr>
              <a:buSzPts val="2400"/>
              <a:buNone/>
              <a:defRPr>
                <a:solidFill>
                  <a:srgbClr val="595959"/>
                </a:solidFill>
                <a:latin typeface="Source Sans Pro"/>
                <a:ea typeface="Source Sans Pro"/>
                <a:cs typeface="Source Sans Pro"/>
                <a:sym typeface="Source Sans Pro"/>
              </a:defRPr>
            </a:lvl2pPr>
            <a:lvl3pPr marL="1371600" lvl="2" indent="-228600" algn="l">
              <a:lnSpc>
                <a:spcPct val="90000"/>
              </a:lnSpc>
              <a:spcBef>
                <a:spcPts val="500"/>
              </a:spcBef>
              <a:spcAft>
                <a:spcPts val="0"/>
              </a:spcAft>
              <a:buClr>
                <a:srgbClr val="595959"/>
              </a:buClr>
              <a:buSzPts val="2000"/>
              <a:buNone/>
              <a:defRPr>
                <a:solidFill>
                  <a:srgbClr val="595959"/>
                </a:solidFill>
                <a:latin typeface="Source Sans Pro"/>
                <a:ea typeface="Source Sans Pro"/>
                <a:cs typeface="Source Sans Pro"/>
                <a:sym typeface="Source Sans Pro"/>
              </a:defRPr>
            </a:lvl3pPr>
            <a:lvl4pPr marL="1828800" lvl="3" indent="-228600" algn="l">
              <a:lnSpc>
                <a:spcPct val="90000"/>
              </a:lnSpc>
              <a:spcBef>
                <a:spcPts val="500"/>
              </a:spcBef>
              <a:spcAft>
                <a:spcPts val="0"/>
              </a:spcAft>
              <a:buClr>
                <a:srgbClr val="595959"/>
              </a:buClr>
              <a:buSzPts val="1800"/>
              <a:buNone/>
              <a:defRPr>
                <a:solidFill>
                  <a:srgbClr val="595959"/>
                </a:solidFill>
                <a:latin typeface="Source Sans Pro"/>
                <a:ea typeface="Source Sans Pro"/>
                <a:cs typeface="Source Sans Pro"/>
                <a:sym typeface="Source Sans Pro"/>
              </a:defRPr>
            </a:lvl4pPr>
            <a:lvl5pPr marL="2286000" lvl="4" indent="-228600" algn="l">
              <a:lnSpc>
                <a:spcPct val="90000"/>
              </a:lnSpc>
              <a:spcBef>
                <a:spcPts val="500"/>
              </a:spcBef>
              <a:spcAft>
                <a:spcPts val="0"/>
              </a:spcAft>
              <a:buClr>
                <a:srgbClr val="595959"/>
              </a:buClr>
              <a:buSzPts val="1800"/>
              <a:buNone/>
              <a:defRPr>
                <a:solidFill>
                  <a:srgbClr val="595959"/>
                </a:solidFill>
                <a:latin typeface="Source Sans Pro"/>
                <a:ea typeface="Source Sans Pro"/>
                <a:cs typeface="Source Sans Pro"/>
                <a:sym typeface="Source Sans P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3"/>
          <p:cNvSpPr/>
          <p:nvPr/>
        </p:nvSpPr>
        <p:spPr>
          <a:xfrm>
            <a:off x="0" y="0"/>
            <a:ext cx="1402592" cy="2008523"/>
          </a:xfrm>
          <a:custGeom>
            <a:avLst/>
            <a:gdLst/>
            <a:ahLst/>
            <a:cxnLst/>
            <a:rect l="l" t="t" r="r" b="b"/>
            <a:pathLst>
              <a:path w="4791808" h="6861908" extrusionOk="0">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83"/>
          <p:cNvSpPr txBox="1"/>
          <p:nvPr/>
        </p:nvSpPr>
        <p:spPr>
          <a:xfrm>
            <a:off x="11018539" y="6276612"/>
            <a:ext cx="57350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800" b="1" i="0">
                <a:solidFill>
                  <a:srgbClr val="263B88"/>
                </a:solidFill>
                <a:latin typeface="Source Sans Pro"/>
                <a:ea typeface="Source Sans Pro"/>
                <a:cs typeface="Source Sans Pro"/>
                <a:sym typeface="Source Sans Pro"/>
              </a:rPr>
              <a:t>‹#›</a:t>
            </a:fld>
            <a:endParaRPr sz="1800" b="1" i="0">
              <a:solidFill>
                <a:srgbClr val="263B88"/>
              </a:solidFill>
              <a:latin typeface="Source Sans Pro"/>
              <a:ea typeface="Source Sans Pro"/>
              <a:cs typeface="Source Sans Pro"/>
              <a:sym typeface="Source Sans Pro"/>
            </a:endParaRPr>
          </a:p>
        </p:txBody>
      </p:sp>
      <p:sp>
        <p:nvSpPr>
          <p:cNvPr id="43" name="Google Shape;43;p83"/>
          <p:cNvSpPr/>
          <p:nvPr/>
        </p:nvSpPr>
        <p:spPr>
          <a:xfrm>
            <a:off x="10025829" y="6378567"/>
            <a:ext cx="829205" cy="182707"/>
          </a:xfrm>
          <a:custGeom>
            <a:avLst/>
            <a:gdLst/>
            <a:ahLst/>
            <a:cxnLst/>
            <a:rect l="l" t="t" r="r" b="b"/>
            <a:pathLst>
              <a:path w="223" h="49" extrusionOk="0">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0862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TAR-upper lef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4AE57C-AF95-3846-98A0-4AD48AB15325}"/>
              </a:ext>
            </a:extLst>
          </p:cNvPr>
          <p:cNvSpPr/>
          <p:nvPr userDrawn="1"/>
        </p:nvSpPr>
        <p:spPr>
          <a:xfrm>
            <a:off x="0" y="0"/>
            <a:ext cx="12192000" cy="1516566"/>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5" name="TextBox 4">
            <a:extLst>
              <a:ext uri="{FF2B5EF4-FFF2-40B4-BE49-F238E27FC236}">
                <a16:creationId xmlns:a16="http://schemas.microsoft.com/office/drawing/2014/main" id="{637ECD7A-F2C5-D94B-A6D8-E36CFECE0B35}"/>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0"/>
              </a:rPr>
              <a:pPr algn="ctr"/>
              <a:t>‹#›</a:t>
            </a:fld>
            <a:endParaRPr lang="en-US" b="1" i="0" dirty="0">
              <a:solidFill>
                <a:srgbClr val="00B0F0"/>
              </a:solidFill>
              <a:latin typeface="Source Sans Pro" panose="020B0503030403020204" pitchFamily="34" charset="0"/>
            </a:endParaRPr>
          </a:p>
        </p:txBody>
      </p:sp>
      <p:sp>
        <p:nvSpPr>
          <p:cNvPr id="9" name="Freeform 8">
            <a:extLst>
              <a:ext uri="{FF2B5EF4-FFF2-40B4-BE49-F238E27FC236}">
                <a16:creationId xmlns:a16="http://schemas.microsoft.com/office/drawing/2014/main" id="{7966BBEF-6022-2B4D-BA56-81AD816033D7}"/>
              </a:ext>
            </a:extLst>
          </p:cNvPr>
          <p:cNvSpPr/>
          <p:nvPr userDrawn="1"/>
        </p:nvSpPr>
        <p:spPr>
          <a:xfrm rot="10800000">
            <a:off x="0" y="0"/>
            <a:ext cx="6138733" cy="6857997"/>
          </a:xfrm>
          <a:custGeom>
            <a:avLst/>
            <a:gdLst>
              <a:gd name="connsiteX0" fmla="*/ 6138733 w 6138733"/>
              <a:gd name="connsiteY0" fmla="*/ 6857997 h 6857997"/>
              <a:gd name="connsiteX1" fmla="*/ 2838549 w 6138733"/>
              <a:gd name="connsiteY1" fmla="*/ 6857997 h 6857997"/>
              <a:gd name="connsiteX2" fmla="*/ 0 w 6138733"/>
              <a:gd name="connsiteY2" fmla="*/ 4689570 h 6857997"/>
              <a:gd name="connsiteX3" fmla="*/ 4689598 w 6138733"/>
              <a:gd name="connsiteY3" fmla="*/ 4689603 h 6857997"/>
              <a:gd name="connsiteX4" fmla="*/ 6138733 w 6138733"/>
              <a:gd name="connsiteY4" fmla="*/ 0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733" h="6857997">
                <a:moveTo>
                  <a:pt x="6138733" y="6857997"/>
                </a:moveTo>
                <a:lnTo>
                  <a:pt x="2838549" y="6857997"/>
                </a:lnTo>
                <a:lnTo>
                  <a:pt x="0" y="4689570"/>
                </a:lnTo>
                <a:lnTo>
                  <a:pt x="4689598" y="4689603"/>
                </a:lnTo>
                <a:lnTo>
                  <a:pt x="613873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3"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Source Sans Pro" panose="020B0503030403020204" pitchFamily="34" charset="0"/>
            </a:endParaRPr>
          </a:p>
        </p:txBody>
      </p:sp>
    </p:spTree>
    <p:extLst>
      <p:ext uri="{BB962C8B-B14F-4D97-AF65-F5344CB8AC3E}">
        <p14:creationId xmlns:p14="http://schemas.microsoft.com/office/powerpoint/2010/main" val="3903286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ONLY-blue">
    <p:bg>
      <p:bgPr>
        <a:solidFill>
          <a:schemeClr val="bg1"/>
        </a:solid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CB0E22B6-F7A4-46D4-914E-AB090F218BB9}"/>
              </a:ext>
            </a:extLst>
          </p:cNvPr>
          <p:cNvSpPr>
            <a:spLocks noGrp="1"/>
          </p:cNvSpPr>
          <p:nvPr>
            <p:ph type="sldNum" sz="quarter" idx="12"/>
          </p:nvPr>
        </p:nvSpPr>
        <p:spPr>
          <a:xfrm>
            <a:off x="10408692" y="6356351"/>
            <a:ext cx="1028129" cy="365125"/>
          </a:xfrm>
        </p:spPr>
        <p:txBody>
          <a:bodyPr/>
          <a:lstStyle/>
          <a:p>
            <a:fld id="{1271A09D-B238-CC49-8083-E93D66A072E7}" type="slidenum">
              <a:rPr lang="en-US" smtClean="0"/>
              <a:t>‹#›</a:t>
            </a:fld>
            <a:endParaRPr lang="en-US" dirty="0"/>
          </a:p>
        </p:txBody>
      </p:sp>
      <p:sp>
        <p:nvSpPr>
          <p:cNvPr id="5" name="Title 1">
            <a:extLst>
              <a:ext uri="{FF2B5EF4-FFF2-40B4-BE49-F238E27FC236}">
                <a16:creationId xmlns:a16="http://schemas.microsoft.com/office/drawing/2014/main" id="{48FD03BA-207B-4454-80E1-2917C9D5737C}"/>
              </a:ext>
            </a:extLst>
          </p:cNvPr>
          <p:cNvSpPr>
            <a:spLocks noGrp="1"/>
          </p:cNvSpPr>
          <p:nvPr>
            <p:ph type="title" hasCustomPrompt="1"/>
          </p:nvPr>
        </p:nvSpPr>
        <p:spPr>
          <a:xfrm>
            <a:off x="0" y="369064"/>
            <a:ext cx="12192000" cy="859809"/>
          </a:xfrm>
        </p:spPr>
        <p:txBody>
          <a:bodyPr/>
          <a:lstStyle>
            <a:lvl1pPr>
              <a:defRPr/>
            </a:lvl1pPr>
          </a:lstStyle>
          <a:p>
            <a:r>
              <a:rPr lang="en-US" dirty="0"/>
              <a:t> </a:t>
            </a:r>
          </a:p>
        </p:txBody>
      </p:sp>
    </p:spTree>
    <p:extLst>
      <p:ext uri="{BB962C8B-B14F-4D97-AF65-F5344CB8AC3E}">
        <p14:creationId xmlns:p14="http://schemas.microsoft.com/office/powerpoint/2010/main" val="2108497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R-lower right">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189237D-3C54-064C-8019-9F30CCF110CD}"/>
              </a:ext>
            </a:extLst>
          </p:cNvPr>
          <p:cNvSpPr/>
          <p:nvPr userDrawn="1"/>
        </p:nvSpPr>
        <p:spPr>
          <a:xfrm>
            <a:off x="6872064" y="1368510"/>
            <a:ext cx="5319936" cy="5489491"/>
          </a:xfrm>
          <a:custGeom>
            <a:avLst/>
            <a:gdLst>
              <a:gd name="connsiteX0" fmla="*/ 1553297 w 5319936"/>
              <a:gd name="connsiteY0" fmla="*/ 0 h 5489491"/>
              <a:gd name="connsiteX1" fmla="*/ 4369566 w 5319936"/>
              <a:gd name="connsiteY1" fmla="*/ 2151468 h 5489491"/>
              <a:gd name="connsiteX2" fmla="*/ 5319936 w 5319936"/>
              <a:gd name="connsiteY2" fmla="*/ 1425440 h 5489491"/>
              <a:gd name="connsiteX3" fmla="*/ 5319936 w 5319936"/>
              <a:gd name="connsiteY3" fmla="*/ 5489491 h 5489491"/>
              <a:gd name="connsiteX4" fmla="*/ 0 w 5319936"/>
              <a:gd name="connsiteY4" fmla="*/ 5489491 h 5489491"/>
              <a:gd name="connsiteX5" fmla="*/ 2629044 w 5319936"/>
              <a:gd name="connsiteY5" fmla="*/ 3481109 h 548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9936" h="5489491">
                <a:moveTo>
                  <a:pt x="1553297" y="0"/>
                </a:moveTo>
                <a:lnTo>
                  <a:pt x="4369566" y="2151468"/>
                </a:lnTo>
                <a:lnTo>
                  <a:pt x="5319936" y="1425440"/>
                </a:lnTo>
                <a:lnTo>
                  <a:pt x="5319936" y="5489491"/>
                </a:lnTo>
                <a:lnTo>
                  <a:pt x="0" y="5489491"/>
                </a:lnTo>
                <a:lnTo>
                  <a:pt x="2629044" y="34811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838200" y="365125"/>
            <a:ext cx="10515600" cy="1325563"/>
          </a:xfrm>
        </p:spPr>
        <p:txBody>
          <a:bodyPr/>
          <a:lstStyle>
            <a:lvl1pPr>
              <a:defRPr b="1">
                <a:solidFill>
                  <a:srgbClr val="00B0F0"/>
                </a:solidFill>
                <a:latin typeface="Source Sans Pro" panose="020B0503030403020204" pitchFamily="34" charset="77"/>
              </a:defRPr>
            </a:lvl1pPr>
          </a:lstStyle>
          <a:p>
            <a:r>
              <a:rPr lang="en-US"/>
              <a:t>Click to edit Master title style</a:t>
            </a:r>
          </a:p>
        </p:txBody>
      </p:sp>
      <p:sp>
        <p:nvSpPr>
          <p:cNvPr id="11" name="Content Placeholder 2">
            <a:extLst>
              <a:ext uri="{FF2B5EF4-FFF2-40B4-BE49-F238E27FC236}">
                <a16:creationId xmlns:a16="http://schemas.microsoft.com/office/drawing/2014/main" id="{D556F0F3-2207-EB44-A81F-3102D7C989FE}"/>
              </a:ext>
            </a:extLst>
          </p:cNvPr>
          <p:cNvSpPr>
            <a:spLocks noGrp="1"/>
          </p:cNvSpPr>
          <p:nvPr>
            <p:ph idx="1"/>
          </p:nvPr>
        </p:nvSpPr>
        <p:spPr>
          <a:xfrm>
            <a:off x="838200" y="1825625"/>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Box 5">
            <a:extLst>
              <a:ext uri="{FF2B5EF4-FFF2-40B4-BE49-F238E27FC236}">
                <a16:creationId xmlns:a16="http://schemas.microsoft.com/office/drawing/2014/main" id="{BB3BEA2E-E5DB-6442-9BEB-BD1E25400B8E}"/>
              </a:ext>
            </a:extLst>
          </p:cNvPr>
          <p:cNvSpPr txBox="1"/>
          <p:nvPr userDrawn="1"/>
        </p:nvSpPr>
        <p:spPr>
          <a:xfrm>
            <a:off x="10954878" y="6276612"/>
            <a:ext cx="573506" cy="369332"/>
          </a:xfrm>
          <a:prstGeom prst="rect">
            <a:avLst/>
          </a:prstGeom>
          <a:noFill/>
        </p:spPr>
        <p:txBody>
          <a:bodyPr wrap="square" rtlCol="0">
            <a:spAutoFit/>
          </a:bodyPr>
          <a:lstStyle/>
          <a:p>
            <a:pPr algn="ctr"/>
            <a:fld id="{FBCCF995-8C0F-B746-8B71-2757B38BE17C}" type="slidenum">
              <a:rPr lang="en-US" b="1" i="0" smtClean="0">
                <a:solidFill>
                  <a:schemeClr val="bg1"/>
                </a:solidFill>
                <a:latin typeface="Source Sans Pro" panose="020B0503030403020204" pitchFamily="34" charset="77"/>
              </a:rPr>
              <a:pPr algn="ctr"/>
              <a:t>‹#›</a:t>
            </a:fld>
            <a:endParaRPr lang="en-US" b="1" i="0">
              <a:solidFill>
                <a:schemeClr val="bg1"/>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45170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YAN WITH ICON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53A591-6CD6-1D4A-B145-83AACCEFE3B4}"/>
              </a:ext>
            </a:extLst>
          </p:cNvPr>
          <p:cNvSpPr/>
          <p:nvPr userDrawn="1"/>
        </p:nvSpPr>
        <p:spPr>
          <a:xfrm>
            <a:off x="0" y="0"/>
            <a:ext cx="12192000" cy="6858000"/>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Source Sans Pro" panose="020B0503030403020204" pitchFamily="34" charset="77"/>
            </a:endParaRPr>
          </a:p>
        </p:txBody>
      </p:sp>
      <p:sp>
        <p:nvSpPr>
          <p:cNvPr id="58" name="Title 57">
            <a:extLst>
              <a:ext uri="{FF2B5EF4-FFF2-40B4-BE49-F238E27FC236}">
                <a16:creationId xmlns:a16="http://schemas.microsoft.com/office/drawing/2014/main" id="{3B1F2291-070A-3A4E-9BBB-55B519372BD9}"/>
              </a:ext>
            </a:extLst>
          </p:cNvPr>
          <p:cNvSpPr>
            <a:spLocks noGrp="1"/>
          </p:cNvSpPr>
          <p:nvPr>
            <p:ph type="title"/>
          </p:nvPr>
        </p:nvSpPr>
        <p:spPr>
          <a:xfrm>
            <a:off x="838200" y="461936"/>
            <a:ext cx="10515600" cy="1325563"/>
          </a:xfrm>
        </p:spPr>
        <p:txBody>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4135842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1"/>
            <a:ext cx="12192000" cy="4358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559624"/>
            <a:ext cx="10363200" cy="1470025"/>
          </a:xfrm>
        </p:spPr>
        <p:txBody>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2277691"/>
            <a:ext cx="8534400" cy="937807"/>
          </a:xfrm>
        </p:spPr>
        <p:txBody>
          <a:bodyPr/>
          <a:lstStyle>
            <a:lvl1pPr marL="0" indent="0" algn="ctr">
              <a:buNone/>
              <a:defRPr>
                <a:solidFill>
                  <a:srgbClr val="E6C4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A close up of a sign&#10;&#10;Description automatically generated">
            <a:extLst>
              <a:ext uri="{FF2B5EF4-FFF2-40B4-BE49-F238E27FC236}">
                <a16:creationId xmlns:a16="http://schemas.microsoft.com/office/drawing/2014/main" id="{1F17A31E-E9CB-4373-99DB-51F09DF6B62E}"/>
              </a:ext>
            </a:extLst>
          </p:cNvPr>
          <p:cNvPicPr>
            <a:picLocks noChangeAspect="1"/>
          </p:cNvPicPr>
          <p:nvPr userDrawn="1"/>
        </p:nvPicPr>
        <p:blipFill>
          <a:blip r:embed="rId2"/>
          <a:stretch>
            <a:fillRect/>
          </a:stretch>
        </p:blipFill>
        <p:spPr>
          <a:xfrm>
            <a:off x="3667669" y="4768322"/>
            <a:ext cx="5093399" cy="1651246"/>
          </a:xfrm>
          <a:prstGeom prst="rect">
            <a:avLst/>
          </a:prstGeom>
        </p:spPr>
      </p:pic>
    </p:spTree>
    <p:extLst>
      <p:ext uri="{BB962C8B-B14F-4D97-AF65-F5344CB8AC3E}">
        <p14:creationId xmlns:p14="http://schemas.microsoft.com/office/powerpoint/2010/main" val="3997391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US" dirty="0"/>
          </a:p>
        </p:txBody>
      </p:sp>
      <p:sp>
        <p:nvSpPr>
          <p:cNvPr id="3" name="Content Placeholder 2"/>
          <p:cNvSpPr>
            <a:spLocks noGrp="1"/>
          </p:cNvSpPr>
          <p:nvPr>
            <p:ph idx="1"/>
          </p:nvPr>
        </p:nvSpPr>
        <p:spPr/>
        <p:txBody>
          <a:bodyPr/>
          <a:lstStyle>
            <a:lvl1pPr>
              <a:defRPr baseline="0"/>
            </a:lvl1pPr>
          </a:lstStyle>
          <a:p>
            <a:pPr lvl="0"/>
            <a:endParaRPr lang="en-US" dirty="0"/>
          </a:p>
        </p:txBody>
      </p:sp>
      <p:sp>
        <p:nvSpPr>
          <p:cNvPr id="6" name="Slide Number Placeholder 5"/>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02193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body" idx="1"/>
          </p:nvPr>
        </p:nvSpPr>
        <p:spPr>
          <a:xfrm>
            <a:off x="609600" y="1679403"/>
            <a:ext cx="10972800" cy="4446760"/>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1200"/>
              </a:spcBef>
              <a:spcAft>
                <a:spcPts val="0"/>
              </a:spcAft>
              <a:buSzPts val="162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58062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9962" y="2633032"/>
            <a:ext cx="7080805" cy="1362075"/>
          </a:xfrm>
          <a:noFill/>
        </p:spPr>
        <p:txBody>
          <a:bodyPr tIns="0" anchor="ctr" anchorCtr="0"/>
          <a:lstStyle>
            <a:lvl1pPr algn="l">
              <a:defRPr sz="4400" b="1" cap="none">
                <a:solidFill>
                  <a:schemeClr val="accent1"/>
                </a:solidFill>
              </a:defRPr>
            </a:lvl1pPr>
          </a:lstStyle>
          <a:p>
            <a:r>
              <a:rPr lang="en-US" dirty="0"/>
              <a:t>Click to Edit Master Title Style</a:t>
            </a:r>
          </a:p>
        </p:txBody>
      </p:sp>
      <p:grpSp>
        <p:nvGrpSpPr>
          <p:cNvPr id="4" name="Group 3"/>
          <p:cNvGrpSpPr/>
          <p:nvPr userDrawn="1"/>
        </p:nvGrpSpPr>
        <p:grpSpPr>
          <a:xfrm>
            <a:off x="-5105676" y="-63500"/>
            <a:ext cx="9271000" cy="6953250"/>
            <a:chOff x="457200" y="6184851"/>
            <a:chExt cx="558024" cy="558024"/>
          </a:xfrm>
        </p:grpSpPr>
        <p:sp>
          <p:nvSpPr>
            <p:cNvPr id="5" name="Oval 4"/>
            <p:cNvSpPr>
              <a:spLocks noChangeAspect="1"/>
            </p:cNvSpPr>
            <p:nvPr userDrawn="1"/>
          </p:nvSpPr>
          <p:spPr>
            <a:xfrm>
              <a:off x="457200" y="6184851"/>
              <a:ext cx="558024" cy="558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descr="STR_TA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526" y="6196068"/>
              <a:ext cx="535372" cy="535590"/>
            </a:xfrm>
            <a:prstGeom prst="rect">
              <a:avLst/>
            </a:prstGeom>
          </p:spPr>
        </p:pic>
      </p:grpSp>
    </p:spTree>
    <p:extLst>
      <p:ext uri="{BB962C8B-B14F-4D97-AF65-F5344CB8AC3E}">
        <p14:creationId xmlns:p14="http://schemas.microsoft.com/office/powerpoint/2010/main" val="1740144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871"/>
            <a:ext cx="53848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73871"/>
            <a:ext cx="53848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3605369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65300"/>
            <a:ext cx="5386917"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05063"/>
            <a:ext cx="5386917"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65300"/>
            <a:ext cx="5389033"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05063"/>
            <a:ext cx="5389033"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448030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
        <p:nvSpPr>
          <p:cNvPr id="6" name="Chart Placeholder 5"/>
          <p:cNvSpPr>
            <a:spLocks noGrp="1"/>
          </p:cNvSpPr>
          <p:nvPr>
            <p:ph type="chart" sz="quarter" idx="13"/>
          </p:nvPr>
        </p:nvSpPr>
        <p:spPr>
          <a:xfrm>
            <a:off x="1343252" y="1900238"/>
            <a:ext cx="9497483" cy="3757612"/>
          </a:xfrm>
        </p:spPr>
        <p:txBody>
          <a:bodyPr/>
          <a:lstStyle/>
          <a:p>
            <a:endParaRPr lang="en-US"/>
          </a:p>
        </p:txBody>
      </p:sp>
    </p:spTree>
    <p:extLst>
      <p:ext uri="{BB962C8B-B14F-4D97-AF65-F5344CB8AC3E}">
        <p14:creationId xmlns:p14="http://schemas.microsoft.com/office/powerpoint/2010/main" val="46115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
        <p:nvSpPr>
          <p:cNvPr id="4" name="Table Placeholder 3"/>
          <p:cNvSpPr>
            <a:spLocks noGrp="1"/>
          </p:cNvSpPr>
          <p:nvPr>
            <p:ph type="tbl" sz="quarter" idx="13"/>
          </p:nvPr>
        </p:nvSpPr>
        <p:spPr>
          <a:xfrm>
            <a:off x="1049867" y="1837187"/>
            <a:ext cx="9948333" cy="3935412"/>
          </a:xfrm>
        </p:spPr>
        <p:txBody>
          <a:bodyPr/>
          <a:lstStyle/>
          <a:p>
            <a:endParaRPr lang="en-US"/>
          </a:p>
        </p:txBody>
      </p:sp>
    </p:spTree>
    <p:extLst>
      <p:ext uri="{BB962C8B-B14F-4D97-AF65-F5344CB8AC3E}">
        <p14:creationId xmlns:p14="http://schemas.microsoft.com/office/powerpoint/2010/main" val="2919196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12520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563211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535339"/>
            <a:ext cx="12192000" cy="566738"/>
          </a:xfrm>
          <a:solidFill>
            <a:schemeClr val="tx1"/>
          </a:solidFill>
        </p:spPr>
        <p:txBody>
          <a:bodyPr lIns="457200" tIns="0" rIns="457200" anchor="ctr" anchorCtr="0"/>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0" y="1"/>
            <a:ext cx="12192000" cy="5535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884297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option 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0ACFEF-7930-2D43-AA79-3F34EF2EE2FA}"/>
              </a:ext>
            </a:extLst>
          </p:cNvPr>
          <p:cNvPicPr>
            <a:picLocks noChangeAspect="1"/>
          </p:cNvPicPr>
          <p:nvPr userDrawn="1"/>
        </p:nvPicPr>
        <p:blipFill>
          <a:blip r:embed="rId2"/>
          <a:stretch>
            <a:fillRect/>
          </a:stretch>
        </p:blipFill>
        <p:spPr>
          <a:xfrm>
            <a:off x="0" y="511033"/>
            <a:ext cx="12192000" cy="4438650"/>
          </a:xfrm>
          <a:prstGeom prst="rect">
            <a:avLst/>
          </a:prstGeom>
        </p:spPr>
      </p:pic>
      <p:sp>
        <p:nvSpPr>
          <p:cNvPr id="2" name="Title 1">
            <a:extLst>
              <a:ext uri="{FF2B5EF4-FFF2-40B4-BE49-F238E27FC236}">
                <a16:creationId xmlns:a16="http://schemas.microsoft.com/office/drawing/2014/main" id="{9FD486C6-F4E7-6B45-92D4-3F3CC9C6864D}"/>
              </a:ext>
            </a:extLst>
          </p:cNvPr>
          <p:cNvSpPr>
            <a:spLocks noGrp="1"/>
          </p:cNvSpPr>
          <p:nvPr>
            <p:ph type="ctrTitle"/>
          </p:nvPr>
        </p:nvSpPr>
        <p:spPr>
          <a:xfrm>
            <a:off x="5933660" y="878549"/>
            <a:ext cx="5489714" cy="2387600"/>
          </a:xfrm>
        </p:spPr>
        <p:txBody>
          <a:bodyPr anchor="b">
            <a:normAutofit/>
          </a:bodyPr>
          <a:lstStyle>
            <a:lvl1pPr algn="r">
              <a:defRPr sz="5400" b="1">
                <a:solidFill>
                  <a:schemeClr val="bg1"/>
                </a:solidFill>
                <a:latin typeface="Source Sans Pro" panose="020B0503030403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62E6EC7A-3DD9-C442-9999-7ABB017DDB3D}"/>
              </a:ext>
            </a:extLst>
          </p:cNvPr>
          <p:cNvSpPr>
            <a:spLocks noGrp="1"/>
          </p:cNvSpPr>
          <p:nvPr>
            <p:ph type="subTitle" idx="1"/>
          </p:nvPr>
        </p:nvSpPr>
        <p:spPr>
          <a:xfrm>
            <a:off x="5933660" y="3358224"/>
            <a:ext cx="5489714" cy="1655762"/>
          </a:xfrm>
        </p:spPr>
        <p:txBody>
          <a:bodyPr/>
          <a:lstStyle>
            <a:lvl1pPr marL="0" indent="0" algn="r">
              <a:buNone/>
              <a:defRPr sz="2400">
                <a:solidFill>
                  <a:srgbClr val="00B0F0"/>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8" name="Group 7"/>
          <p:cNvGrpSpPr/>
          <p:nvPr userDrawn="1"/>
        </p:nvGrpSpPr>
        <p:grpSpPr>
          <a:xfrm>
            <a:off x="9166735" y="5466718"/>
            <a:ext cx="2256639" cy="587864"/>
            <a:chOff x="1046163" y="703263"/>
            <a:chExt cx="1133475" cy="295275"/>
          </a:xfrm>
        </p:grpSpPr>
        <p:sp>
          <p:nvSpPr>
            <p:cNvPr id="9" name="Freeform 3974"/>
            <p:cNvSpPr>
              <a:spLocks/>
            </p:cNvSpPr>
            <p:nvPr/>
          </p:nvSpPr>
          <p:spPr bwMode="auto">
            <a:xfrm>
              <a:off x="1046163" y="703263"/>
              <a:ext cx="176212" cy="166688"/>
            </a:xfrm>
            <a:custGeom>
              <a:avLst/>
              <a:gdLst/>
              <a:ahLst/>
              <a:cxnLst>
                <a:cxn ang="0">
                  <a:pos x="90" y="0"/>
                </a:cxn>
                <a:cxn ang="0">
                  <a:pos x="56" y="25"/>
                </a:cxn>
                <a:cxn ang="0">
                  <a:pos x="21" y="0"/>
                </a:cxn>
                <a:cxn ang="0">
                  <a:pos x="33" y="40"/>
                </a:cxn>
                <a:cxn ang="0">
                  <a:pos x="0" y="65"/>
                </a:cxn>
                <a:cxn ang="0">
                  <a:pos x="43" y="65"/>
                </a:cxn>
                <a:cxn ang="0">
                  <a:pos x="56" y="105"/>
                </a:cxn>
                <a:cxn ang="0">
                  <a:pos x="69" y="65"/>
                </a:cxn>
                <a:cxn ang="0">
                  <a:pos x="111" y="65"/>
                </a:cxn>
                <a:cxn ang="0">
                  <a:pos x="77" y="40"/>
                </a:cxn>
                <a:cxn ang="0">
                  <a:pos x="90" y="0"/>
                </a:cxn>
              </a:cxnLst>
              <a:rect l="0" t="0" r="r" b="b"/>
              <a:pathLst>
                <a:path w="111" h="105">
                  <a:moveTo>
                    <a:pt x="90" y="0"/>
                  </a:moveTo>
                  <a:lnTo>
                    <a:pt x="56" y="25"/>
                  </a:lnTo>
                  <a:lnTo>
                    <a:pt x="21" y="0"/>
                  </a:lnTo>
                  <a:lnTo>
                    <a:pt x="33" y="40"/>
                  </a:lnTo>
                  <a:lnTo>
                    <a:pt x="0" y="65"/>
                  </a:lnTo>
                  <a:lnTo>
                    <a:pt x="43" y="65"/>
                  </a:lnTo>
                  <a:lnTo>
                    <a:pt x="56" y="105"/>
                  </a:lnTo>
                  <a:lnTo>
                    <a:pt x="69" y="65"/>
                  </a:lnTo>
                  <a:lnTo>
                    <a:pt x="111" y="65"/>
                  </a:lnTo>
                  <a:lnTo>
                    <a:pt x="77" y="40"/>
                  </a:lnTo>
                  <a:lnTo>
                    <a:pt x="90" y="0"/>
                  </a:lnTo>
                  <a:close/>
                </a:path>
              </a:pathLst>
            </a:custGeom>
            <a:solidFill>
              <a:srgbClr val="ED302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3975"/>
            <p:cNvSpPr>
              <a:spLocks/>
            </p:cNvSpPr>
            <p:nvPr/>
          </p:nvSpPr>
          <p:spPr bwMode="auto">
            <a:xfrm>
              <a:off x="1135063" y="703263"/>
              <a:ext cx="184150" cy="166688"/>
            </a:xfrm>
            <a:custGeom>
              <a:avLst/>
              <a:gdLst/>
              <a:ahLst/>
              <a:cxnLst>
                <a:cxn ang="0">
                  <a:pos x="34" y="0"/>
                </a:cxn>
                <a:cxn ang="0">
                  <a:pos x="47" y="40"/>
                </a:cxn>
                <a:cxn ang="0">
                  <a:pos x="88" y="40"/>
                </a:cxn>
                <a:cxn ang="0">
                  <a:pos x="55" y="65"/>
                </a:cxn>
                <a:cxn ang="0">
                  <a:pos x="67" y="105"/>
                </a:cxn>
                <a:cxn ang="0">
                  <a:pos x="34" y="80"/>
                </a:cxn>
                <a:cxn ang="0">
                  <a:pos x="0" y="105"/>
                </a:cxn>
                <a:cxn ang="0">
                  <a:pos x="86" y="105"/>
                </a:cxn>
                <a:cxn ang="0">
                  <a:pos x="116" y="0"/>
                </a:cxn>
                <a:cxn ang="0">
                  <a:pos x="34" y="0"/>
                </a:cxn>
              </a:cxnLst>
              <a:rect l="0" t="0" r="r" b="b"/>
              <a:pathLst>
                <a:path w="116" h="105">
                  <a:moveTo>
                    <a:pt x="34" y="0"/>
                  </a:moveTo>
                  <a:lnTo>
                    <a:pt x="47" y="40"/>
                  </a:lnTo>
                  <a:lnTo>
                    <a:pt x="88" y="40"/>
                  </a:lnTo>
                  <a:lnTo>
                    <a:pt x="55" y="65"/>
                  </a:lnTo>
                  <a:lnTo>
                    <a:pt x="67" y="105"/>
                  </a:lnTo>
                  <a:lnTo>
                    <a:pt x="34" y="80"/>
                  </a:lnTo>
                  <a:lnTo>
                    <a:pt x="0" y="105"/>
                  </a:lnTo>
                  <a:lnTo>
                    <a:pt x="86" y="105"/>
                  </a:lnTo>
                  <a:lnTo>
                    <a:pt x="116" y="0"/>
                  </a:lnTo>
                  <a:lnTo>
                    <a:pt x="34" y="0"/>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76"/>
            <p:cNvSpPr>
              <a:spLocks noEditPoints="1"/>
            </p:cNvSpPr>
            <p:nvPr/>
          </p:nvSpPr>
          <p:spPr bwMode="auto">
            <a:xfrm>
              <a:off x="1657350" y="706438"/>
              <a:ext cx="174625" cy="161925"/>
            </a:xfrm>
            <a:custGeom>
              <a:avLst/>
              <a:gdLst/>
              <a:ahLst/>
              <a:cxnLst>
                <a:cxn ang="0">
                  <a:pos x="14" y="12"/>
                </a:cxn>
                <a:cxn ang="0">
                  <a:pos x="10" y="4"/>
                </a:cxn>
                <a:cxn ang="0">
                  <a:pos x="2" y="2"/>
                </a:cxn>
                <a:cxn ang="0">
                  <a:pos x="1" y="0"/>
                </a:cxn>
                <a:cxn ang="0">
                  <a:pos x="37" y="0"/>
                </a:cxn>
                <a:cxn ang="0">
                  <a:pos x="49" y="1"/>
                </a:cxn>
                <a:cxn ang="0">
                  <a:pos x="59" y="3"/>
                </a:cxn>
                <a:cxn ang="0">
                  <a:pos x="73" y="10"/>
                </a:cxn>
                <a:cxn ang="0">
                  <a:pos x="79" y="19"/>
                </a:cxn>
                <a:cxn ang="0">
                  <a:pos x="82" y="28"/>
                </a:cxn>
                <a:cxn ang="0">
                  <a:pos x="83" y="41"/>
                </a:cxn>
                <a:cxn ang="0">
                  <a:pos x="81" y="52"/>
                </a:cxn>
                <a:cxn ang="0">
                  <a:pos x="79" y="59"/>
                </a:cxn>
                <a:cxn ang="0">
                  <a:pos x="68" y="70"/>
                </a:cxn>
                <a:cxn ang="0">
                  <a:pos x="55" y="75"/>
                </a:cxn>
                <a:cxn ang="0">
                  <a:pos x="46" y="76"/>
                </a:cxn>
                <a:cxn ang="0">
                  <a:pos x="42" y="76"/>
                </a:cxn>
                <a:cxn ang="0">
                  <a:pos x="16" y="77"/>
                </a:cxn>
                <a:cxn ang="0">
                  <a:pos x="14" y="76"/>
                </a:cxn>
                <a:cxn ang="0">
                  <a:pos x="14" y="43"/>
                </a:cxn>
                <a:cxn ang="0">
                  <a:pos x="27" y="65"/>
                </a:cxn>
                <a:cxn ang="0">
                  <a:pos x="30" y="71"/>
                </a:cxn>
                <a:cxn ang="0">
                  <a:pos x="41" y="71"/>
                </a:cxn>
                <a:cxn ang="0">
                  <a:pos x="56" y="67"/>
                </a:cxn>
                <a:cxn ang="0">
                  <a:pos x="61" y="63"/>
                </a:cxn>
                <a:cxn ang="0">
                  <a:pos x="67" y="52"/>
                </a:cxn>
                <a:cxn ang="0">
                  <a:pos x="68" y="39"/>
                </a:cxn>
                <a:cxn ang="0">
                  <a:pos x="66" y="22"/>
                </a:cxn>
                <a:cxn ang="0">
                  <a:pos x="64" y="18"/>
                </a:cxn>
                <a:cxn ang="0">
                  <a:pos x="58" y="10"/>
                </a:cxn>
                <a:cxn ang="0">
                  <a:pos x="51" y="7"/>
                </a:cxn>
                <a:cxn ang="0">
                  <a:pos x="40" y="5"/>
                </a:cxn>
                <a:cxn ang="0">
                  <a:pos x="28" y="7"/>
                </a:cxn>
                <a:cxn ang="0">
                  <a:pos x="27" y="39"/>
                </a:cxn>
              </a:cxnLst>
              <a:rect l="0" t="0" r="r" b="b"/>
              <a:pathLst>
                <a:path w="83" h="77">
                  <a:moveTo>
                    <a:pt x="14" y="43"/>
                  </a:moveTo>
                  <a:cubicBezTo>
                    <a:pt x="14" y="32"/>
                    <a:pt x="14" y="22"/>
                    <a:pt x="14" y="12"/>
                  </a:cubicBezTo>
                  <a:cubicBezTo>
                    <a:pt x="14" y="11"/>
                    <a:pt x="14" y="10"/>
                    <a:pt x="14" y="9"/>
                  </a:cubicBezTo>
                  <a:cubicBezTo>
                    <a:pt x="14" y="6"/>
                    <a:pt x="12" y="5"/>
                    <a:pt x="10" y="4"/>
                  </a:cubicBezTo>
                  <a:cubicBezTo>
                    <a:pt x="9" y="4"/>
                    <a:pt x="8" y="4"/>
                    <a:pt x="7" y="3"/>
                  </a:cubicBezTo>
                  <a:cubicBezTo>
                    <a:pt x="5" y="3"/>
                    <a:pt x="3" y="3"/>
                    <a:pt x="2" y="2"/>
                  </a:cubicBezTo>
                  <a:cubicBezTo>
                    <a:pt x="1" y="2"/>
                    <a:pt x="0" y="2"/>
                    <a:pt x="0" y="1"/>
                  </a:cubicBezTo>
                  <a:cubicBezTo>
                    <a:pt x="0" y="0"/>
                    <a:pt x="1" y="0"/>
                    <a:pt x="1" y="0"/>
                  </a:cubicBezTo>
                  <a:cubicBezTo>
                    <a:pt x="2" y="0"/>
                    <a:pt x="2" y="0"/>
                    <a:pt x="2" y="0"/>
                  </a:cubicBezTo>
                  <a:cubicBezTo>
                    <a:pt x="14" y="0"/>
                    <a:pt x="25" y="0"/>
                    <a:pt x="37" y="0"/>
                  </a:cubicBezTo>
                  <a:cubicBezTo>
                    <a:pt x="39" y="0"/>
                    <a:pt x="41" y="0"/>
                    <a:pt x="44" y="0"/>
                  </a:cubicBezTo>
                  <a:cubicBezTo>
                    <a:pt x="45" y="0"/>
                    <a:pt x="47" y="1"/>
                    <a:pt x="49" y="1"/>
                  </a:cubicBezTo>
                  <a:cubicBezTo>
                    <a:pt x="49" y="1"/>
                    <a:pt x="50" y="1"/>
                    <a:pt x="51" y="1"/>
                  </a:cubicBezTo>
                  <a:cubicBezTo>
                    <a:pt x="53" y="1"/>
                    <a:pt x="56" y="2"/>
                    <a:pt x="59" y="3"/>
                  </a:cubicBezTo>
                  <a:cubicBezTo>
                    <a:pt x="61" y="3"/>
                    <a:pt x="64" y="4"/>
                    <a:pt x="66" y="5"/>
                  </a:cubicBezTo>
                  <a:cubicBezTo>
                    <a:pt x="69" y="6"/>
                    <a:pt x="71" y="8"/>
                    <a:pt x="73" y="10"/>
                  </a:cubicBezTo>
                  <a:cubicBezTo>
                    <a:pt x="75" y="12"/>
                    <a:pt x="76" y="13"/>
                    <a:pt x="77" y="15"/>
                  </a:cubicBezTo>
                  <a:cubicBezTo>
                    <a:pt x="78" y="17"/>
                    <a:pt x="79" y="18"/>
                    <a:pt x="79" y="19"/>
                  </a:cubicBezTo>
                  <a:cubicBezTo>
                    <a:pt x="80" y="21"/>
                    <a:pt x="80" y="22"/>
                    <a:pt x="81" y="23"/>
                  </a:cubicBezTo>
                  <a:cubicBezTo>
                    <a:pt x="81" y="25"/>
                    <a:pt x="82" y="26"/>
                    <a:pt x="82" y="28"/>
                  </a:cubicBezTo>
                  <a:cubicBezTo>
                    <a:pt x="82" y="30"/>
                    <a:pt x="82" y="31"/>
                    <a:pt x="82" y="33"/>
                  </a:cubicBezTo>
                  <a:cubicBezTo>
                    <a:pt x="83" y="36"/>
                    <a:pt x="83" y="38"/>
                    <a:pt x="83" y="41"/>
                  </a:cubicBezTo>
                  <a:cubicBezTo>
                    <a:pt x="83" y="43"/>
                    <a:pt x="83" y="44"/>
                    <a:pt x="82" y="45"/>
                  </a:cubicBezTo>
                  <a:cubicBezTo>
                    <a:pt x="82" y="48"/>
                    <a:pt x="82" y="50"/>
                    <a:pt x="81" y="52"/>
                  </a:cubicBezTo>
                  <a:cubicBezTo>
                    <a:pt x="81" y="53"/>
                    <a:pt x="80" y="55"/>
                    <a:pt x="80" y="56"/>
                  </a:cubicBezTo>
                  <a:cubicBezTo>
                    <a:pt x="79" y="57"/>
                    <a:pt x="79" y="58"/>
                    <a:pt x="79" y="59"/>
                  </a:cubicBezTo>
                  <a:cubicBezTo>
                    <a:pt x="78" y="60"/>
                    <a:pt x="77" y="62"/>
                    <a:pt x="75" y="64"/>
                  </a:cubicBezTo>
                  <a:cubicBezTo>
                    <a:pt x="73" y="66"/>
                    <a:pt x="71" y="68"/>
                    <a:pt x="68" y="70"/>
                  </a:cubicBezTo>
                  <a:cubicBezTo>
                    <a:pt x="66" y="71"/>
                    <a:pt x="63" y="72"/>
                    <a:pt x="60" y="73"/>
                  </a:cubicBezTo>
                  <a:cubicBezTo>
                    <a:pt x="58" y="74"/>
                    <a:pt x="57" y="74"/>
                    <a:pt x="55" y="75"/>
                  </a:cubicBezTo>
                  <a:cubicBezTo>
                    <a:pt x="55" y="75"/>
                    <a:pt x="55" y="75"/>
                    <a:pt x="55" y="75"/>
                  </a:cubicBezTo>
                  <a:cubicBezTo>
                    <a:pt x="52" y="75"/>
                    <a:pt x="49" y="76"/>
                    <a:pt x="46" y="76"/>
                  </a:cubicBezTo>
                  <a:cubicBezTo>
                    <a:pt x="45" y="76"/>
                    <a:pt x="43" y="76"/>
                    <a:pt x="42" y="76"/>
                  </a:cubicBezTo>
                  <a:cubicBezTo>
                    <a:pt x="42" y="76"/>
                    <a:pt x="42" y="76"/>
                    <a:pt x="42" y="76"/>
                  </a:cubicBezTo>
                  <a:cubicBezTo>
                    <a:pt x="40" y="77"/>
                    <a:pt x="38" y="77"/>
                    <a:pt x="36" y="77"/>
                  </a:cubicBezTo>
                  <a:cubicBezTo>
                    <a:pt x="29" y="77"/>
                    <a:pt x="23" y="77"/>
                    <a:pt x="16" y="77"/>
                  </a:cubicBezTo>
                  <a:cubicBezTo>
                    <a:pt x="16" y="77"/>
                    <a:pt x="16" y="77"/>
                    <a:pt x="16" y="77"/>
                  </a:cubicBezTo>
                  <a:cubicBezTo>
                    <a:pt x="15" y="77"/>
                    <a:pt x="14" y="76"/>
                    <a:pt x="14" y="76"/>
                  </a:cubicBezTo>
                  <a:cubicBezTo>
                    <a:pt x="14" y="74"/>
                    <a:pt x="14" y="74"/>
                    <a:pt x="14" y="74"/>
                  </a:cubicBezTo>
                  <a:lnTo>
                    <a:pt x="14" y="43"/>
                  </a:lnTo>
                  <a:close/>
                  <a:moveTo>
                    <a:pt x="27" y="39"/>
                  </a:moveTo>
                  <a:cubicBezTo>
                    <a:pt x="27" y="47"/>
                    <a:pt x="27" y="56"/>
                    <a:pt x="27" y="65"/>
                  </a:cubicBezTo>
                  <a:cubicBezTo>
                    <a:pt x="27" y="66"/>
                    <a:pt x="27" y="68"/>
                    <a:pt x="28" y="69"/>
                  </a:cubicBezTo>
                  <a:cubicBezTo>
                    <a:pt x="28" y="70"/>
                    <a:pt x="29" y="71"/>
                    <a:pt x="30" y="71"/>
                  </a:cubicBezTo>
                  <a:cubicBezTo>
                    <a:pt x="31" y="71"/>
                    <a:pt x="33" y="72"/>
                    <a:pt x="35" y="72"/>
                  </a:cubicBezTo>
                  <a:cubicBezTo>
                    <a:pt x="37" y="72"/>
                    <a:pt x="39" y="71"/>
                    <a:pt x="41" y="71"/>
                  </a:cubicBezTo>
                  <a:cubicBezTo>
                    <a:pt x="44" y="71"/>
                    <a:pt x="47" y="70"/>
                    <a:pt x="50" y="69"/>
                  </a:cubicBezTo>
                  <a:cubicBezTo>
                    <a:pt x="52" y="69"/>
                    <a:pt x="54" y="68"/>
                    <a:pt x="56" y="67"/>
                  </a:cubicBezTo>
                  <a:cubicBezTo>
                    <a:pt x="56" y="67"/>
                    <a:pt x="57" y="67"/>
                    <a:pt x="57" y="66"/>
                  </a:cubicBezTo>
                  <a:cubicBezTo>
                    <a:pt x="58" y="65"/>
                    <a:pt x="59" y="64"/>
                    <a:pt x="61" y="63"/>
                  </a:cubicBezTo>
                  <a:cubicBezTo>
                    <a:pt x="62" y="61"/>
                    <a:pt x="64" y="59"/>
                    <a:pt x="65" y="57"/>
                  </a:cubicBezTo>
                  <a:cubicBezTo>
                    <a:pt x="65" y="56"/>
                    <a:pt x="66" y="54"/>
                    <a:pt x="67" y="52"/>
                  </a:cubicBezTo>
                  <a:cubicBezTo>
                    <a:pt x="67" y="50"/>
                    <a:pt x="68" y="48"/>
                    <a:pt x="68" y="46"/>
                  </a:cubicBezTo>
                  <a:cubicBezTo>
                    <a:pt x="68" y="44"/>
                    <a:pt x="68" y="42"/>
                    <a:pt x="68" y="39"/>
                  </a:cubicBezTo>
                  <a:cubicBezTo>
                    <a:pt x="68" y="35"/>
                    <a:pt x="68" y="30"/>
                    <a:pt x="67" y="26"/>
                  </a:cubicBezTo>
                  <a:cubicBezTo>
                    <a:pt x="67" y="24"/>
                    <a:pt x="66" y="23"/>
                    <a:pt x="66" y="22"/>
                  </a:cubicBezTo>
                  <a:cubicBezTo>
                    <a:pt x="66" y="22"/>
                    <a:pt x="66" y="22"/>
                    <a:pt x="66" y="22"/>
                  </a:cubicBezTo>
                  <a:cubicBezTo>
                    <a:pt x="65" y="21"/>
                    <a:pt x="65" y="19"/>
                    <a:pt x="64" y="18"/>
                  </a:cubicBezTo>
                  <a:cubicBezTo>
                    <a:pt x="64" y="17"/>
                    <a:pt x="63" y="16"/>
                    <a:pt x="62" y="15"/>
                  </a:cubicBezTo>
                  <a:cubicBezTo>
                    <a:pt x="61" y="13"/>
                    <a:pt x="60" y="12"/>
                    <a:pt x="58" y="10"/>
                  </a:cubicBezTo>
                  <a:cubicBezTo>
                    <a:pt x="57" y="10"/>
                    <a:pt x="55" y="9"/>
                    <a:pt x="54" y="8"/>
                  </a:cubicBezTo>
                  <a:cubicBezTo>
                    <a:pt x="53" y="7"/>
                    <a:pt x="52" y="7"/>
                    <a:pt x="51" y="7"/>
                  </a:cubicBezTo>
                  <a:cubicBezTo>
                    <a:pt x="49" y="6"/>
                    <a:pt x="47" y="6"/>
                    <a:pt x="45" y="5"/>
                  </a:cubicBezTo>
                  <a:cubicBezTo>
                    <a:pt x="43" y="5"/>
                    <a:pt x="42" y="5"/>
                    <a:pt x="40" y="5"/>
                  </a:cubicBezTo>
                  <a:cubicBezTo>
                    <a:pt x="37" y="4"/>
                    <a:pt x="33" y="5"/>
                    <a:pt x="30" y="5"/>
                  </a:cubicBezTo>
                  <a:cubicBezTo>
                    <a:pt x="29" y="6"/>
                    <a:pt x="28" y="6"/>
                    <a:pt x="28" y="7"/>
                  </a:cubicBezTo>
                  <a:cubicBezTo>
                    <a:pt x="28" y="9"/>
                    <a:pt x="27" y="11"/>
                    <a:pt x="27" y="12"/>
                  </a:cubicBezTo>
                  <a:cubicBezTo>
                    <a:pt x="27" y="21"/>
                    <a:pt x="27" y="30"/>
                    <a:pt x="27" y="39"/>
                  </a:cubicBezTo>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977"/>
            <p:cNvSpPr>
              <a:spLocks noEditPoints="1"/>
            </p:cNvSpPr>
            <p:nvPr/>
          </p:nvSpPr>
          <p:spPr bwMode="auto">
            <a:xfrm>
              <a:off x="2008188" y="706438"/>
              <a:ext cx="171450" cy="161925"/>
            </a:xfrm>
            <a:custGeom>
              <a:avLst/>
              <a:gdLst/>
              <a:ahLst/>
              <a:cxnLst>
                <a:cxn ang="0">
                  <a:pos x="22" y="51"/>
                </a:cxn>
                <a:cxn ang="0">
                  <a:pos x="19" y="56"/>
                </a:cxn>
                <a:cxn ang="0">
                  <a:pos x="15" y="64"/>
                </a:cxn>
                <a:cxn ang="0">
                  <a:pos x="10" y="75"/>
                </a:cxn>
                <a:cxn ang="0">
                  <a:pos x="8" y="77"/>
                </a:cxn>
                <a:cxn ang="0">
                  <a:pos x="1" y="77"/>
                </a:cxn>
                <a:cxn ang="0">
                  <a:pos x="1" y="75"/>
                </a:cxn>
                <a:cxn ang="0">
                  <a:pos x="3" y="69"/>
                </a:cxn>
                <a:cxn ang="0">
                  <a:pos x="8" y="59"/>
                </a:cxn>
                <a:cxn ang="0">
                  <a:pos x="12" y="51"/>
                </a:cxn>
                <a:cxn ang="0">
                  <a:pos x="15" y="44"/>
                </a:cxn>
                <a:cxn ang="0">
                  <a:pos x="19" y="36"/>
                </a:cxn>
                <a:cxn ang="0">
                  <a:pos x="22" y="28"/>
                </a:cxn>
                <a:cxn ang="0">
                  <a:pos x="26" y="21"/>
                </a:cxn>
                <a:cxn ang="0">
                  <a:pos x="29" y="13"/>
                </a:cxn>
                <a:cxn ang="0">
                  <a:pos x="31" y="8"/>
                </a:cxn>
                <a:cxn ang="0">
                  <a:pos x="22" y="3"/>
                </a:cxn>
                <a:cxn ang="0">
                  <a:pos x="22" y="0"/>
                </a:cxn>
                <a:cxn ang="0">
                  <a:pos x="46" y="1"/>
                </a:cxn>
                <a:cxn ang="0">
                  <a:pos x="48" y="6"/>
                </a:cxn>
                <a:cxn ang="0">
                  <a:pos x="52" y="13"/>
                </a:cxn>
                <a:cxn ang="0">
                  <a:pos x="58" y="26"/>
                </a:cxn>
                <a:cxn ang="0">
                  <a:pos x="60" y="31"/>
                </a:cxn>
                <a:cxn ang="0">
                  <a:pos x="64" y="40"/>
                </a:cxn>
                <a:cxn ang="0">
                  <a:pos x="69" y="48"/>
                </a:cxn>
                <a:cxn ang="0">
                  <a:pos x="73" y="58"/>
                </a:cxn>
                <a:cxn ang="0">
                  <a:pos x="77" y="66"/>
                </a:cxn>
                <a:cxn ang="0">
                  <a:pos x="80" y="73"/>
                </a:cxn>
                <a:cxn ang="0">
                  <a:pos x="81" y="77"/>
                </a:cxn>
                <a:cxn ang="0">
                  <a:pos x="67" y="75"/>
                </a:cxn>
                <a:cxn ang="0">
                  <a:pos x="62" y="65"/>
                </a:cxn>
                <a:cxn ang="0">
                  <a:pos x="59" y="57"/>
                </a:cxn>
                <a:cxn ang="0">
                  <a:pos x="54" y="51"/>
                </a:cxn>
                <a:cxn ang="0">
                  <a:pos x="38" y="46"/>
                </a:cxn>
                <a:cxn ang="0">
                  <a:pos x="53" y="46"/>
                </a:cxn>
                <a:cxn ang="0">
                  <a:pos x="52" y="43"/>
                </a:cxn>
                <a:cxn ang="0">
                  <a:pos x="50" y="37"/>
                </a:cxn>
                <a:cxn ang="0">
                  <a:pos x="48" y="33"/>
                </a:cxn>
                <a:cxn ang="0">
                  <a:pos x="44" y="26"/>
                </a:cxn>
                <a:cxn ang="0">
                  <a:pos x="41" y="18"/>
                </a:cxn>
                <a:cxn ang="0">
                  <a:pos x="39" y="14"/>
                </a:cxn>
                <a:cxn ang="0">
                  <a:pos x="38" y="15"/>
                </a:cxn>
                <a:cxn ang="0">
                  <a:pos x="34" y="23"/>
                </a:cxn>
                <a:cxn ang="0">
                  <a:pos x="29" y="33"/>
                </a:cxn>
                <a:cxn ang="0">
                  <a:pos x="24" y="45"/>
                </a:cxn>
                <a:cxn ang="0">
                  <a:pos x="25" y="46"/>
                </a:cxn>
              </a:cxnLst>
              <a:rect l="0" t="0" r="r" b="b"/>
              <a:pathLst>
                <a:path w="82" h="77">
                  <a:moveTo>
                    <a:pt x="38" y="51"/>
                  </a:moveTo>
                  <a:cubicBezTo>
                    <a:pt x="33" y="51"/>
                    <a:pt x="28" y="51"/>
                    <a:pt x="22" y="51"/>
                  </a:cubicBezTo>
                  <a:cubicBezTo>
                    <a:pt x="21" y="51"/>
                    <a:pt x="21" y="51"/>
                    <a:pt x="20" y="53"/>
                  </a:cubicBezTo>
                  <a:cubicBezTo>
                    <a:pt x="20" y="54"/>
                    <a:pt x="19" y="55"/>
                    <a:pt x="19" y="56"/>
                  </a:cubicBezTo>
                  <a:cubicBezTo>
                    <a:pt x="18" y="57"/>
                    <a:pt x="18" y="58"/>
                    <a:pt x="18" y="58"/>
                  </a:cubicBezTo>
                  <a:cubicBezTo>
                    <a:pt x="17" y="60"/>
                    <a:pt x="16" y="62"/>
                    <a:pt x="15" y="64"/>
                  </a:cubicBezTo>
                  <a:cubicBezTo>
                    <a:pt x="14" y="66"/>
                    <a:pt x="13" y="68"/>
                    <a:pt x="13" y="70"/>
                  </a:cubicBezTo>
                  <a:cubicBezTo>
                    <a:pt x="12" y="71"/>
                    <a:pt x="11" y="73"/>
                    <a:pt x="10" y="75"/>
                  </a:cubicBezTo>
                  <a:cubicBezTo>
                    <a:pt x="10" y="75"/>
                    <a:pt x="10" y="75"/>
                    <a:pt x="10" y="75"/>
                  </a:cubicBezTo>
                  <a:cubicBezTo>
                    <a:pt x="9" y="77"/>
                    <a:pt x="9" y="77"/>
                    <a:pt x="8" y="77"/>
                  </a:cubicBezTo>
                  <a:cubicBezTo>
                    <a:pt x="6" y="77"/>
                    <a:pt x="4" y="77"/>
                    <a:pt x="2" y="77"/>
                  </a:cubicBezTo>
                  <a:cubicBezTo>
                    <a:pt x="1" y="77"/>
                    <a:pt x="1" y="77"/>
                    <a:pt x="1" y="77"/>
                  </a:cubicBezTo>
                  <a:cubicBezTo>
                    <a:pt x="1" y="77"/>
                    <a:pt x="0" y="76"/>
                    <a:pt x="0" y="76"/>
                  </a:cubicBezTo>
                  <a:cubicBezTo>
                    <a:pt x="1" y="75"/>
                    <a:pt x="1" y="75"/>
                    <a:pt x="1" y="75"/>
                  </a:cubicBezTo>
                  <a:cubicBezTo>
                    <a:pt x="1" y="74"/>
                    <a:pt x="2" y="73"/>
                    <a:pt x="2" y="72"/>
                  </a:cubicBezTo>
                  <a:cubicBezTo>
                    <a:pt x="3" y="71"/>
                    <a:pt x="3" y="70"/>
                    <a:pt x="3" y="69"/>
                  </a:cubicBezTo>
                  <a:cubicBezTo>
                    <a:pt x="4" y="68"/>
                    <a:pt x="5" y="66"/>
                    <a:pt x="6" y="64"/>
                  </a:cubicBezTo>
                  <a:cubicBezTo>
                    <a:pt x="7" y="62"/>
                    <a:pt x="7" y="61"/>
                    <a:pt x="8" y="59"/>
                  </a:cubicBezTo>
                  <a:cubicBezTo>
                    <a:pt x="9" y="57"/>
                    <a:pt x="10" y="56"/>
                    <a:pt x="10" y="54"/>
                  </a:cubicBezTo>
                  <a:cubicBezTo>
                    <a:pt x="11" y="53"/>
                    <a:pt x="11" y="52"/>
                    <a:pt x="12" y="51"/>
                  </a:cubicBezTo>
                  <a:cubicBezTo>
                    <a:pt x="12" y="50"/>
                    <a:pt x="12" y="50"/>
                    <a:pt x="13" y="49"/>
                  </a:cubicBezTo>
                  <a:cubicBezTo>
                    <a:pt x="14" y="47"/>
                    <a:pt x="14" y="46"/>
                    <a:pt x="15" y="44"/>
                  </a:cubicBezTo>
                  <a:cubicBezTo>
                    <a:pt x="16" y="43"/>
                    <a:pt x="16" y="42"/>
                    <a:pt x="16" y="41"/>
                  </a:cubicBezTo>
                  <a:cubicBezTo>
                    <a:pt x="17" y="39"/>
                    <a:pt x="18" y="38"/>
                    <a:pt x="19" y="36"/>
                  </a:cubicBezTo>
                  <a:cubicBezTo>
                    <a:pt x="19" y="35"/>
                    <a:pt x="20" y="33"/>
                    <a:pt x="21" y="32"/>
                  </a:cubicBezTo>
                  <a:cubicBezTo>
                    <a:pt x="21" y="31"/>
                    <a:pt x="22" y="29"/>
                    <a:pt x="22" y="28"/>
                  </a:cubicBezTo>
                  <a:cubicBezTo>
                    <a:pt x="23" y="28"/>
                    <a:pt x="23" y="27"/>
                    <a:pt x="23" y="26"/>
                  </a:cubicBezTo>
                  <a:cubicBezTo>
                    <a:pt x="24" y="25"/>
                    <a:pt x="25" y="23"/>
                    <a:pt x="26" y="21"/>
                  </a:cubicBezTo>
                  <a:cubicBezTo>
                    <a:pt x="26" y="20"/>
                    <a:pt x="27" y="18"/>
                    <a:pt x="28" y="17"/>
                  </a:cubicBezTo>
                  <a:cubicBezTo>
                    <a:pt x="28" y="16"/>
                    <a:pt x="29" y="15"/>
                    <a:pt x="29" y="13"/>
                  </a:cubicBezTo>
                  <a:cubicBezTo>
                    <a:pt x="30" y="13"/>
                    <a:pt x="30" y="12"/>
                    <a:pt x="30" y="11"/>
                  </a:cubicBezTo>
                  <a:cubicBezTo>
                    <a:pt x="31" y="10"/>
                    <a:pt x="31" y="9"/>
                    <a:pt x="31" y="8"/>
                  </a:cubicBezTo>
                  <a:cubicBezTo>
                    <a:pt x="32" y="6"/>
                    <a:pt x="31" y="5"/>
                    <a:pt x="29" y="4"/>
                  </a:cubicBezTo>
                  <a:cubicBezTo>
                    <a:pt x="27" y="4"/>
                    <a:pt x="24" y="3"/>
                    <a:pt x="22" y="3"/>
                  </a:cubicBezTo>
                  <a:cubicBezTo>
                    <a:pt x="21" y="2"/>
                    <a:pt x="21" y="2"/>
                    <a:pt x="21" y="1"/>
                  </a:cubicBezTo>
                  <a:cubicBezTo>
                    <a:pt x="21" y="0"/>
                    <a:pt x="21" y="0"/>
                    <a:pt x="22" y="0"/>
                  </a:cubicBezTo>
                  <a:cubicBezTo>
                    <a:pt x="29" y="0"/>
                    <a:pt x="37" y="0"/>
                    <a:pt x="44" y="0"/>
                  </a:cubicBezTo>
                  <a:cubicBezTo>
                    <a:pt x="45" y="0"/>
                    <a:pt x="45" y="0"/>
                    <a:pt x="46" y="1"/>
                  </a:cubicBezTo>
                  <a:cubicBezTo>
                    <a:pt x="46" y="2"/>
                    <a:pt x="47" y="3"/>
                    <a:pt x="47" y="4"/>
                  </a:cubicBezTo>
                  <a:cubicBezTo>
                    <a:pt x="48" y="4"/>
                    <a:pt x="48" y="5"/>
                    <a:pt x="48" y="6"/>
                  </a:cubicBezTo>
                  <a:cubicBezTo>
                    <a:pt x="49" y="7"/>
                    <a:pt x="50" y="9"/>
                    <a:pt x="51" y="11"/>
                  </a:cubicBezTo>
                  <a:cubicBezTo>
                    <a:pt x="51" y="11"/>
                    <a:pt x="51" y="12"/>
                    <a:pt x="52" y="13"/>
                  </a:cubicBezTo>
                  <a:cubicBezTo>
                    <a:pt x="52" y="15"/>
                    <a:pt x="53" y="17"/>
                    <a:pt x="54" y="19"/>
                  </a:cubicBezTo>
                  <a:cubicBezTo>
                    <a:pt x="56" y="21"/>
                    <a:pt x="57" y="24"/>
                    <a:pt x="58" y="26"/>
                  </a:cubicBezTo>
                  <a:cubicBezTo>
                    <a:pt x="58" y="27"/>
                    <a:pt x="59" y="28"/>
                    <a:pt x="59" y="29"/>
                  </a:cubicBezTo>
                  <a:cubicBezTo>
                    <a:pt x="60" y="30"/>
                    <a:pt x="60" y="31"/>
                    <a:pt x="60" y="31"/>
                  </a:cubicBezTo>
                  <a:cubicBezTo>
                    <a:pt x="61" y="33"/>
                    <a:pt x="62" y="35"/>
                    <a:pt x="63" y="37"/>
                  </a:cubicBezTo>
                  <a:cubicBezTo>
                    <a:pt x="64" y="38"/>
                    <a:pt x="64" y="39"/>
                    <a:pt x="64" y="40"/>
                  </a:cubicBezTo>
                  <a:cubicBezTo>
                    <a:pt x="65" y="40"/>
                    <a:pt x="65" y="41"/>
                    <a:pt x="65" y="42"/>
                  </a:cubicBezTo>
                  <a:cubicBezTo>
                    <a:pt x="66" y="44"/>
                    <a:pt x="68" y="46"/>
                    <a:pt x="69" y="48"/>
                  </a:cubicBezTo>
                  <a:cubicBezTo>
                    <a:pt x="69" y="50"/>
                    <a:pt x="70" y="51"/>
                    <a:pt x="71" y="53"/>
                  </a:cubicBezTo>
                  <a:cubicBezTo>
                    <a:pt x="71" y="54"/>
                    <a:pt x="72" y="56"/>
                    <a:pt x="73" y="58"/>
                  </a:cubicBezTo>
                  <a:cubicBezTo>
                    <a:pt x="74" y="59"/>
                    <a:pt x="74" y="60"/>
                    <a:pt x="74" y="60"/>
                  </a:cubicBezTo>
                  <a:cubicBezTo>
                    <a:pt x="75" y="62"/>
                    <a:pt x="76" y="64"/>
                    <a:pt x="77" y="66"/>
                  </a:cubicBezTo>
                  <a:cubicBezTo>
                    <a:pt x="78" y="67"/>
                    <a:pt x="78" y="69"/>
                    <a:pt x="79" y="70"/>
                  </a:cubicBezTo>
                  <a:cubicBezTo>
                    <a:pt x="80" y="71"/>
                    <a:pt x="80" y="72"/>
                    <a:pt x="80" y="73"/>
                  </a:cubicBezTo>
                  <a:cubicBezTo>
                    <a:pt x="81" y="74"/>
                    <a:pt x="81" y="75"/>
                    <a:pt x="82" y="75"/>
                  </a:cubicBezTo>
                  <a:cubicBezTo>
                    <a:pt x="82" y="76"/>
                    <a:pt x="82" y="77"/>
                    <a:pt x="81" y="77"/>
                  </a:cubicBezTo>
                  <a:cubicBezTo>
                    <a:pt x="77" y="77"/>
                    <a:pt x="73" y="77"/>
                    <a:pt x="69" y="77"/>
                  </a:cubicBezTo>
                  <a:cubicBezTo>
                    <a:pt x="68" y="77"/>
                    <a:pt x="67" y="76"/>
                    <a:pt x="67" y="75"/>
                  </a:cubicBezTo>
                  <a:cubicBezTo>
                    <a:pt x="66" y="73"/>
                    <a:pt x="65" y="72"/>
                    <a:pt x="64" y="70"/>
                  </a:cubicBezTo>
                  <a:cubicBezTo>
                    <a:pt x="64" y="68"/>
                    <a:pt x="63" y="66"/>
                    <a:pt x="62" y="65"/>
                  </a:cubicBezTo>
                  <a:cubicBezTo>
                    <a:pt x="61" y="63"/>
                    <a:pt x="61" y="61"/>
                    <a:pt x="60" y="60"/>
                  </a:cubicBezTo>
                  <a:cubicBezTo>
                    <a:pt x="59" y="59"/>
                    <a:pt x="59" y="58"/>
                    <a:pt x="59" y="57"/>
                  </a:cubicBezTo>
                  <a:cubicBezTo>
                    <a:pt x="58" y="56"/>
                    <a:pt x="57" y="54"/>
                    <a:pt x="56" y="53"/>
                  </a:cubicBezTo>
                  <a:cubicBezTo>
                    <a:pt x="56" y="52"/>
                    <a:pt x="55" y="51"/>
                    <a:pt x="54" y="51"/>
                  </a:cubicBezTo>
                  <a:cubicBezTo>
                    <a:pt x="49" y="51"/>
                    <a:pt x="44" y="51"/>
                    <a:pt x="38" y="51"/>
                  </a:cubicBezTo>
                  <a:moveTo>
                    <a:pt x="38" y="46"/>
                  </a:moveTo>
                  <a:cubicBezTo>
                    <a:pt x="52" y="46"/>
                    <a:pt x="52" y="46"/>
                    <a:pt x="52" y="46"/>
                  </a:cubicBezTo>
                  <a:cubicBezTo>
                    <a:pt x="52" y="46"/>
                    <a:pt x="53" y="46"/>
                    <a:pt x="53" y="46"/>
                  </a:cubicBezTo>
                  <a:cubicBezTo>
                    <a:pt x="54" y="46"/>
                    <a:pt x="54" y="46"/>
                    <a:pt x="54" y="45"/>
                  </a:cubicBezTo>
                  <a:cubicBezTo>
                    <a:pt x="53" y="44"/>
                    <a:pt x="53" y="44"/>
                    <a:pt x="52" y="43"/>
                  </a:cubicBezTo>
                  <a:cubicBezTo>
                    <a:pt x="52" y="42"/>
                    <a:pt x="52" y="41"/>
                    <a:pt x="51" y="41"/>
                  </a:cubicBezTo>
                  <a:cubicBezTo>
                    <a:pt x="51" y="39"/>
                    <a:pt x="50" y="38"/>
                    <a:pt x="50" y="37"/>
                  </a:cubicBezTo>
                  <a:cubicBezTo>
                    <a:pt x="50" y="37"/>
                    <a:pt x="49" y="36"/>
                    <a:pt x="49" y="36"/>
                  </a:cubicBezTo>
                  <a:cubicBezTo>
                    <a:pt x="49" y="35"/>
                    <a:pt x="48" y="34"/>
                    <a:pt x="48" y="33"/>
                  </a:cubicBezTo>
                  <a:cubicBezTo>
                    <a:pt x="47" y="31"/>
                    <a:pt x="46" y="29"/>
                    <a:pt x="45" y="28"/>
                  </a:cubicBezTo>
                  <a:cubicBezTo>
                    <a:pt x="45" y="27"/>
                    <a:pt x="45" y="26"/>
                    <a:pt x="44" y="26"/>
                  </a:cubicBezTo>
                  <a:cubicBezTo>
                    <a:pt x="44" y="25"/>
                    <a:pt x="44" y="24"/>
                    <a:pt x="43" y="23"/>
                  </a:cubicBezTo>
                  <a:cubicBezTo>
                    <a:pt x="42" y="21"/>
                    <a:pt x="41" y="19"/>
                    <a:pt x="41" y="18"/>
                  </a:cubicBezTo>
                  <a:cubicBezTo>
                    <a:pt x="40" y="16"/>
                    <a:pt x="40" y="15"/>
                    <a:pt x="39" y="14"/>
                  </a:cubicBezTo>
                  <a:cubicBezTo>
                    <a:pt x="39" y="14"/>
                    <a:pt x="39" y="14"/>
                    <a:pt x="39" y="14"/>
                  </a:cubicBezTo>
                  <a:cubicBezTo>
                    <a:pt x="38" y="14"/>
                    <a:pt x="38" y="14"/>
                    <a:pt x="38" y="14"/>
                  </a:cubicBezTo>
                  <a:cubicBezTo>
                    <a:pt x="38" y="15"/>
                    <a:pt x="38" y="15"/>
                    <a:pt x="38" y="15"/>
                  </a:cubicBezTo>
                  <a:cubicBezTo>
                    <a:pt x="37" y="16"/>
                    <a:pt x="37" y="17"/>
                    <a:pt x="36" y="17"/>
                  </a:cubicBezTo>
                  <a:cubicBezTo>
                    <a:pt x="36" y="19"/>
                    <a:pt x="35" y="21"/>
                    <a:pt x="34" y="23"/>
                  </a:cubicBezTo>
                  <a:cubicBezTo>
                    <a:pt x="32" y="26"/>
                    <a:pt x="31" y="28"/>
                    <a:pt x="30" y="31"/>
                  </a:cubicBezTo>
                  <a:cubicBezTo>
                    <a:pt x="30" y="32"/>
                    <a:pt x="29" y="33"/>
                    <a:pt x="29" y="33"/>
                  </a:cubicBezTo>
                  <a:cubicBezTo>
                    <a:pt x="28" y="35"/>
                    <a:pt x="27" y="36"/>
                    <a:pt x="27" y="38"/>
                  </a:cubicBezTo>
                  <a:cubicBezTo>
                    <a:pt x="26" y="40"/>
                    <a:pt x="25" y="43"/>
                    <a:pt x="24" y="45"/>
                  </a:cubicBezTo>
                  <a:cubicBezTo>
                    <a:pt x="23" y="46"/>
                    <a:pt x="23" y="46"/>
                    <a:pt x="24" y="46"/>
                  </a:cubicBezTo>
                  <a:cubicBezTo>
                    <a:pt x="25" y="46"/>
                    <a:pt x="25" y="46"/>
                    <a:pt x="25"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78"/>
            <p:cNvSpPr>
              <a:spLocks noEditPoints="1"/>
            </p:cNvSpPr>
            <p:nvPr/>
          </p:nvSpPr>
          <p:spPr bwMode="auto">
            <a:xfrm>
              <a:off x="1498600" y="706438"/>
              <a:ext cx="171450" cy="161925"/>
            </a:xfrm>
            <a:custGeom>
              <a:avLst/>
              <a:gdLst/>
              <a:ahLst/>
              <a:cxnLst>
                <a:cxn ang="0">
                  <a:pos x="44" y="0"/>
                </a:cxn>
                <a:cxn ang="0">
                  <a:pos x="47" y="4"/>
                </a:cxn>
                <a:cxn ang="0">
                  <a:pos x="51" y="12"/>
                </a:cxn>
                <a:cxn ang="0">
                  <a:pos x="53" y="17"/>
                </a:cxn>
                <a:cxn ang="0">
                  <a:pos x="57" y="24"/>
                </a:cxn>
                <a:cxn ang="0">
                  <a:pos x="61" y="33"/>
                </a:cxn>
                <a:cxn ang="0">
                  <a:pos x="68" y="47"/>
                </a:cxn>
                <a:cxn ang="0">
                  <a:pos x="70" y="51"/>
                </a:cxn>
                <a:cxn ang="0">
                  <a:pos x="73" y="59"/>
                </a:cxn>
                <a:cxn ang="0">
                  <a:pos x="77" y="66"/>
                </a:cxn>
                <a:cxn ang="0">
                  <a:pos x="79" y="71"/>
                </a:cxn>
                <a:cxn ang="0">
                  <a:pos x="81" y="76"/>
                </a:cxn>
                <a:cxn ang="0">
                  <a:pos x="80" y="77"/>
                </a:cxn>
                <a:cxn ang="0">
                  <a:pos x="67" y="75"/>
                </a:cxn>
                <a:cxn ang="0">
                  <a:pos x="62" y="65"/>
                </a:cxn>
                <a:cxn ang="0">
                  <a:pos x="59" y="58"/>
                </a:cxn>
                <a:cxn ang="0">
                  <a:pos x="56" y="52"/>
                </a:cxn>
                <a:cxn ang="0">
                  <a:pos x="54" y="51"/>
                </a:cxn>
                <a:cxn ang="0">
                  <a:pos x="22" y="51"/>
                </a:cxn>
                <a:cxn ang="0">
                  <a:pos x="18" y="58"/>
                </a:cxn>
                <a:cxn ang="0">
                  <a:pos x="14" y="66"/>
                </a:cxn>
                <a:cxn ang="0">
                  <a:pos x="11" y="72"/>
                </a:cxn>
                <a:cxn ang="0">
                  <a:pos x="8" y="77"/>
                </a:cxn>
                <a:cxn ang="0">
                  <a:pos x="1" y="77"/>
                </a:cxn>
                <a:cxn ang="0">
                  <a:pos x="2" y="72"/>
                </a:cxn>
                <a:cxn ang="0">
                  <a:pos x="4" y="67"/>
                </a:cxn>
                <a:cxn ang="0">
                  <a:pos x="8" y="60"/>
                </a:cxn>
                <a:cxn ang="0">
                  <a:pos x="11" y="52"/>
                </a:cxn>
                <a:cxn ang="0">
                  <a:pos x="14" y="46"/>
                </a:cxn>
                <a:cxn ang="0">
                  <a:pos x="18" y="37"/>
                </a:cxn>
                <a:cxn ang="0">
                  <a:pos x="22" y="29"/>
                </a:cxn>
                <a:cxn ang="0">
                  <a:pos x="25" y="22"/>
                </a:cxn>
                <a:cxn ang="0">
                  <a:pos x="29" y="14"/>
                </a:cxn>
                <a:cxn ang="0">
                  <a:pos x="31" y="8"/>
                </a:cxn>
                <a:cxn ang="0">
                  <a:pos x="22" y="3"/>
                </a:cxn>
                <a:cxn ang="0">
                  <a:pos x="21" y="0"/>
                </a:cxn>
                <a:cxn ang="0">
                  <a:pos x="33" y="0"/>
                </a:cxn>
                <a:cxn ang="0">
                  <a:pos x="38" y="46"/>
                </a:cxn>
                <a:cxn ang="0">
                  <a:pos x="53" y="46"/>
                </a:cxn>
                <a:cxn ang="0">
                  <a:pos x="51" y="41"/>
                </a:cxn>
                <a:cxn ang="0">
                  <a:pos x="48" y="34"/>
                </a:cxn>
                <a:cxn ang="0">
                  <a:pos x="45" y="27"/>
                </a:cxn>
                <a:cxn ang="0">
                  <a:pos x="41" y="19"/>
                </a:cxn>
                <a:cxn ang="0">
                  <a:pos x="38" y="14"/>
                </a:cxn>
                <a:cxn ang="0">
                  <a:pos x="36" y="17"/>
                </a:cxn>
                <a:cxn ang="0">
                  <a:pos x="32" y="27"/>
                </a:cxn>
                <a:cxn ang="0">
                  <a:pos x="28" y="36"/>
                </a:cxn>
                <a:cxn ang="0">
                  <a:pos x="23" y="45"/>
                </a:cxn>
                <a:cxn ang="0">
                  <a:pos x="24" y="46"/>
                </a:cxn>
              </a:cxnLst>
              <a:rect l="0" t="0" r="r" b="b"/>
              <a:pathLst>
                <a:path w="82" h="77">
                  <a:moveTo>
                    <a:pt x="33" y="0"/>
                  </a:moveTo>
                  <a:cubicBezTo>
                    <a:pt x="36" y="0"/>
                    <a:pt x="40" y="0"/>
                    <a:pt x="44" y="0"/>
                  </a:cubicBezTo>
                  <a:cubicBezTo>
                    <a:pt x="45" y="0"/>
                    <a:pt x="45" y="0"/>
                    <a:pt x="46" y="1"/>
                  </a:cubicBezTo>
                  <a:cubicBezTo>
                    <a:pt x="46" y="2"/>
                    <a:pt x="47" y="3"/>
                    <a:pt x="47" y="4"/>
                  </a:cubicBezTo>
                  <a:cubicBezTo>
                    <a:pt x="48" y="5"/>
                    <a:pt x="48" y="6"/>
                    <a:pt x="48" y="7"/>
                  </a:cubicBezTo>
                  <a:cubicBezTo>
                    <a:pt x="49" y="8"/>
                    <a:pt x="50" y="10"/>
                    <a:pt x="51" y="12"/>
                  </a:cubicBezTo>
                  <a:cubicBezTo>
                    <a:pt x="52" y="13"/>
                    <a:pt x="52" y="14"/>
                    <a:pt x="52" y="15"/>
                  </a:cubicBezTo>
                  <a:cubicBezTo>
                    <a:pt x="53" y="16"/>
                    <a:pt x="53" y="16"/>
                    <a:pt x="53" y="17"/>
                  </a:cubicBezTo>
                  <a:cubicBezTo>
                    <a:pt x="54" y="18"/>
                    <a:pt x="55" y="20"/>
                    <a:pt x="56" y="21"/>
                  </a:cubicBezTo>
                  <a:cubicBezTo>
                    <a:pt x="56" y="22"/>
                    <a:pt x="57" y="23"/>
                    <a:pt x="57" y="24"/>
                  </a:cubicBezTo>
                  <a:cubicBezTo>
                    <a:pt x="57" y="25"/>
                    <a:pt x="58" y="26"/>
                    <a:pt x="58" y="27"/>
                  </a:cubicBezTo>
                  <a:cubicBezTo>
                    <a:pt x="59" y="29"/>
                    <a:pt x="60" y="31"/>
                    <a:pt x="61" y="33"/>
                  </a:cubicBezTo>
                  <a:cubicBezTo>
                    <a:pt x="63" y="36"/>
                    <a:pt x="64" y="39"/>
                    <a:pt x="65" y="42"/>
                  </a:cubicBezTo>
                  <a:cubicBezTo>
                    <a:pt x="66" y="43"/>
                    <a:pt x="67" y="45"/>
                    <a:pt x="68" y="47"/>
                  </a:cubicBezTo>
                  <a:cubicBezTo>
                    <a:pt x="68" y="48"/>
                    <a:pt x="68" y="49"/>
                    <a:pt x="69" y="49"/>
                  </a:cubicBezTo>
                  <a:cubicBezTo>
                    <a:pt x="69" y="50"/>
                    <a:pt x="70" y="51"/>
                    <a:pt x="70" y="51"/>
                  </a:cubicBezTo>
                  <a:cubicBezTo>
                    <a:pt x="71" y="53"/>
                    <a:pt x="71" y="55"/>
                    <a:pt x="72" y="56"/>
                  </a:cubicBezTo>
                  <a:cubicBezTo>
                    <a:pt x="73" y="57"/>
                    <a:pt x="73" y="58"/>
                    <a:pt x="73" y="59"/>
                  </a:cubicBezTo>
                  <a:cubicBezTo>
                    <a:pt x="74" y="60"/>
                    <a:pt x="74" y="60"/>
                    <a:pt x="74" y="61"/>
                  </a:cubicBezTo>
                  <a:cubicBezTo>
                    <a:pt x="75" y="63"/>
                    <a:pt x="76" y="64"/>
                    <a:pt x="77" y="66"/>
                  </a:cubicBezTo>
                  <a:cubicBezTo>
                    <a:pt x="77" y="67"/>
                    <a:pt x="78" y="68"/>
                    <a:pt x="78" y="69"/>
                  </a:cubicBezTo>
                  <a:cubicBezTo>
                    <a:pt x="79" y="70"/>
                    <a:pt x="79" y="70"/>
                    <a:pt x="79" y="71"/>
                  </a:cubicBezTo>
                  <a:cubicBezTo>
                    <a:pt x="80" y="72"/>
                    <a:pt x="81" y="74"/>
                    <a:pt x="81" y="75"/>
                  </a:cubicBezTo>
                  <a:cubicBezTo>
                    <a:pt x="81" y="76"/>
                    <a:pt x="81" y="76"/>
                    <a:pt x="81" y="76"/>
                  </a:cubicBezTo>
                  <a:cubicBezTo>
                    <a:pt x="82" y="76"/>
                    <a:pt x="81" y="77"/>
                    <a:pt x="81" y="77"/>
                  </a:cubicBezTo>
                  <a:cubicBezTo>
                    <a:pt x="80" y="77"/>
                    <a:pt x="80" y="77"/>
                    <a:pt x="80" y="77"/>
                  </a:cubicBezTo>
                  <a:cubicBezTo>
                    <a:pt x="69" y="77"/>
                    <a:pt x="69" y="77"/>
                    <a:pt x="69" y="77"/>
                  </a:cubicBezTo>
                  <a:cubicBezTo>
                    <a:pt x="68" y="77"/>
                    <a:pt x="67" y="76"/>
                    <a:pt x="67" y="75"/>
                  </a:cubicBezTo>
                  <a:cubicBezTo>
                    <a:pt x="66" y="74"/>
                    <a:pt x="65" y="72"/>
                    <a:pt x="65" y="70"/>
                  </a:cubicBezTo>
                  <a:cubicBezTo>
                    <a:pt x="64" y="68"/>
                    <a:pt x="63" y="67"/>
                    <a:pt x="62" y="65"/>
                  </a:cubicBezTo>
                  <a:cubicBezTo>
                    <a:pt x="61" y="63"/>
                    <a:pt x="61" y="62"/>
                    <a:pt x="60" y="60"/>
                  </a:cubicBezTo>
                  <a:cubicBezTo>
                    <a:pt x="60" y="60"/>
                    <a:pt x="59" y="59"/>
                    <a:pt x="59" y="58"/>
                  </a:cubicBezTo>
                  <a:cubicBezTo>
                    <a:pt x="58" y="57"/>
                    <a:pt x="57" y="55"/>
                    <a:pt x="57" y="53"/>
                  </a:cubicBezTo>
                  <a:cubicBezTo>
                    <a:pt x="56" y="53"/>
                    <a:pt x="56" y="52"/>
                    <a:pt x="56" y="52"/>
                  </a:cubicBezTo>
                  <a:cubicBezTo>
                    <a:pt x="55" y="51"/>
                    <a:pt x="55" y="51"/>
                    <a:pt x="55" y="51"/>
                  </a:cubicBezTo>
                  <a:cubicBezTo>
                    <a:pt x="54" y="51"/>
                    <a:pt x="54" y="51"/>
                    <a:pt x="54" y="51"/>
                  </a:cubicBezTo>
                  <a:cubicBezTo>
                    <a:pt x="22" y="51"/>
                    <a:pt x="22" y="51"/>
                    <a:pt x="22" y="51"/>
                  </a:cubicBezTo>
                  <a:cubicBezTo>
                    <a:pt x="22" y="51"/>
                    <a:pt x="22" y="51"/>
                    <a:pt x="22" y="51"/>
                  </a:cubicBezTo>
                  <a:cubicBezTo>
                    <a:pt x="21" y="51"/>
                    <a:pt x="20" y="52"/>
                    <a:pt x="20" y="52"/>
                  </a:cubicBezTo>
                  <a:cubicBezTo>
                    <a:pt x="19" y="54"/>
                    <a:pt x="18" y="56"/>
                    <a:pt x="18" y="58"/>
                  </a:cubicBezTo>
                  <a:cubicBezTo>
                    <a:pt x="17" y="59"/>
                    <a:pt x="17" y="60"/>
                    <a:pt x="16" y="61"/>
                  </a:cubicBezTo>
                  <a:cubicBezTo>
                    <a:pt x="16" y="62"/>
                    <a:pt x="15" y="64"/>
                    <a:pt x="14" y="66"/>
                  </a:cubicBezTo>
                  <a:cubicBezTo>
                    <a:pt x="14" y="67"/>
                    <a:pt x="13" y="68"/>
                    <a:pt x="13" y="69"/>
                  </a:cubicBezTo>
                  <a:cubicBezTo>
                    <a:pt x="12" y="70"/>
                    <a:pt x="12" y="71"/>
                    <a:pt x="11" y="72"/>
                  </a:cubicBezTo>
                  <a:cubicBezTo>
                    <a:pt x="11" y="73"/>
                    <a:pt x="10" y="74"/>
                    <a:pt x="10" y="75"/>
                  </a:cubicBezTo>
                  <a:cubicBezTo>
                    <a:pt x="10" y="76"/>
                    <a:pt x="9" y="77"/>
                    <a:pt x="8" y="77"/>
                  </a:cubicBezTo>
                  <a:cubicBezTo>
                    <a:pt x="6" y="77"/>
                    <a:pt x="4" y="77"/>
                    <a:pt x="2" y="77"/>
                  </a:cubicBezTo>
                  <a:cubicBezTo>
                    <a:pt x="1" y="77"/>
                    <a:pt x="1" y="77"/>
                    <a:pt x="1" y="77"/>
                  </a:cubicBezTo>
                  <a:cubicBezTo>
                    <a:pt x="0" y="77"/>
                    <a:pt x="0" y="76"/>
                    <a:pt x="0" y="75"/>
                  </a:cubicBezTo>
                  <a:cubicBezTo>
                    <a:pt x="1" y="74"/>
                    <a:pt x="2" y="73"/>
                    <a:pt x="2" y="72"/>
                  </a:cubicBezTo>
                  <a:cubicBezTo>
                    <a:pt x="2" y="71"/>
                    <a:pt x="3" y="70"/>
                    <a:pt x="3" y="70"/>
                  </a:cubicBezTo>
                  <a:cubicBezTo>
                    <a:pt x="3" y="69"/>
                    <a:pt x="4" y="68"/>
                    <a:pt x="4" y="67"/>
                  </a:cubicBezTo>
                  <a:cubicBezTo>
                    <a:pt x="5" y="66"/>
                    <a:pt x="5" y="65"/>
                    <a:pt x="5" y="65"/>
                  </a:cubicBezTo>
                  <a:cubicBezTo>
                    <a:pt x="6" y="63"/>
                    <a:pt x="7" y="61"/>
                    <a:pt x="8" y="60"/>
                  </a:cubicBezTo>
                  <a:cubicBezTo>
                    <a:pt x="8" y="59"/>
                    <a:pt x="9" y="58"/>
                    <a:pt x="9" y="57"/>
                  </a:cubicBezTo>
                  <a:cubicBezTo>
                    <a:pt x="10" y="55"/>
                    <a:pt x="11" y="53"/>
                    <a:pt x="11" y="52"/>
                  </a:cubicBezTo>
                  <a:cubicBezTo>
                    <a:pt x="12" y="51"/>
                    <a:pt x="12" y="50"/>
                    <a:pt x="13" y="49"/>
                  </a:cubicBezTo>
                  <a:cubicBezTo>
                    <a:pt x="13" y="48"/>
                    <a:pt x="14" y="47"/>
                    <a:pt x="14" y="46"/>
                  </a:cubicBezTo>
                  <a:cubicBezTo>
                    <a:pt x="15" y="45"/>
                    <a:pt x="15" y="44"/>
                    <a:pt x="15" y="44"/>
                  </a:cubicBezTo>
                  <a:cubicBezTo>
                    <a:pt x="16" y="41"/>
                    <a:pt x="17" y="39"/>
                    <a:pt x="18" y="37"/>
                  </a:cubicBezTo>
                  <a:cubicBezTo>
                    <a:pt x="19" y="35"/>
                    <a:pt x="20" y="34"/>
                    <a:pt x="21" y="32"/>
                  </a:cubicBezTo>
                  <a:cubicBezTo>
                    <a:pt x="21" y="31"/>
                    <a:pt x="21" y="30"/>
                    <a:pt x="22" y="29"/>
                  </a:cubicBezTo>
                  <a:cubicBezTo>
                    <a:pt x="22" y="28"/>
                    <a:pt x="22" y="28"/>
                    <a:pt x="23" y="27"/>
                  </a:cubicBezTo>
                  <a:cubicBezTo>
                    <a:pt x="24" y="25"/>
                    <a:pt x="24" y="24"/>
                    <a:pt x="25" y="22"/>
                  </a:cubicBezTo>
                  <a:cubicBezTo>
                    <a:pt x="26" y="20"/>
                    <a:pt x="27" y="19"/>
                    <a:pt x="27" y="17"/>
                  </a:cubicBezTo>
                  <a:cubicBezTo>
                    <a:pt x="28" y="16"/>
                    <a:pt x="28" y="15"/>
                    <a:pt x="29" y="14"/>
                  </a:cubicBezTo>
                  <a:cubicBezTo>
                    <a:pt x="29" y="13"/>
                    <a:pt x="30" y="13"/>
                    <a:pt x="30" y="12"/>
                  </a:cubicBezTo>
                  <a:cubicBezTo>
                    <a:pt x="30" y="11"/>
                    <a:pt x="31" y="9"/>
                    <a:pt x="31" y="8"/>
                  </a:cubicBezTo>
                  <a:cubicBezTo>
                    <a:pt x="31" y="6"/>
                    <a:pt x="31" y="5"/>
                    <a:pt x="29" y="4"/>
                  </a:cubicBezTo>
                  <a:cubicBezTo>
                    <a:pt x="27" y="4"/>
                    <a:pt x="24" y="3"/>
                    <a:pt x="22" y="3"/>
                  </a:cubicBezTo>
                  <a:cubicBezTo>
                    <a:pt x="21" y="2"/>
                    <a:pt x="20" y="2"/>
                    <a:pt x="20" y="1"/>
                  </a:cubicBezTo>
                  <a:cubicBezTo>
                    <a:pt x="20" y="0"/>
                    <a:pt x="21" y="0"/>
                    <a:pt x="21" y="0"/>
                  </a:cubicBezTo>
                  <a:cubicBezTo>
                    <a:pt x="22" y="0"/>
                    <a:pt x="22" y="0"/>
                    <a:pt x="22" y="0"/>
                  </a:cubicBezTo>
                  <a:cubicBezTo>
                    <a:pt x="26" y="0"/>
                    <a:pt x="29" y="0"/>
                    <a:pt x="33" y="0"/>
                  </a:cubicBezTo>
                  <a:moveTo>
                    <a:pt x="38" y="46"/>
                  </a:moveTo>
                  <a:cubicBezTo>
                    <a:pt x="38" y="46"/>
                    <a:pt x="38" y="46"/>
                    <a:pt x="38" y="46"/>
                  </a:cubicBezTo>
                  <a:cubicBezTo>
                    <a:pt x="43" y="46"/>
                    <a:pt x="47" y="46"/>
                    <a:pt x="52" y="46"/>
                  </a:cubicBezTo>
                  <a:cubicBezTo>
                    <a:pt x="52" y="46"/>
                    <a:pt x="53" y="46"/>
                    <a:pt x="53" y="46"/>
                  </a:cubicBezTo>
                  <a:cubicBezTo>
                    <a:pt x="54" y="46"/>
                    <a:pt x="54" y="46"/>
                    <a:pt x="53" y="45"/>
                  </a:cubicBezTo>
                  <a:cubicBezTo>
                    <a:pt x="53" y="44"/>
                    <a:pt x="52" y="42"/>
                    <a:pt x="51" y="41"/>
                  </a:cubicBezTo>
                  <a:cubicBezTo>
                    <a:pt x="51" y="40"/>
                    <a:pt x="50" y="39"/>
                    <a:pt x="50" y="38"/>
                  </a:cubicBezTo>
                  <a:cubicBezTo>
                    <a:pt x="49" y="36"/>
                    <a:pt x="49" y="35"/>
                    <a:pt x="48" y="34"/>
                  </a:cubicBezTo>
                  <a:cubicBezTo>
                    <a:pt x="48" y="33"/>
                    <a:pt x="47" y="32"/>
                    <a:pt x="47" y="31"/>
                  </a:cubicBezTo>
                  <a:cubicBezTo>
                    <a:pt x="46" y="30"/>
                    <a:pt x="46" y="28"/>
                    <a:pt x="45" y="27"/>
                  </a:cubicBezTo>
                  <a:cubicBezTo>
                    <a:pt x="44" y="26"/>
                    <a:pt x="44" y="25"/>
                    <a:pt x="44" y="24"/>
                  </a:cubicBezTo>
                  <a:cubicBezTo>
                    <a:pt x="43" y="22"/>
                    <a:pt x="42" y="21"/>
                    <a:pt x="41" y="19"/>
                  </a:cubicBezTo>
                  <a:cubicBezTo>
                    <a:pt x="40" y="17"/>
                    <a:pt x="40" y="16"/>
                    <a:pt x="39" y="14"/>
                  </a:cubicBezTo>
                  <a:cubicBezTo>
                    <a:pt x="38" y="14"/>
                    <a:pt x="38" y="14"/>
                    <a:pt x="38" y="14"/>
                  </a:cubicBezTo>
                  <a:cubicBezTo>
                    <a:pt x="38" y="14"/>
                    <a:pt x="38" y="14"/>
                    <a:pt x="38" y="14"/>
                  </a:cubicBezTo>
                  <a:cubicBezTo>
                    <a:pt x="37" y="15"/>
                    <a:pt x="37" y="16"/>
                    <a:pt x="36" y="17"/>
                  </a:cubicBezTo>
                  <a:cubicBezTo>
                    <a:pt x="36" y="19"/>
                    <a:pt x="35" y="20"/>
                    <a:pt x="34" y="22"/>
                  </a:cubicBezTo>
                  <a:cubicBezTo>
                    <a:pt x="33" y="24"/>
                    <a:pt x="32" y="26"/>
                    <a:pt x="32" y="27"/>
                  </a:cubicBezTo>
                  <a:cubicBezTo>
                    <a:pt x="31" y="30"/>
                    <a:pt x="30" y="32"/>
                    <a:pt x="29" y="34"/>
                  </a:cubicBezTo>
                  <a:cubicBezTo>
                    <a:pt x="28" y="34"/>
                    <a:pt x="28" y="35"/>
                    <a:pt x="28" y="36"/>
                  </a:cubicBezTo>
                  <a:cubicBezTo>
                    <a:pt x="27" y="37"/>
                    <a:pt x="26" y="39"/>
                    <a:pt x="25" y="41"/>
                  </a:cubicBezTo>
                  <a:cubicBezTo>
                    <a:pt x="25" y="42"/>
                    <a:pt x="24" y="44"/>
                    <a:pt x="23" y="45"/>
                  </a:cubicBezTo>
                  <a:cubicBezTo>
                    <a:pt x="23" y="46"/>
                    <a:pt x="23" y="46"/>
                    <a:pt x="24" y="46"/>
                  </a:cubicBezTo>
                  <a:cubicBezTo>
                    <a:pt x="24" y="46"/>
                    <a:pt x="24" y="46"/>
                    <a:pt x="24"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79"/>
            <p:cNvSpPr>
              <a:spLocks/>
            </p:cNvSpPr>
            <p:nvPr/>
          </p:nvSpPr>
          <p:spPr bwMode="auto">
            <a:xfrm>
              <a:off x="1338263" y="703263"/>
              <a:ext cx="142875" cy="166688"/>
            </a:xfrm>
            <a:custGeom>
              <a:avLst/>
              <a:gdLst/>
              <a:ahLst/>
              <a:cxnLst>
                <a:cxn ang="0">
                  <a:pos x="35" y="79"/>
                </a:cxn>
                <a:cxn ang="0">
                  <a:pos x="27" y="77"/>
                </a:cxn>
                <a:cxn ang="0">
                  <a:pos x="18" y="72"/>
                </a:cxn>
                <a:cxn ang="0">
                  <a:pos x="10" y="66"/>
                </a:cxn>
                <a:cxn ang="0">
                  <a:pos x="4" y="57"/>
                </a:cxn>
                <a:cxn ang="0">
                  <a:pos x="2" y="51"/>
                </a:cxn>
                <a:cxn ang="0">
                  <a:pos x="0" y="39"/>
                </a:cxn>
                <a:cxn ang="0">
                  <a:pos x="2" y="23"/>
                </a:cxn>
                <a:cxn ang="0">
                  <a:pos x="6" y="13"/>
                </a:cxn>
                <a:cxn ang="0">
                  <a:pos x="16" y="4"/>
                </a:cxn>
                <a:cxn ang="0">
                  <a:pos x="26" y="1"/>
                </a:cxn>
                <a:cxn ang="0">
                  <a:pos x="34" y="0"/>
                </a:cxn>
                <a:cxn ang="0">
                  <a:pos x="47" y="0"/>
                </a:cxn>
                <a:cxn ang="0">
                  <a:pos x="59" y="4"/>
                </a:cxn>
                <a:cxn ang="0">
                  <a:pos x="65" y="9"/>
                </a:cxn>
                <a:cxn ang="0">
                  <a:pos x="67" y="17"/>
                </a:cxn>
                <a:cxn ang="0">
                  <a:pos x="56" y="17"/>
                </a:cxn>
                <a:cxn ang="0">
                  <a:pos x="54" y="15"/>
                </a:cxn>
                <a:cxn ang="0">
                  <a:pos x="39" y="5"/>
                </a:cxn>
                <a:cxn ang="0">
                  <a:pos x="28" y="7"/>
                </a:cxn>
                <a:cxn ang="0">
                  <a:pos x="24" y="9"/>
                </a:cxn>
                <a:cxn ang="0">
                  <a:pos x="18" y="17"/>
                </a:cxn>
                <a:cxn ang="0">
                  <a:pos x="15" y="27"/>
                </a:cxn>
                <a:cxn ang="0">
                  <a:pos x="14" y="34"/>
                </a:cxn>
                <a:cxn ang="0">
                  <a:pos x="17" y="51"/>
                </a:cxn>
                <a:cxn ang="0">
                  <a:pos x="20" y="59"/>
                </a:cxn>
                <a:cxn ang="0">
                  <a:pos x="30" y="69"/>
                </a:cxn>
                <a:cxn ang="0">
                  <a:pos x="39" y="72"/>
                </a:cxn>
                <a:cxn ang="0">
                  <a:pos x="46" y="73"/>
                </a:cxn>
                <a:cxn ang="0">
                  <a:pos x="63" y="72"/>
                </a:cxn>
                <a:cxn ang="0">
                  <a:pos x="68" y="72"/>
                </a:cxn>
                <a:cxn ang="0">
                  <a:pos x="67" y="76"/>
                </a:cxn>
                <a:cxn ang="0">
                  <a:pos x="57" y="78"/>
                </a:cxn>
                <a:cxn ang="0">
                  <a:pos x="43" y="79"/>
                </a:cxn>
              </a:cxnLst>
              <a:rect l="0" t="0" r="r" b="b"/>
              <a:pathLst>
                <a:path w="68" h="79">
                  <a:moveTo>
                    <a:pt x="43" y="79"/>
                  </a:moveTo>
                  <a:cubicBezTo>
                    <a:pt x="41" y="79"/>
                    <a:pt x="38" y="79"/>
                    <a:pt x="35" y="79"/>
                  </a:cubicBezTo>
                  <a:cubicBezTo>
                    <a:pt x="34" y="79"/>
                    <a:pt x="33" y="78"/>
                    <a:pt x="32" y="78"/>
                  </a:cubicBezTo>
                  <a:cubicBezTo>
                    <a:pt x="30" y="78"/>
                    <a:pt x="29" y="77"/>
                    <a:pt x="27" y="77"/>
                  </a:cubicBezTo>
                  <a:cubicBezTo>
                    <a:pt x="25" y="76"/>
                    <a:pt x="23" y="75"/>
                    <a:pt x="21" y="74"/>
                  </a:cubicBezTo>
                  <a:cubicBezTo>
                    <a:pt x="20" y="74"/>
                    <a:pt x="19" y="73"/>
                    <a:pt x="18" y="72"/>
                  </a:cubicBezTo>
                  <a:cubicBezTo>
                    <a:pt x="16" y="71"/>
                    <a:pt x="15" y="70"/>
                    <a:pt x="13" y="69"/>
                  </a:cubicBezTo>
                  <a:cubicBezTo>
                    <a:pt x="12" y="68"/>
                    <a:pt x="11" y="67"/>
                    <a:pt x="10" y="66"/>
                  </a:cubicBezTo>
                  <a:cubicBezTo>
                    <a:pt x="9" y="64"/>
                    <a:pt x="8" y="63"/>
                    <a:pt x="7" y="61"/>
                  </a:cubicBezTo>
                  <a:cubicBezTo>
                    <a:pt x="6" y="59"/>
                    <a:pt x="5" y="58"/>
                    <a:pt x="4" y="57"/>
                  </a:cubicBezTo>
                  <a:cubicBezTo>
                    <a:pt x="4" y="56"/>
                    <a:pt x="4" y="55"/>
                    <a:pt x="3" y="54"/>
                  </a:cubicBezTo>
                  <a:cubicBezTo>
                    <a:pt x="3" y="53"/>
                    <a:pt x="2" y="52"/>
                    <a:pt x="2" y="51"/>
                  </a:cubicBezTo>
                  <a:cubicBezTo>
                    <a:pt x="2" y="49"/>
                    <a:pt x="1" y="47"/>
                    <a:pt x="1" y="44"/>
                  </a:cubicBezTo>
                  <a:cubicBezTo>
                    <a:pt x="0" y="43"/>
                    <a:pt x="0" y="41"/>
                    <a:pt x="0" y="39"/>
                  </a:cubicBezTo>
                  <a:cubicBezTo>
                    <a:pt x="0" y="36"/>
                    <a:pt x="0" y="33"/>
                    <a:pt x="0" y="31"/>
                  </a:cubicBezTo>
                  <a:cubicBezTo>
                    <a:pt x="1" y="28"/>
                    <a:pt x="1" y="26"/>
                    <a:pt x="2" y="23"/>
                  </a:cubicBezTo>
                  <a:cubicBezTo>
                    <a:pt x="2" y="22"/>
                    <a:pt x="3" y="20"/>
                    <a:pt x="3" y="19"/>
                  </a:cubicBezTo>
                  <a:cubicBezTo>
                    <a:pt x="4" y="17"/>
                    <a:pt x="5" y="15"/>
                    <a:pt x="6" y="13"/>
                  </a:cubicBezTo>
                  <a:cubicBezTo>
                    <a:pt x="8" y="11"/>
                    <a:pt x="9" y="10"/>
                    <a:pt x="10" y="8"/>
                  </a:cubicBezTo>
                  <a:cubicBezTo>
                    <a:pt x="12" y="7"/>
                    <a:pt x="13" y="5"/>
                    <a:pt x="16" y="4"/>
                  </a:cubicBezTo>
                  <a:cubicBezTo>
                    <a:pt x="18" y="4"/>
                    <a:pt x="19" y="3"/>
                    <a:pt x="21" y="2"/>
                  </a:cubicBezTo>
                  <a:cubicBezTo>
                    <a:pt x="23" y="1"/>
                    <a:pt x="24" y="1"/>
                    <a:pt x="26" y="1"/>
                  </a:cubicBezTo>
                  <a:cubicBezTo>
                    <a:pt x="27" y="0"/>
                    <a:pt x="28" y="0"/>
                    <a:pt x="29" y="0"/>
                  </a:cubicBezTo>
                  <a:cubicBezTo>
                    <a:pt x="30" y="0"/>
                    <a:pt x="32" y="0"/>
                    <a:pt x="34" y="0"/>
                  </a:cubicBezTo>
                  <a:cubicBezTo>
                    <a:pt x="37" y="0"/>
                    <a:pt x="41" y="0"/>
                    <a:pt x="45" y="0"/>
                  </a:cubicBezTo>
                  <a:cubicBezTo>
                    <a:pt x="45" y="0"/>
                    <a:pt x="46" y="0"/>
                    <a:pt x="47" y="0"/>
                  </a:cubicBezTo>
                  <a:cubicBezTo>
                    <a:pt x="49" y="1"/>
                    <a:pt x="52" y="1"/>
                    <a:pt x="54" y="2"/>
                  </a:cubicBezTo>
                  <a:cubicBezTo>
                    <a:pt x="56" y="2"/>
                    <a:pt x="58" y="3"/>
                    <a:pt x="59" y="4"/>
                  </a:cubicBezTo>
                  <a:cubicBezTo>
                    <a:pt x="60" y="4"/>
                    <a:pt x="60" y="5"/>
                    <a:pt x="61" y="5"/>
                  </a:cubicBezTo>
                  <a:cubicBezTo>
                    <a:pt x="62" y="6"/>
                    <a:pt x="64" y="7"/>
                    <a:pt x="65" y="9"/>
                  </a:cubicBezTo>
                  <a:cubicBezTo>
                    <a:pt x="67" y="10"/>
                    <a:pt x="67" y="13"/>
                    <a:pt x="68" y="15"/>
                  </a:cubicBezTo>
                  <a:cubicBezTo>
                    <a:pt x="68" y="16"/>
                    <a:pt x="68" y="16"/>
                    <a:pt x="67" y="17"/>
                  </a:cubicBezTo>
                  <a:cubicBezTo>
                    <a:pt x="66" y="17"/>
                    <a:pt x="66" y="17"/>
                    <a:pt x="66" y="17"/>
                  </a:cubicBezTo>
                  <a:cubicBezTo>
                    <a:pt x="63" y="17"/>
                    <a:pt x="59" y="17"/>
                    <a:pt x="56" y="17"/>
                  </a:cubicBezTo>
                  <a:cubicBezTo>
                    <a:pt x="55" y="17"/>
                    <a:pt x="55" y="17"/>
                    <a:pt x="55" y="17"/>
                  </a:cubicBezTo>
                  <a:cubicBezTo>
                    <a:pt x="54" y="16"/>
                    <a:pt x="54" y="16"/>
                    <a:pt x="54" y="15"/>
                  </a:cubicBezTo>
                  <a:cubicBezTo>
                    <a:pt x="53" y="12"/>
                    <a:pt x="51" y="10"/>
                    <a:pt x="48" y="8"/>
                  </a:cubicBezTo>
                  <a:cubicBezTo>
                    <a:pt x="45" y="6"/>
                    <a:pt x="42" y="5"/>
                    <a:pt x="39" y="5"/>
                  </a:cubicBezTo>
                  <a:cubicBezTo>
                    <a:pt x="37" y="5"/>
                    <a:pt x="35" y="5"/>
                    <a:pt x="33" y="5"/>
                  </a:cubicBezTo>
                  <a:cubicBezTo>
                    <a:pt x="32" y="6"/>
                    <a:pt x="30" y="6"/>
                    <a:pt x="28" y="7"/>
                  </a:cubicBezTo>
                  <a:cubicBezTo>
                    <a:pt x="27" y="7"/>
                    <a:pt x="27" y="8"/>
                    <a:pt x="26" y="8"/>
                  </a:cubicBezTo>
                  <a:cubicBezTo>
                    <a:pt x="25" y="8"/>
                    <a:pt x="25" y="9"/>
                    <a:pt x="24" y="9"/>
                  </a:cubicBezTo>
                  <a:cubicBezTo>
                    <a:pt x="22" y="11"/>
                    <a:pt x="21" y="12"/>
                    <a:pt x="20" y="14"/>
                  </a:cubicBezTo>
                  <a:cubicBezTo>
                    <a:pt x="19" y="15"/>
                    <a:pt x="18" y="16"/>
                    <a:pt x="18" y="17"/>
                  </a:cubicBezTo>
                  <a:cubicBezTo>
                    <a:pt x="17" y="18"/>
                    <a:pt x="17" y="20"/>
                    <a:pt x="16" y="21"/>
                  </a:cubicBezTo>
                  <a:cubicBezTo>
                    <a:pt x="16" y="23"/>
                    <a:pt x="15" y="25"/>
                    <a:pt x="15" y="27"/>
                  </a:cubicBezTo>
                  <a:cubicBezTo>
                    <a:pt x="15" y="28"/>
                    <a:pt x="15" y="30"/>
                    <a:pt x="15" y="32"/>
                  </a:cubicBezTo>
                  <a:cubicBezTo>
                    <a:pt x="15" y="32"/>
                    <a:pt x="14" y="33"/>
                    <a:pt x="14" y="34"/>
                  </a:cubicBezTo>
                  <a:cubicBezTo>
                    <a:pt x="15" y="37"/>
                    <a:pt x="15" y="41"/>
                    <a:pt x="15" y="44"/>
                  </a:cubicBezTo>
                  <a:cubicBezTo>
                    <a:pt x="15" y="46"/>
                    <a:pt x="16" y="48"/>
                    <a:pt x="17" y="51"/>
                  </a:cubicBezTo>
                  <a:cubicBezTo>
                    <a:pt x="17" y="52"/>
                    <a:pt x="17" y="53"/>
                    <a:pt x="18" y="54"/>
                  </a:cubicBezTo>
                  <a:cubicBezTo>
                    <a:pt x="19" y="56"/>
                    <a:pt x="19" y="58"/>
                    <a:pt x="20" y="59"/>
                  </a:cubicBezTo>
                  <a:cubicBezTo>
                    <a:pt x="21" y="61"/>
                    <a:pt x="22" y="62"/>
                    <a:pt x="23" y="63"/>
                  </a:cubicBezTo>
                  <a:cubicBezTo>
                    <a:pt x="25" y="65"/>
                    <a:pt x="27" y="67"/>
                    <a:pt x="30" y="69"/>
                  </a:cubicBezTo>
                  <a:cubicBezTo>
                    <a:pt x="31" y="69"/>
                    <a:pt x="33" y="70"/>
                    <a:pt x="34" y="71"/>
                  </a:cubicBezTo>
                  <a:cubicBezTo>
                    <a:pt x="36" y="71"/>
                    <a:pt x="37" y="72"/>
                    <a:pt x="39" y="72"/>
                  </a:cubicBezTo>
                  <a:cubicBezTo>
                    <a:pt x="39" y="72"/>
                    <a:pt x="40" y="72"/>
                    <a:pt x="40" y="72"/>
                  </a:cubicBezTo>
                  <a:cubicBezTo>
                    <a:pt x="42" y="73"/>
                    <a:pt x="44" y="73"/>
                    <a:pt x="46" y="73"/>
                  </a:cubicBezTo>
                  <a:cubicBezTo>
                    <a:pt x="49" y="73"/>
                    <a:pt x="53" y="73"/>
                    <a:pt x="57" y="73"/>
                  </a:cubicBezTo>
                  <a:cubicBezTo>
                    <a:pt x="59" y="72"/>
                    <a:pt x="61" y="72"/>
                    <a:pt x="63" y="72"/>
                  </a:cubicBezTo>
                  <a:cubicBezTo>
                    <a:pt x="65" y="71"/>
                    <a:pt x="66" y="71"/>
                    <a:pt x="67" y="71"/>
                  </a:cubicBezTo>
                  <a:cubicBezTo>
                    <a:pt x="68" y="71"/>
                    <a:pt x="68" y="71"/>
                    <a:pt x="68" y="72"/>
                  </a:cubicBezTo>
                  <a:cubicBezTo>
                    <a:pt x="68" y="73"/>
                    <a:pt x="68" y="74"/>
                    <a:pt x="68" y="75"/>
                  </a:cubicBezTo>
                  <a:cubicBezTo>
                    <a:pt x="68" y="75"/>
                    <a:pt x="68" y="76"/>
                    <a:pt x="67" y="76"/>
                  </a:cubicBezTo>
                  <a:cubicBezTo>
                    <a:pt x="65" y="77"/>
                    <a:pt x="63" y="77"/>
                    <a:pt x="60" y="78"/>
                  </a:cubicBezTo>
                  <a:cubicBezTo>
                    <a:pt x="59" y="78"/>
                    <a:pt x="58" y="78"/>
                    <a:pt x="57" y="78"/>
                  </a:cubicBezTo>
                  <a:cubicBezTo>
                    <a:pt x="55" y="78"/>
                    <a:pt x="53" y="79"/>
                    <a:pt x="51" y="79"/>
                  </a:cubicBezTo>
                  <a:cubicBezTo>
                    <a:pt x="48" y="79"/>
                    <a:pt x="46" y="79"/>
                    <a:pt x="43" y="79"/>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80"/>
            <p:cNvSpPr>
              <a:spLocks/>
            </p:cNvSpPr>
            <p:nvPr/>
          </p:nvSpPr>
          <p:spPr bwMode="auto">
            <a:xfrm>
              <a:off x="1852613" y="703263"/>
              <a:ext cx="142875" cy="166688"/>
            </a:xfrm>
            <a:custGeom>
              <a:avLst/>
              <a:gdLst/>
              <a:ahLst/>
              <a:cxnLst>
                <a:cxn ang="0">
                  <a:pos x="45" y="0"/>
                </a:cxn>
                <a:cxn ang="0">
                  <a:pos x="56" y="3"/>
                </a:cxn>
                <a:cxn ang="0">
                  <a:pos x="65" y="9"/>
                </a:cxn>
                <a:cxn ang="0">
                  <a:pos x="68" y="15"/>
                </a:cxn>
                <a:cxn ang="0">
                  <a:pos x="66" y="17"/>
                </a:cxn>
                <a:cxn ang="0">
                  <a:pos x="55" y="17"/>
                </a:cxn>
                <a:cxn ang="0">
                  <a:pos x="49" y="8"/>
                </a:cxn>
                <a:cxn ang="0">
                  <a:pos x="34" y="5"/>
                </a:cxn>
                <a:cxn ang="0">
                  <a:pos x="25" y="8"/>
                </a:cxn>
                <a:cxn ang="0">
                  <a:pos x="19" y="15"/>
                </a:cxn>
                <a:cxn ang="0">
                  <a:pos x="16" y="21"/>
                </a:cxn>
                <a:cxn ang="0">
                  <a:pos x="14" y="29"/>
                </a:cxn>
                <a:cxn ang="0">
                  <a:pos x="14" y="38"/>
                </a:cxn>
                <a:cxn ang="0">
                  <a:pos x="17" y="51"/>
                </a:cxn>
                <a:cxn ang="0">
                  <a:pos x="19" y="58"/>
                </a:cxn>
                <a:cxn ang="0">
                  <a:pos x="26" y="66"/>
                </a:cxn>
                <a:cxn ang="0">
                  <a:pos x="33" y="70"/>
                </a:cxn>
                <a:cxn ang="0">
                  <a:pos x="46" y="73"/>
                </a:cxn>
                <a:cxn ang="0">
                  <a:pos x="58" y="73"/>
                </a:cxn>
                <a:cxn ang="0">
                  <a:pos x="66" y="71"/>
                </a:cxn>
                <a:cxn ang="0">
                  <a:pos x="68" y="75"/>
                </a:cxn>
                <a:cxn ang="0">
                  <a:pos x="60" y="78"/>
                </a:cxn>
                <a:cxn ang="0">
                  <a:pos x="54" y="78"/>
                </a:cxn>
                <a:cxn ang="0">
                  <a:pos x="36" y="79"/>
                </a:cxn>
                <a:cxn ang="0">
                  <a:pos x="25" y="76"/>
                </a:cxn>
                <a:cxn ang="0">
                  <a:pos x="20" y="74"/>
                </a:cxn>
                <a:cxn ang="0">
                  <a:pos x="9" y="65"/>
                </a:cxn>
                <a:cxn ang="0">
                  <a:pos x="2" y="52"/>
                </a:cxn>
                <a:cxn ang="0">
                  <a:pos x="0" y="45"/>
                </a:cxn>
                <a:cxn ang="0">
                  <a:pos x="0" y="36"/>
                </a:cxn>
                <a:cxn ang="0">
                  <a:pos x="2" y="22"/>
                </a:cxn>
                <a:cxn ang="0">
                  <a:pos x="6" y="12"/>
                </a:cxn>
                <a:cxn ang="0">
                  <a:pos x="15" y="4"/>
                </a:cxn>
                <a:cxn ang="0">
                  <a:pos x="19" y="3"/>
                </a:cxn>
                <a:cxn ang="0">
                  <a:pos x="29" y="0"/>
                </a:cxn>
                <a:cxn ang="0">
                  <a:pos x="37" y="0"/>
                </a:cxn>
              </a:cxnLst>
              <a:rect l="0" t="0" r="r" b="b"/>
              <a:pathLst>
                <a:path w="68" h="79">
                  <a:moveTo>
                    <a:pt x="37" y="0"/>
                  </a:moveTo>
                  <a:cubicBezTo>
                    <a:pt x="40" y="0"/>
                    <a:pt x="43" y="0"/>
                    <a:pt x="45" y="0"/>
                  </a:cubicBezTo>
                  <a:cubicBezTo>
                    <a:pt x="48" y="0"/>
                    <a:pt x="50" y="1"/>
                    <a:pt x="52" y="1"/>
                  </a:cubicBezTo>
                  <a:cubicBezTo>
                    <a:pt x="54" y="2"/>
                    <a:pt x="55" y="2"/>
                    <a:pt x="56" y="3"/>
                  </a:cubicBezTo>
                  <a:cubicBezTo>
                    <a:pt x="58" y="3"/>
                    <a:pt x="60" y="4"/>
                    <a:pt x="62" y="6"/>
                  </a:cubicBezTo>
                  <a:cubicBezTo>
                    <a:pt x="63" y="7"/>
                    <a:pt x="64" y="8"/>
                    <a:pt x="65" y="9"/>
                  </a:cubicBezTo>
                  <a:cubicBezTo>
                    <a:pt x="66" y="10"/>
                    <a:pt x="67" y="12"/>
                    <a:pt x="67" y="14"/>
                  </a:cubicBezTo>
                  <a:cubicBezTo>
                    <a:pt x="68" y="14"/>
                    <a:pt x="68" y="15"/>
                    <a:pt x="68" y="15"/>
                  </a:cubicBezTo>
                  <a:cubicBezTo>
                    <a:pt x="68" y="16"/>
                    <a:pt x="68" y="16"/>
                    <a:pt x="67" y="17"/>
                  </a:cubicBezTo>
                  <a:cubicBezTo>
                    <a:pt x="66" y="17"/>
                    <a:pt x="66" y="17"/>
                    <a:pt x="66" y="17"/>
                  </a:cubicBezTo>
                  <a:cubicBezTo>
                    <a:pt x="63" y="17"/>
                    <a:pt x="59" y="17"/>
                    <a:pt x="55" y="17"/>
                  </a:cubicBezTo>
                  <a:cubicBezTo>
                    <a:pt x="55" y="17"/>
                    <a:pt x="55" y="17"/>
                    <a:pt x="55" y="17"/>
                  </a:cubicBezTo>
                  <a:cubicBezTo>
                    <a:pt x="54" y="17"/>
                    <a:pt x="54" y="16"/>
                    <a:pt x="53" y="16"/>
                  </a:cubicBezTo>
                  <a:cubicBezTo>
                    <a:pt x="53" y="13"/>
                    <a:pt x="51" y="10"/>
                    <a:pt x="49" y="8"/>
                  </a:cubicBezTo>
                  <a:cubicBezTo>
                    <a:pt x="47" y="7"/>
                    <a:pt x="46" y="7"/>
                    <a:pt x="45" y="6"/>
                  </a:cubicBezTo>
                  <a:cubicBezTo>
                    <a:pt x="41" y="5"/>
                    <a:pt x="38" y="5"/>
                    <a:pt x="34" y="5"/>
                  </a:cubicBezTo>
                  <a:cubicBezTo>
                    <a:pt x="32" y="5"/>
                    <a:pt x="31" y="6"/>
                    <a:pt x="29" y="6"/>
                  </a:cubicBezTo>
                  <a:cubicBezTo>
                    <a:pt x="27" y="7"/>
                    <a:pt x="26" y="8"/>
                    <a:pt x="25" y="8"/>
                  </a:cubicBezTo>
                  <a:cubicBezTo>
                    <a:pt x="23" y="9"/>
                    <a:pt x="22" y="11"/>
                    <a:pt x="21" y="12"/>
                  </a:cubicBezTo>
                  <a:cubicBezTo>
                    <a:pt x="20" y="13"/>
                    <a:pt x="19" y="14"/>
                    <a:pt x="19" y="15"/>
                  </a:cubicBezTo>
                  <a:cubicBezTo>
                    <a:pt x="18" y="16"/>
                    <a:pt x="18" y="17"/>
                    <a:pt x="17" y="18"/>
                  </a:cubicBezTo>
                  <a:cubicBezTo>
                    <a:pt x="17" y="19"/>
                    <a:pt x="16" y="20"/>
                    <a:pt x="16" y="21"/>
                  </a:cubicBezTo>
                  <a:cubicBezTo>
                    <a:pt x="16" y="23"/>
                    <a:pt x="15" y="24"/>
                    <a:pt x="15" y="26"/>
                  </a:cubicBezTo>
                  <a:cubicBezTo>
                    <a:pt x="15" y="27"/>
                    <a:pt x="15" y="28"/>
                    <a:pt x="14" y="29"/>
                  </a:cubicBezTo>
                  <a:cubicBezTo>
                    <a:pt x="14" y="30"/>
                    <a:pt x="14" y="30"/>
                    <a:pt x="14" y="30"/>
                  </a:cubicBezTo>
                  <a:cubicBezTo>
                    <a:pt x="14" y="33"/>
                    <a:pt x="14" y="36"/>
                    <a:pt x="14" y="38"/>
                  </a:cubicBezTo>
                  <a:cubicBezTo>
                    <a:pt x="14" y="41"/>
                    <a:pt x="15" y="43"/>
                    <a:pt x="15" y="45"/>
                  </a:cubicBezTo>
                  <a:cubicBezTo>
                    <a:pt x="15" y="48"/>
                    <a:pt x="16" y="49"/>
                    <a:pt x="17" y="51"/>
                  </a:cubicBezTo>
                  <a:cubicBezTo>
                    <a:pt x="17" y="53"/>
                    <a:pt x="17" y="54"/>
                    <a:pt x="18" y="55"/>
                  </a:cubicBezTo>
                  <a:cubicBezTo>
                    <a:pt x="18" y="56"/>
                    <a:pt x="19" y="57"/>
                    <a:pt x="19" y="58"/>
                  </a:cubicBezTo>
                  <a:cubicBezTo>
                    <a:pt x="20" y="59"/>
                    <a:pt x="21" y="60"/>
                    <a:pt x="21" y="61"/>
                  </a:cubicBezTo>
                  <a:cubicBezTo>
                    <a:pt x="23" y="63"/>
                    <a:pt x="24" y="65"/>
                    <a:pt x="26" y="66"/>
                  </a:cubicBezTo>
                  <a:cubicBezTo>
                    <a:pt x="27" y="67"/>
                    <a:pt x="28" y="68"/>
                    <a:pt x="30" y="69"/>
                  </a:cubicBezTo>
                  <a:cubicBezTo>
                    <a:pt x="31" y="70"/>
                    <a:pt x="32" y="70"/>
                    <a:pt x="33" y="70"/>
                  </a:cubicBezTo>
                  <a:cubicBezTo>
                    <a:pt x="34" y="71"/>
                    <a:pt x="35" y="71"/>
                    <a:pt x="36" y="72"/>
                  </a:cubicBezTo>
                  <a:cubicBezTo>
                    <a:pt x="39" y="72"/>
                    <a:pt x="43" y="73"/>
                    <a:pt x="46" y="73"/>
                  </a:cubicBezTo>
                  <a:cubicBezTo>
                    <a:pt x="49" y="73"/>
                    <a:pt x="52" y="73"/>
                    <a:pt x="54" y="73"/>
                  </a:cubicBezTo>
                  <a:cubicBezTo>
                    <a:pt x="55" y="73"/>
                    <a:pt x="57" y="73"/>
                    <a:pt x="58" y="73"/>
                  </a:cubicBezTo>
                  <a:cubicBezTo>
                    <a:pt x="60" y="72"/>
                    <a:pt x="62" y="72"/>
                    <a:pt x="65" y="71"/>
                  </a:cubicBezTo>
                  <a:cubicBezTo>
                    <a:pt x="65" y="71"/>
                    <a:pt x="66" y="71"/>
                    <a:pt x="66" y="71"/>
                  </a:cubicBezTo>
                  <a:cubicBezTo>
                    <a:pt x="67" y="70"/>
                    <a:pt x="68" y="71"/>
                    <a:pt x="68" y="72"/>
                  </a:cubicBezTo>
                  <a:cubicBezTo>
                    <a:pt x="68" y="73"/>
                    <a:pt x="68" y="74"/>
                    <a:pt x="68" y="75"/>
                  </a:cubicBezTo>
                  <a:cubicBezTo>
                    <a:pt x="68" y="75"/>
                    <a:pt x="67" y="76"/>
                    <a:pt x="67" y="76"/>
                  </a:cubicBezTo>
                  <a:cubicBezTo>
                    <a:pt x="65" y="77"/>
                    <a:pt x="62" y="77"/>
                    <a:pt x="60" y="78"/>
                  </a:cubicBezTo>
                  <a:cubicBezTo>
                    <a:pt x="59" y="78"/>
                    <a:pt x="59" y="78"/>
                    <a:pt x="59" y="78"/>
                  </a:cubicBezTo>
                  <a:cubicBezTo>
                    <a:pt x="57" y="78"/>
                    <a:pt x="56" y="78"/>
                    <a:pt x="54" y="78"/>
                  </a:cubicBezTo>
                  <a:cubicBezTo>
                    <a:pt x="52" y="79"/>
                    <a:pt x="51" y="79"/>
                    <a:pt x="50" y="79"/>
                  </a:cubicBezTo>
                  <a:cubicBezTo>
                    <a:pt x="45" y="79"/>
                    <a:pt x="40" y="79"/>
                    <a:pt x="36" y="79"/>
                  </a:cubicBezTo>
                  <a:cubicBezTo>
                    <a:pt x="34" y="79"/>
                    <a:pt x="32" y="78"/>
                    <a:pt x="30" y="78"/>
                  </a:cubicBezTo>
                  <a:cubicBezTo>
                    <a:pt x="28" y="77"/>
                    <a:pt x="27" y="77"/>
                    <a:pt x="25" y="76"/>
                  </a:cubicBezTo>
                  <a:cubicBezTo>
                    <a:pt x="24" y="76"/>
                    <a:pt x="23" y="75"/>
                    <a:pt x="22" y="75"/>
                  </a:cubicBezTo>
                  <a:cubicBezTo>
                    <a:pt x="21" y="75"/>
                    <a:pt x="21" y="74"/>
                    <a:pt x="20" y="74"/>
                  </a:cubicBezTo>
                  <a:cubicBezTo>
                    <a:pt x="18" y="73"/>
                    <a:pt x="16" y="71"/>
                    <a:pt x="14" y="70"/>
                  </a:cubicBezTo>
                  <a:cubicBezTo>
                    <a:pt x="12" y="68"/>
                    <a:pt x="10" y="67"/>
                    <a:pt x="9" y="65"/>
                  </a:cubicBezTo>
                  <a:cubicBezTo>
                    <a:pt x="8" y="63"/>
                    <a:pt x="7" y="61"/>
                    <a:pt x="6" y="60"/>
                  </a:cubicBezTo>
                  <a:cubicBezTo>
                    <a:pt x="4" y="57"/>
                    <a:pt x="3" y="55"/>
                    <a:pt x="2" y="52"/>
                  </a:cubicBezTo>
                  <a:cubicBezTo>
                    <a:pt x="2" y="51"/>
                    <a:pt x="1" y="49"/>
                    <a:pt x="1" y="48"/>
                  </a:cubicBezTo>
                  <a:cubicBezTo>
                    <a:pt x="1" y="47"/>
                    <a:pt x="1" y="46"/>
                    <a:pt x="0" y="45"/>
                  </a:cubicBezTo>
                  <a:cubicBezTo>
                    <a:pt x="0" y="44"/>
                    <a:pt x="0" y="43"/>
                    <a:pt x="0" y="42"/>
                  </a:cubicBezTo>
                  <a:cubicBezTo>
                    <a:pt x="0" y="40"/>
                    <a:pt x="0" y="38"/>
                    <a:pt x="0" y="36"/>
                  </a:cubicBezTo>
                  <a:cubicBezTo>
                    <a:pt x="0" y="34"/>
                    <a:pt x="0" y="31"/>
                    <a:pt x="0" y="29"/>
                  </a:cubicBezTo>
                  <a:cubicBezTo>
                    <a:pt x="1" y="27"/>
                    <a:pt x="1" y="24"/>
                    <a:pt x="2" y="22"/>
                  </a:cubicBezTo>
                  <a:cubicBezTo>
                    <a:pt x="2" y="21"/>
                    <a:pt x="2" y="19"/>
                    <a:pt x="3" y="18"/>
                  </a:cubicBezTo>
                  <a:cubicBezTo>
                    <a:pt x="4" y="16"/>
                    <a:pt x="5" y="14"/>
                    <a:pt x="6" y="12"/>
                  </a:cubicBezTo>
                  <a:cubicBezTo>
                    <a:pt x="7" y="11"/>
                    <a:pt x="8" y="10"/>
                    <a:pt x="9" y="9"/>
                  </a:cubicBezTo>
                  <a:cubicBezTo>
                    <a:pt x="11" y="7"/>
                    <a:pt x="13" y="5"/>
                    <a:pt x="15" y="4"/>
                  </a:cubicBezTo>
                  <a:cubicBezTo>
                    <a:pt x="16" y="4"/>
                    <a:pt x="17" y="3"/>
                    <a:pt x="18" y="3"/>
                  </a:cubicBezTo>
                  <a:cubicBezTo>
                    <a:pt x="19" y="3"/>
                    <a:pt x="19" y="3"/>
                    <a:pt x="19" y="3"/>
                  </a:cubicBezTo>
                  <a:cubicBezTo>
                    <a:pt x="20" y="2"/>
                    <a:pt x="22" y="2"/>
                    <a:pt x="23" y="1"/>
                  </a:cubicBezTo>
                  <a:cubicBezTo>
                    <a:pt x="25" y="1"/>
                    <a:pt x="27" y="0"/>
                    <a:pt x="29" y="0"/>
                  </a:cubicBezTo>
                  <a:cubicBezTo>
                    <a:pt x="31" y="0"/>
                    <a:pt x="32" y="0"/>
                    <a:pt x="34" y="0"/>
                  </a:cubicBezTo>
                  <a:cubicBezTo>
                    <a:pt x="35" y="0"/>
                    <a:pt x="36" y="0"/>
                    <a:pt x="37" y="0"/>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81"/>
            <p:cNvSpPr>
              <a:spLocks noEditPoints="1"/>
            </p:cNvSpPr>
            <p:nvPr/>
          </p:nvSpPr>
          <p:spPr bwMode="auto">
            <a:xfrm>
              <a:off x="1131888" y="927100"/>
              <a:ext cx="1038225" cy="71438"/>
            </a:xfrm>
            <a:custGeom>
              <a:avLst/>
              <a:gdLst/>
              <a:ahLst/>
              <a:cxnLst>
                <a:cxn ang="0">
                  <a:pos x="491" y="9"/>
                </a:cxn>
                <a:cxn ang="0">
                  <a:pos x="489" y="23"/>
                </a:cxn>
                <a:cxn ang="0">
                  <a:pos x="476" y="13"/>
                </a:cxn>
                <a:cxn ang="0">
                  <a:pos x="479" y="13"/>
                </a:cxn>
                <a:cxn ang="0">
                  <a:pos x="476" y="25"/>
                </a:cxn>
                <a:cxn ang="0">
                  <a:pos x="457" y="8"/>
                </a:cxn>
                <a:cxn ang="0">
                  <a:pos x="461" y="3"/>
                </a:cxn>
                <a:cxn ang="0">
                  <a:pos x="450" y="10"/>
                </a:cxn>
                <a:cxn ang="0">
                  <a:pos x="448" y="26"/>
                </a:cxn>
                <a:cxn ang="0">
                  <a:pos x="436" y="20"/>
                </a:cxn>
                <a:cxn ang="0">
                  <a:pos x="429" y="26"/>
                </a:cxn>
                <a:cxn ang="0">
                  <a:pos x="421" y="8"/>
                </a:cxn>
                <a:cxn ang="0">
                  <a:pos x="427" y="12"/>
                </a:cxn>
                <a:cxn ang="0">
                  <a:pos x="411" y="23"/>
                </a:cxn>
                <a:cxn ang="0">
                  <a:pos x="400" y="19"/>
                </a:cxn>
                <a:cxn ang="0">
                  <a:pos x="391" y="25"/>
                </a:cxn>
                <a:cxn ang="0">
                  <a:pos x="380" y="8"/>
                </a:cxn>
                <a:cxn ang="0">
                  <a:pos x="374" y="11"/>
                </a:cxn>
                <a:cxn ang="0">
                  <a:pos x="385" y="10"/>
                </a:cxn>
                <a:cxn ang="0">
                  <a:pos x="361" y="24"/>
                </a:cxn>
                <a:cxn ang="0">
                  <a:pos x="347" y="7"/>
                </a:cxn>
                <a:cxn ang="0">
                  <a:pos x="348" y="10"/>
                </a:cxn>
                <a:cxn ang="0">
                  <a:pos x="358" y="11"/>
                </a:cxn>
                <a:cxn ang="0">
                  <a:pos x="330" y="15"/>
                </a:cxn>
                <a:cxn ang="0">
                  <a:pos x="327" y="7"/>
                </a:cxn>
                <a:cxn ang="0">
                  <a:pos x="304" y="21"/>
                </a:cxn>
                <a:cxn ang="0">
                  <a:pos x="305" y="3"/>
                </a:cxn>
                <a:cxn ang="0">
                  <a:pos x="279" y="13"/>
                </a:cxn>
                <a:cxn ang="0">
                  <a:pos x="278" y="21"/>
                </a:cxn>
                <a:cxn ang="0">
                  <a:pos x="276" y="13"/>
                </a:cxn>
                <a:cxn ang="0">
                  <a:pos x="263" y="12"/>
                </a:cxn>
                <a:cxn ang="0">
                  <a:pos x="261" y="20"/>
                </a:cxn>
                <a:cxn ang="0">
                  <a:pos x="259" y="16"/>
                </a:cxn>
                <a:cxn ang="0">
                  <a:pos x="250" y="14"/>
                </a:cxn>
                <a:cxn ang="0">
                  <a:pos x="248" y="10"/>
                </a:cxn>
                <a:cxn ang="0">
                  <a:pos x="244" y="6"/>
                </a:cxn>
                <a:cxn ang="0">
                  <a:pos x="199" y="21"/>
                </a:cxn>
                <a:cxn ang="0">
                  <a:pos x="189" y="19"/>
                </a:cxn>
                <a:cxn ang="0">
                  <a:pos x="201" y="27"/>
                </a:cxn>
                <a:cxn ang="0">
                  <a:pos x="183" y="23"/>
                </a:cxn>
                <a:cxn ang="0">
                  <a:pos x="175" y="7"/>
                </a:cxn>
                <a:cxn ang="0">
                  <a:pos x="162" y="14"/>
                </a:cxn>
                <a:cxn ang="0">
                  <a:pos x="159" y="10"/>
                </a:cxn>
                <a:cxn ang="0">
                  <a:pos x="138" y="26"/>
                </a:cxn>
                <a:cxn ang="0">
                  <a:pos x="141" y="1"/>
                </a:cxn>
                <a:cxn ang="0">
                  <a:pos x="113" y="13"/>
                </a:cxn>
                <a:cxn ang="0">
                  <a:pos x="117" y="28"/>
                </a:cxn>
                <a:cxn ang="0">
                  <a:pos x="102" y="26"/>
                </a:cxn>
                <a:cxn ang="0">
                  <a:pos x="94" y="8"/>
                </a:cxn>
                <a:cxn ang="0">
                  <a:pos x="101" y="12"/>
                </a:cxn>
                <a:cxn ang="0">
                  <a:pos x="83" y="23"/>
                </a:cxn>
                <a:cxn ang="0">
                  <a:pos x="84" y="0"/>
                </a:cxn>
                <a:cxn ang="0">
                  <a:pos x="66" y="11"/>
                </a:cxn>
                <a:cxn ang="0">
                  <a:pos x="71" y="1"/>
                </a:cxn>
                <a:cxn ang="0">
                  <a:pos x="70" y="24"/>
                </a:cxn>
                <a:cxn ang="0">
                  <a:pos x="56" y="25"/>
                </a:cxn>
                <a:cxn ang="0">
                  <a:pos x="41" y="8"/>
                </a:cxn>
                <a:cxn ang="0">
                  <a:pos x="45" y="3"/>
                </a:cxn>
                <a:cxn ang="0">
                  <a:pos x="34" y="7"/>
                </a:cxn>
                <a:cxn ang="0">
                  <a:pos x="24" y="10"/>
                </a:cxn>
                <a:cxn ang="0">
                  <a:pos x="8" y="24"/>
                </a:cxn>
                <a:cxn ang="0">
                  <a:pos x="15" y="24"/>
                </a:cxn>
                <a:cxn ang="0">
                  <a:pos x="5" y="3"/>
                </a:cxn>
              </a:cxnLst>
              <a:rect l="0" t="0" r="r" b="b"/>
              <a:pathLst>
                <a:path w="494" h="34">
                  <a:moveTo>
                    <a:pt x="482" y="25"/>
                  </a:moveTo>
                  <a:cubicBezTo>
                    <a:pt x="483" y="25"/>
                    <a:pt x="483" y="25"/>
                    <a:pt x="483" y="25"/>
                  </a:cubicBezTo>
                  <a:cubicBezTo>
                    <a:pt x="484" y="26"/>
                    <a:pt x="485" y="26"/>
                    <a:pt x="487" y="26"/>
                  </a:cubicBezTo>
                  <a:cubicBezTo>
                    <a:pt x="488" y="26"/>
                    <a:pt x="490" y="25"/>
                    <a:pt x="491" y="25"/>
                  </a:cubicBezTo>
                  <a:cubicBezTo>
                    <a:pt x="491" y="24"/>
                    <a:pt x="492" y="24"/>
                    <a:pt x="492" y="23"/>
                  </a:cubicBezTo>
                  <a:cubicBezTo>
                    <a:pt x="493" y="22"/>
                    <a:pt x="493" y="22"/>
                    <a:pt x="493" y="21"/>
                  </a:cubicBezTo>
                  <a:cubicBezTo>
                    <a:pt x="493" y="20"/>
                    <a:pt x="492" y="19"/>
                    <a:pt x="492" y="17"/>
                  </a:cubicBezTo>
                  <a:cubicBezTo>
                    <a:pt x="491" y="17"/>
                    <a:pt x="490" y="16"/>
                    <a:pt x="489" y="15"/>
                  </a:cubicBezTo>
                  <a:cubicBezTo>
                    <a:pt x="488" y="14"/>
                    <a:pt x="487" y="13"/>
                    <a:pt x="487" y="12"/>
                  </a:cubicBezTo>
                  <a:cubicBezTo>
                    <a:pt x="487" y="11"/>
                    <a:pt x="487" y="10"/>
                    <a:pt x="488" y="10"/>
                  </a:cubicBezTo>
                  <a:cubicBezTo>
                    <a:pt x="489" y="9"/>
                    <a:pt x="489" y="9"/>
                    <a:pt x="489" y="9"/>
                  </a:cubicBezTo>
                  <a:cubicBezTo>
                    <a:pt x="489" y="9"/>
                    <a:pt x="489" y="9"/>
                    <a:pt x="490" y="9"/>
                  </a:cubicBezTo>
                  <a:cubicBezTo>
                    <a:pt x="490" y="9"/>
                    <a:pt x="491" y="9"/>
                    <a:pt x="491" y="9"/>
                  </a:cubicBezTo>
                  <a:cubicBezTo>
                    <a:pt x="492" y="10"/>
                    <a:pt x="493" y="10"/>
                    <a:pt x="493" y="10"/>
                  </a:cubicBezTo>
                  <a:cubicBezTo>
                    <a:pt x="494" y="8"/>
                    <a:pt x="494" y="8"/>
                    <a:pt x="494" y="8"/>
                  </a:cubicBezTo>
                  <a:cubicBezTo>
                    <a:pt x="494" y="8"/>
                    <a:pt x="493" y="8"/>
                    <a:pt x="493" y="7"/>
                  </a:cubicBezTo>
                  <a:cubicBezTo>
                    <a:pt x="492" y="7"/>
                    <a:pt x="491" y="7"/>
                    <a:pt x="490" y="7"/>
                  </a:cubicBezTo>
                  <a:cubicBezTo>
                    <a:pt x="488" y="7"/>
                    <a:pt x="487" y="8"/>
                    <a:pt x="486" y="9"/>
                  </a:cubicBezTo>
                  <a:cubicBezTo>
                    <a:pt x="485" y="9"/>
                    <a:pt x="485" y="10"/>
                    <a:pt x="484" y="10"/>
                  </a:cubicBezTo>
                  <a:cubicBezTo>
                    <a:pt x="484" y="11"/>
                    <a:pt x="484" y="12"/>
                    <a:pt x="484" y="13"/>
                  </a:cubicBezTo>
                  <a:cubicBezTo>
                    <a:pt x="484" y="13"/>
                    <a:pt x="484" y="15"/>
                    <a:pt x="485" y="16"/>
                  </a:cubicBezTo>
                  <a:cubicBezTo>
                    <a:pt x="485" y="16"/>
                    <a:pt x="486" y="16"/>
                    <a:pt x="486" y="17"/>
                  </a:cubicBezTo>
                  <a:cubicBezTo>
                    <a:pt x="486" y="17"/>
                    <a:pt x="487" y="17"/>
                    <a:pt x="487" y="18"/>
                  </a:cubicBezTo>
                  <a:cubicBezTo>
                    <a:pt x="488" y="18"/>
                    <a:pt x="488" y="18"/>
                    <a:pt x="488" y="18"/>
                  </a:cubicBezTo>
                  <a:cubicBezTo>
                    <a:pt x="489" y="19"/>
                    <a:pt x="490" y="20"/>
                    <a:pt x="490" y="21"/>
                  </a:cubicBezTo>
                  <a:cubicBezTo>
                    <a:pt x="490" y="22"/>
                    <a:pt x="490" y="23"/>
                    <a:pt x="489" y="23"/>
                  </a:cubicBezTo>
                  <a:cubicBezTo>
                    <a:pt x="488" y="23"/>
                    <a:pt x="488" y="24"/>
                    <a:pt x="488" y="24"/>
                  </a:cubicBezTo>
                  <a:cubicBezTo>
                    <a:pt x="487" y="24"/>
                    <a:pt x="487" y="24"/>
                    <a:pt x="487" y="24"/>
                  </a:cubicBezTo>
                  <a:cubicBezTo>
                    <a:pt x="486" y="24"/>
                    <a:pt x="486" y="24"/>
                    <a:pt x="485" y="24"/>
                  </a:cubicBezTo>
                  <a:cubicBezTo>
                    <a:pt x="484" y="23"/>
                    <a:pt x="483" y="23"/>
                    <a:pt x="483" y="23"/>
                  </a:cubicBezTo>
                  <a:lnTo>
                    <a:pt x="482" y="25"/>
                  </a:lnTo>
                  <a:close/>
                  <a:moveTo>
                    <a:pt x="470" y="13"/>
                  </a:moveTo>
                  <a:cubicBezTo>
                    <a:pt x="470" y="13"/>
                    <a:pt x="471" y="12"/>
                    <a:pt x="471" y="12"/>
                  </a:cubicBezTo>
                  <a:cubicBezTo>
                    <a:pt x="471" y="11"/>
                    <a:pt x="472" y="11"/>
                    <a:pt x="472" y="10"/>
                  </a:cubicBezTo>
                  <a:cubicBezTo>
                    <a:pt x="472" y="10"/>
                    <a:pt x="473" y="10"/>
                    <a:pt x="473" y="9"/>
                  </a:cubicBezTo>
                  <a:cubicBezTo>
                    <a:pt x="474" y="9"/>
                    <a:pt x="474" y="9"/>
                    <a:pt x="475" y="9"/>
                  </a:cubicBezTo>
                  <a:cubicBezTo>
                    <a:pt x="475" y="9"/>
                    <a:pt x="476" y="9"/>
                    <a:pt x="476" y="10"/>
                  </a:cubicBezTo>
                  <a:cubicBezTo>
                    <a:pt x="476" y="10"/>
                    <a:pt x="477" y="10"/>
                    <a:pt x="477" y="11"/>
                  </a:cubicBezTo>
                  <a:cubicBezTo>
                    <a:pt x="477" y="12"/>
                    <a:pt x="476" y="12"/>
                    <a:pt x="476" y="13"/>
                  </a:cubicBezTo>
                  <a:cubicBezTo>
                    <a:pt x="476" y="14"/>
                    <a:pt x="475" y="15"/>
                    <a:pt x="474" y="15"/>
                  </a:cubicBezTo>
                  <a:cubicBezTo>
                    <a:pt x="472" y="16"/>
                    <a:pt x="471" y="16"/>
                    <a:pt x="469" y="17"/>
                  </a:cubicBezTo>
                  <a:cubicBezTo>
                    <a:pt x="470" y="16"/>
                    <a:pt x="470" y="14"/>
                    <a:pt x="470" y="13"/>
                  </a:cubicBezTo>
                  <a:moveTo>
                    <a:pt x="471" y="23"/>
                  </a:moveTo>
                  <a:cubicBezTo>
                    <a:pt x="470" y="22"/>
                    <a:pt x="470" y="22"/>
                    <a:pt x="470" y="22"/>
                  </a:cubicBezTo>
                  <a:cubicBezTo>
                    <a:pt x="470" y="21"/>
                    <a:pt x="470" y="21"/>
                    <a:pt x="470" y="21"/>
                  </a:cubicBezTo>
                  <a:cubicBezTo>
                    <a:pt x="469" y="20"/>
                    <a:pt x="469" y="20"/>
                    <a:pt x="469" y="20"/>
                  </a:cubicBezTo>
                  <a:cubicBezTo>
                    <a:pt x="469" y="19"/>
                    <a:pt x="469" y="19"/>
                    <a:pt x="469" y="19"/>
                  </a:cubicBezTo>
                  <a:cubicBezTo>
                    <a:pt x="469" y="18"/>
                    <a:pt x="469" y="18"/>
                    <a:pt x="469" y="18"/>
                  </a:cubicBezTo>
                  <a:cubicBezTo>
                    <a:pt x="471" y="18"/>
                    <a:pt x="472" y="18"/>
                    <a:pt x="473" y="17"/>
                  </a:cubicBezTo>
                  <a:cubicBezTo>
                    <a:pt x="474" y="17"/>
                    <a:pt x="475" y="17"/>
                    <a:pt x="476" y="16"/>
                  </a:cubicBezTo>
                  <a:cubicBezTo>
                    <a:pt x="477" y="16"/>
                    <a:pt x="477" y="16"/>
                    <a:pt x="478" y="15"/>
                  </a:cubicBezTo>
                  <a:cubicBezTo>
                    <a:pt x="478" y="15"/>
                    <a:pt x="479" y="14"/>
                    <a:pt x="479" y="13"/>
                  </a:cubicBezTo>
                  <a:cubicBezTo>
                    <a:pt x="480" y="13"/>
                    <a:pt x="480" y="12"/>
                    <a:pt x="480" y="11"/>
                  </a:cubicBezTo>
                  <a:cubicBezTo>
                    <a:pt x="480" y="11"/>
                    <a:pt x="480" y="10"/>
                    <a:pt x="480" y="10"/>
                  </a:cubicBezTo>
                  <a:cubicBezTo>
                    <a:pt x="479" y="8"/>
                    <a:pt x="478" y="7"/>
                    <a:pt x="475" y="7"/>
                  </a:cubicBezTo>
                  <a:cubicBezTo>
                    <a:pt x="474" y="7"/>
                    <a:pt x="472" y="8"/>
                    <a:pt x="471" y="9"/>
                  </a:cubicBezTo>
                  <a:cubicBezTo>
                    <a:pt x="470" y="9"/>
                    <a:pt x="469" y="10"/>
                    <a:pt x="469" y="11"/>
                  </a:cubicBezTo>
                  <a:cubicBezTo>
                    <a:pt x="468" y="11"/>
                    <a:pt x="468" y="12"/>
                    <a:pt x="467" y="13"/>
                  </a:cubicBezTo>
                  <a:cubicBezTo>
                    <a:pt x="467" y="14"/>
                    <a:pt x="467" y="15"/>
                    <a:pt x="466" y="16"/>
                  </a:cubicBezTo>
                  <a:cubicBezTo>
                    <a:pt x="466" y="17"/>
                    <a:pt x="466" y="18"/>
                    <a:pt x="466" y="18"/>
                  </a:cubicBezTo>
                  <a:cubicBezTo>
                    <a:pt x="466" y="19"/>
                    <a:pt x="466" y="19"/>
                    <a:pt x="466" y="20"/>
                  </a:cubicBezTo>
                  <a:cubicBezTo>
                    <a:pt x="466" y="20"/>
                    <a:pt x="466" y="21"/>
                    <a:pt x="466" y="21"/>
                  </a:cubicBezTo>
                  <a:cubicBezTo>
                    <a:pt x="467" y="23"/>
                    <a:pt x="468" y="24"/>
                    <a:pt x="470" y="25"/>
                  </a:cubicBezTo>
                  <a:cubicBezTo>
                    <a:pt x="470" y="26"/>
                    <a:pt x="471" y="26"/>
                    <a:pt x="473" y="26"/>
                  </a:cubicBezTo>
                  <a:cubicBezTo>
                    <a:pt x="474" y="26"/>
                    <a:pt x="475" y="25"/>
                    <a:pt x="476" y="25"/>
                  </a:cubicBezTo>
                  <a:cubicBezTo>
                    <a:pt x="478" y="24"/>
                    <a:pt x="478" y="23"/>
                    <a:pt x="479" y="23"/>
                  </a:cubicBezTo>
                  <a:cubicBezTo>
                    <a:pt x="478" y="21"/>
                    <a:pt x="478" y="21"/>
                    <a:pt x="478" y="21"/>
                  </a:cubicBezTo>
                  <a:cubicBezTo>
                    <a:pt x="476" y="23"/>
                    <a:pt x="475" y="24"/>
                    <a:pt x="473" y="24"/>
                  </a:cubicBezTo>
                  <a:cubicBezTo>
                    <a:pt x="472" y="24"/>
                    <a:pt x="471" y="23"/>
                    <a:pt x="471" y="23"/>
                  </a:cubicBezTo>
                  <a:moveTo>
                    <a:pt x="460" y="26"/>
                  </a:moveTo>
                  <a:cubicBezTo>
                    <a:pt x="462" y="25"/>
                    <a:pt x="462" y="24"/>
                    <a:pt x="463" y="24"/>
                  </a:cubicBezTo>
                  <a:cubicBezTo>
                    <a:pt x="462" y="23"/>
                    <a:pt x="462" y="23"/>
                    <a:pt x="462" y="23"/>
                  </a:cubicBezTo>
                  <a:cubicBezTo>
                    <a:pt x="462" y="23"/>
                    <a:pt x="461" y="24"/>
                    <a:pt x="461" y="24"/>
                  </a:cubicBezTo>
                  <a:cubicBezTo>
                    <a:pt x="461" y="24"/>
                    <a:pt x="460" y="24"/>
                    <a:pt x="460" y="23"/>
                  </a:cubicBezTo>
                  <a:cubicBezTo>
                    <a:pt x="460" y="23"/>
                    <a:pt x="460" y="23"/>
                    <a:pt x="460" y="23"/>
                  </a:cubicBezTo>
                  <a:cubicBezTo>
                    <a:pt x="463" y="8"/>
                    <a:pt x="463" y="8"/>
                    <a:pt x="463" y="8"/>
                  </a:cubicBezTo>
                  <a:cubicBezTo>
                    <a:pt x="462" y="7"/>
                    <a:pt x="462" y="7"/>
                    <a:pt x="462" y="7"/>
                  </a:cubicBezTo>
                  <a:cubicBezTo>
                    <a:pt x="457" y="8"/>
                    <a:pt x="457" y="8"/>
                    <a:pt x="457" y="8"/>
                  </a:cubicBezTo>
                  <a:cubicBezTo>
                    <a:pt x="457" y="9"/>
                    <a:pt x="457" y="9"/>
                    <a:pt x="457" y="9"/>
                  </a:cubicBezTo>
                  <a:cubicBezTo>
                    <a:pt x="459" y="10"/>
                    <a:pt x="459" y="10"/>
                    <a:pt x="459" y="10"/>
                  </a:cubicBezTo>
                  <a:cubicBezTo>
                    <a:pt x="458" y="20"/>
                    <a:pt x="458" y="20"/>
                    <a:pt x="458" y="20"/>
                  </a:cubicBezTo>
                  <a:cubicBezTo>
                    <a:pt x="457" y="22"/>
                    <a:pt x="457" y="23"/>
                    <a:pt x="457" y="24"/>
                  </a:cubicBezTo>
                  <a:cubicBezTo>
                    <a:pt x="457" y="25"/>
                    <a:pt x="458" y="26"/>
                    <a:pt x="459" y="26"/>
                  </a:cubicBezTo>
                  <a:cubicBezTo>
                    <a:pt x="460" y="26"/>
                    <a:pt x="460" y="26"/>
                    <a:pt x="460" y="26"/>
                  </a:cubicBezTo>
                  <a:moveTo>
                    <a:pt x="463" y="3"/>
                  </a:moveTo>
                  <a:cubicBezTo>
                    <a:pt x="464" y="2"/>
                    <a:pt x="464" y="2"/>
                    <a:pt x="464" y="1"/>
                  </a:cubicBezTo>
                  <a:cubicBezTo>
                    <a:pt x="464" y="0"/>
                    <a:pt x="463" y="0"/>
                    <a:pt x="463" y="0"/>
                  </a:cubicBezTo>
                  <a:cubicBezTo>
                    <a:pt x="462" y="0"/>
                    <a:pt x="462" y="0"/>
                    <a:pt x="462" y="0"/>
                  </a:cubicBezTo>
                  <a:cubicBezTo>
                    <a:pt x="461" y="0"/>
                    <a:pt x="461" y="0"/>
                    <a:pt x="460" y="0"/>
                  </a:cubicBezTo>
                  <a:cubicBezTo>
                    <a:pt x="460" y="1"/>
                    <a:pt x="460" y="1"/>
                    <a:pt x="460" y="2"/>
                  </a:cubicBezTo>
                  <a:cubicBezTo>
                    <a:pt x="460" y="3"/>
                    <a:pt x="460" y="3"/>
                    <a:pt x="461" y="3"/>
                  </a:cubicBezTo>
                  <a:cubicBezTo>
                    <a:pt x="461" y="4"/>
                    <a:pt x="461" y="4"/>
                    <a:pt x="461" y="4"/>
                  </a:cubicBezTo>
                  <a:cubicBezTo>
                    <a:pt x="462" y="4"/>
                    <a:pt x="463" y="3"/>
                    <a:pt x="463" y="3"/>
                  </a:cubicBezTo>
                  <a:moveTo>
                    <a:pt x="450" y="26"/>
                  </a:moveTo>
                  <a:cubicBezTo>
                    <a:pt x="451" y="25"/>
                    <a:pt x="453" y="24"/>
                    <a:pt x="453" y="24"/>
                  </a:cubicBezTo>
                  <a:cubicBezTo>
                    <a:pt x="453" y="22"/>
                    <a:pt x="453" y="22"/>
                    <a:pt x="453" y="22"/>
                  </a:cubicBezTo>
                  <a:cubicBezTo>
                    <a:pt x="453" y="23"/>
                    <a:pt x="452" y="23"/>
                    <a:pt x="452" y="23"/>
                  </a:cubicBezTo>
                  <a:cubicBezTo>
                    <a:pt x="451" y="24"/>
                    <a:pt x="451" y="24"/>
                    <a:pt x="451" y="24"/>
                  </a:cubicBezTo>
                  <a:cubicBezTo>
                    <a:pt x="450" y="24"/>
                    <a:pt x="450" y="24"/>
                    <a:pt x="450" y="24"/>
                  </a:cubicBezTo>
                  <a:cubicBezTo>
                    <a:pt x="449" y="24"/>
                    <a:pt x="449" y="24"/>
                    <a:pt x="449" y="23"/>
                  </a:cubicBezTo>
                  <a:cubicBezTo>
                    <a:pt x="449" y="23"/>
                    <a:pt x="449" y="23"/>
                    <a:pt x="449" y="23"/>
                  </a:cubicBezTo>
                  <a:cubicBezTo>
                    <a:pt x="449" y="23"/>
                    <a:pt x="449" y="22"/>
                    <a:pt x="449" y="22"/>
                  </a:cubicBezTo>
                  <a:cubicBezTo>
                    <a:pt x="449" y="21"/>
                    <a:pt x="449" y="21"/>
                    <a:pt x="449" y="19"/>
                  </a:cubicBezTo>
                  <a:cubicBezTo>
                    <a:pt x="450" y="10"/>
                    <a:pt x="450" y="10"/>
                    <a:pt x="450" y="10"/>
                  </a:cubicBezTo>
                  <a:cubicBezTo>
                    <a:pt x="454" y="10"/>
                    <a:pt x="454" y="10"/>
                    <a:pt x="454" y="10"/>
                  </a:cubicBezTo>
                  <a:cubicBezTo>
                    <a:pt x="455" y="7"/>
                    <a:pt x="455" y="7"/>
                    <a:pt x="455" y="7"/>
                  </a:cubicBezTo>
                  <a:cubicBezTo>
                    <a:pt x="450" y="7"/>
                    <a:pt x="450" y="7"/>
                    <a:pt x="450" y="7"/>
                  </a:cubicBezTo>
                  <a:cubicBezTo>
                    <a:pt x="451" y="3"/>
                    <a:pt x="451" y="3"/>
                    <a:pt x="451" y="3"/>
                  </a:cubicBezTo>
                  <a:cubicBezTo>
                    <a:pt x="449" y="3"/>
                    <a:pt x="449" y="3"/>
                    <a:pt x="449" y="3"/>
                  </a:cubicBezTo>
                  <a:cubicBezTo>
                    <a:pt x="449" y="5"/>
                    <a:pt x="448" y="7"/>
                    <a:pt x="447" y="7"/>
                  </a:cubicBezTo>
                  <a:cubicBezTo>
                    <a:pt x="445" y="8"/>
                    <a:pt x="445" y="8"/>
                    <a:pt x="445" y="8"/>
                  </a:cubicBezTo>
                  <a:cubicBezTo>
                    <a:pt x="445" y="10"/>
                    <a:pt x="445" y="10"/>
                    <a:pt x="445" y="10"/>
                  </a:cubicBezTo>
                  <a:cubicBezTo>
                    <a:pt x="447" y="10"/>
                    <a:pt x="447" y="10"/>
                    <a:pt x="447" y="10"/>
                  </a:cubicBezTo>
                  <a:cubicBezTo>
                    <a:pt x="446" y="21"/>
                    <a:pt x="446" y="21"/>
                    <a:pt x="446" y="21"/>
                  </a:cubicBezTo>
                  <a:cubicBezTo>
                    <a:pt x="445" y="22"/>
                    <a:pt x="445" y="23"/>
                    <a:pt x="445" y="23"/>
                  </a:cubicBezTo>
                  <a:cubicBezTo>
                    <a:pt x="445" y="23"/>
                    <a:pt x="445" y="23"/>
                    <a:pt x="445" y="23"/>
                  </a:cubicBezTo>
                  <a:cubicBezTo>
                    <a:pt x="445" y="25"/>
                    <a:pt x="446" y="26"/>
                    <a:pt x="448" y="26"/>
                  </a:cubicBezTo>
                  <a:cubicBezTo>
                    <a:pt x="449" y="26"/>
                    <a:pt x="449" y="26"/>
                    <a:pt x="450" y="26"/>
                  </a:cubicBezTo>
                  <a:moveTo>
                    <a:pt x="439" y="26"/>
                  </a:moveTo>
                  <a:cubicBezTo>
                    <a:pt x="440" y="25"/>
                    <a:pt x="441" y="24"/>
                    <a:pt x="441" y="24"/>
                  </a:cubicBezTo>
                  <a:cubicBezTo>
                    <a:pt x="441" y="23"/>
                    <a:pt x="441" y="23"/>
                    <a:pt x="441" y="23"/>
                  </a:cubicBezTo>
                  <a:cubicBezTo>
                    <a:pt x="440" y="23"/>
                    <a:pt x="440" y="24"/>
                    <a:pt x="439" y="24"/>
                  </a:cubicBezTo>
                  <a:cubicBezTo>
                    <a:pt x="439" y="24"/>
                    <a:pt x="439" y="24"/>
                    <a:pt x="439" y="23"/>
                  </a:cubicBezTo>
                  <a:cubicBezTo>
                    <a:pt x="439" y="23"/>
                    <a:pt x="439" y="23"/>
                    <a:pt x="439" y="23"/>
                  </a:cubicBezTo>
                  <a:cubicBezTo>
                    <a:pt x="441" y="8"/>
                    <a:pt x="441" y="8"/>
                    <a:pt x="441" y="8"/>
                  </a:cubicBezTo>
                  <a:cubicBezTo>
                    <a:pt x="440" y="7"/>
                    <a:pt x="440" y="7"/>
                    <a:pt x="440" y="7"/>
                  </a:cubicBezTo>
                  <a:cubicBezTo>
                    <a:pt x="435" y="8"/>
                    <a:pt x="435" y="8"/>
                    <a:pt x="435" y="8"/>
                  </a:cubicBezTo>
                  <a:cubicBezTo>
                    <a:pt x="435" y="9"/>
                    <a:pt x="435" y="9"/>
                    <a:pt x="435" y="9"/>
                  </a:cubicBezTo>
                  <a:cubicBezTo>
                    <a:pt x="437" y="10"/>
                    <a:pt x="437" y="10"/>
                    <a:pt x="437" y="10"/>
                  </a:cubicBezTo>
                  <a:cubicBezTo>
                    <a:pt x="436" y="20"/>
                    <a:pt x="436" y="20"/>
                    <a:pt x="436" y="20"/>
                  </a:cubicBezTo>
                  <a:cubicBezTo>
                    <a:pt x="436" y="22"/>
                    <a:pt x="436" y="23"/>
                    <a:pt x="436" y="24"/>
                  </a:cubicBezTo>
                  <a:cubicBezTo>
                    <a:pt x="436" y="25"/>
                    <a:pt x="436" y="26"/>
                    <a:pt x="437" y="26"/>
                  </a:cubicBezTo>
                  <a:cubicBezTo>
                    <a:pt x="438" y="26"/>
                    <a:pt x="438" y="26"/>
                    <a:pt x="439" y="26"/>
                  </a:cubicBezTo>
                  <a:moveTo>
                    <a:pt x="441" y="3"/>
                  </a:moveTo>
                  <a:cubicBezTo>
                    <a:pt x="442" y="2"/>
                    <a:pt x="442" y="2"/>
                    <a:pt x="442" y="1"/>
                  </a:cubicBezTo>
                  <a:cubicBezTo>
                    <a:pt x="442" y="0"/>
                    <a:pt x="442" y="0"/>
                    <a:pt x="441" y="0"/>
                  </a:cubicBezTo>
                  <a:cubicBezTo>
                    <a:pt x="441" y="0"/>
                    <a:pt x="440" y="0"/>
                    <a:pt x="440" y="0"/>
                  </a:cubicBezTo>
                  <a:cubicBezTo>
                    <a:pt x="440" y="0"/>
                    <a:pt x="439" y="0"/>
                    <a:pt x="439" y="0"/>
                  </a:cubicBezTo>
                  <a:cubicBezTo>
                    <a:pt x="438" y="1"/>
                    <a:pt x="438" y="1"/>
                    <a:pt x="438" y="2"/>
                  </a:cubicBezTo>
                  <a:cubicBezTo>
                    <a:pt x="438" y="3"/>
                    <a:pt x="438" y="3"/>
                    <a:pt x="439" y="3"/>
                  </a:cubicBezTo>
                  <a:cubicBezTo>
                    <a:pt x="440" y="4"/>
                    <a:pt x="440" y="4"/>
                    <a:pt x="440" y="4"/>
                  </a:cubicBezTo>
                  <a:cubicBezTo>
                    <a:pt x="440" y="4"/>
                    <a:pt x="441" y="3"/>
                    <a:pt x="441" y="3"/>
                  </a:cubicBezTo>
                  <a:moveTo>
                    <a:pt x="429" y="26"/>
                  </a:moveTo>
                  <a:cubicBezTo>
                    <a:pt x="430" y="25"/>
                    <a:pt x="431" y="25"/>
                    <a:pt x="431" y="24"/>
                  </a:cubicBezTo>
                  <a:cubicBezTo>
                    <a:pt x="430" y="23"/>
                    <a:pt x="430" y="23"/>
                    <a:pt x="430" y="23"/>
                  </a:cubicBezTo>
                  <a:cubicBezTo>
                    <a:pt x="430" y="24"/>
                    <a:pt x="429" y="24"/>
                    <a:pt x="429" y="24"/>
                  </a:cubicBezTo>
                  <a:cubicBezTo>
                    <a:pt x="429" y="23"/>
                    <a:pt x="429" y="23"/>
                    <a:pt x="429" y="23"/>
                  </a:cubicBezTo>
                  <a:cubicBezTo>
                    <a:pt x="429" y="23"/>
                    <a:pt x="429" y="21"/>
                    <a:pt x="429" y="18"/>
                  </a:cubicBezTo>
                  <a:cubicBezTo>
                    <a:pt x="430" y="17"/>
                    <a:pt x="430" y="16"/>
                    <a:pt x="430" y="15"/>
                  </a:cubicBezTo>
                  <a:cubicBezTo>
                    <a:pt x="430" y="14"/>
                    <a:pt x="430" y="13"/>
                    <a:pt x="430" y="12"/>
                  </a:cubicBezTo>
                  <a:cubicBezTo>
                    <a:pt x="430" y="10"/>
                    <a:pt x="430" y="9"/>
                    <a:pt x="429" y="8"/>
                  </a:cubicBezTo>
                  <a:cubicBezTo>
                    <a:pt x="429" y="8"/>
                    <a:pt x="429" y="8"/>
                    <a:pt x="428" y="7"/>
                  </a:cubicBezTo>
                  <a:cubicBezTo>
                    <a:pt x="428" y="7"/>
                    <a:pt x="427" y="7"/>
                    <a:pt x="427" y="7"/>
                  </a:cubicBezTo>
                  <a:cubicBezTo>
                    <a:pt x="426" y="7"/>
                    <a:pt x="426" y="7"/>
                    <a:pt x="425" y="7"/>
                  </a:cubicBezTo>
                  <a:cubicBezTo>
                    <a:pt x="423" y="8"/>
                    <a:pt x="422" y="9"/>
                    <a:pt x="420" y="11"/>
                  </a:cubicBezTo>
                  <a:cubicBezTo>
                    <a:pt x="421" y="8"/>
                    <a:pt x="421" y="8"/>
                    <a:pt x="421" y="8"/>
                  </a:cubicBezTo>
                  <a:cubicBezTo>
                    <a:pt x="420" y="7"/>
                    <a:pt x="420" y="7"/>
                    <a:pt x="420" y="7"/>
                  </a:cubicBezTo>
                  <a:cubicBezTo>
                    <a:pt x="416" y="8"/>
                    <a:pt x="416" y="8"/>
                    <a:pt x="416" y="8"/>
                  </a:cubicBezTo>
                  <a:cubicBezTo>
                    <a:pt x="416" y="9"/>
                    <a:pt x="416" y="9"/>
                    <a:pt x="416" y="9"/>
                  </a:cubicBezTo>
                  <a:cubicBezTo>
                    <a:pt x="417" y="10"/>
                    <a:pt x="417" y="10"/>
                    <a:pt x="417" y="10"/>
                  </a:cubicBezTo>
                  <a:cubicBezTo>
                    <a:pt x="415" y="26"/>
                    <a:pt x="415" y="26"/>
                    <a:pt x="415" y="26"/>
                  </a:cubicBezTo>
                  <a:cubicBezTo>
                    <a:pt x="418" y="26"/>
                    <a:pt x="418" y="26"/>
                    <a:pt x="418" y="26"/>
                  </a:cubicBezTo>
                  <a:cubicBezTo>
                    <a:pt x="420" y="14"/>
                    <a:pt x="420" y="14"/>
                    <a:pt x="420" y="14"/>
                  </a:cubicBezTo>
                  <a:cubicBezTo>
                    <a:pt x="421" y="13"/>
                    <a:pt x="422" y="12"/>
                    <a:pt x="423" y="11"/>
                  </a:cubicBezTo>
                  <a:cubicBezTo>
                    <a:pt x="423" y="10"/>
                    <a:pt x="424" y="10"/>
                    <a:pt x="424" y="10"/>
                  </a:cubicBezTo>
                  <a:cubicBezTo>
                    <a:pt x="425" y="10"/>
                    <a:pt x="425" y="10"/>
                    <a:pt x="426" y="10"/>
                  </a:cubicBezTo>
                  <a:cubicBezTo>
                    <a:pt x="426" y="10"/>
                    <a:pt x="426" y="10"/>
                    <a:pt x="427" y="10"/>
                  </a:cubicBezTo>
                  <a:cubicBezTo>
                    <a:pt x="427" y="11"/>
                    <a:pt x="427" y="11"/>
                    <a:pt x="427" y="11"/>
                  </a:cubicBezTo>
                  <a:cubicBezTo>
                    <a:pt x="427" y="11"/>
                    <a:pt x="427" y="12"/>
                    <a:pt x="427" y="12"/>
                  </a:cubicBezTo>
                  <a:cubicBezTo>
                    <a:pt x="427" y="13"/>
                    <a:pt x="427" y="14"/>
                    <a:pt x="427" y="15"/>
                  </a:cubicBezTo>
                  <a:cubicBezTo>
                    <a:pt x="427" y="16"/>
                    <a:pt x="427" y="17"/>
                    <a:pt x="426" y="18"/>
                  </a:cubicBezTo>
                  <a:cubicBezTo>
                    <a:pt x="426" y="19"/>
                    <a:pt x="426" y="20"/>
                    <a:pt x="426" y="20"/>
                  </a:cubicBezTo>
                  <a:cubicBezTo>
                    <a:pt x="426" y="22"/>
                    <a:pt x="426" y="22"/>
                    <a:pt x="426" y="22"/>
                  </a:cubicBezTo>
                  <a:cubicBezTo>
                    <a:pt x="426" y="22"/>
                    <a:pt x="426" y="23"/>
                    <a:pt x="425" y="24"/>
                  </a:cubicBezTo>
                  <a:cubicBezTo>
                    <a:pt x="425" y="25"/>
                    <a:pt x="426" y="26"/>
                    <a:pt x="427" y="26"/>
                  </a:cubicBezTo>
                  <a:cubicBezTo>
                    <a:pt x="428" y="26"/>
                    <a:pt x="428" y="26"/>
                    <a:pt x="429" y="26"/>
                  </a:cubicBezTo>
                  <a:moveTo>
                    <a:pt x="406" y="24"/>
                  </a:moveTo>
                  <a:cubicBezTo>
                    <a:pt x="406" y="25"/>
                    <a:pt x="406" y="25"/>
                    <a:pt x="406" y="25"/>
                  </a:cubicBezTo>
                  <a:cubicBezTo>
                    <a:pt x="407" y="26"/>
                    <a:pt x="407" y="26"/>
                    <a:pt x="408" y="26"/>
                  </a:cubicBezTo>
                  <a:cubicBezTo>
                    <a:pt x="409" y="26"/>
                    <a:pt x="409" y="25"/>
                    <a:pt x="410" y="25"/>
                  </a:cubicBezTo>
                  <a:cubicBezTo>
                    <a:pt x="411" y="24"/>
                    <a:pt x="411" y="24"/>
                    <a:pt x="412" y="24"/>
                  </a:cubicBezTo>
                  <a:cubicBezTo>
                    <a:pt x="411" y="23"/>
                    <a:pt x="411" y="23"/>
                    <a:pt x="411" y="23"/>
                  </a:cubicBezTo>
                  <a:cubicBezTo>
                    <a:pt x="410" y="23"/>
                    <a:pt x="410" y="24"/>
                    <a:pt x="409" y="24"/>
                  </a:cubicBezTo>
                  <a:cubicBezTo>
                    <a:pt x="409" y="24"/>
                    <a:pt x="409" y="24"/>
                    <a:pt x="409" y="23"/>
                  </a:cubicBezTo>
                  <a:cubicBezTo>
                    <a:pt x="409" y="23"/>
                    <a:pt x="409" y="23"/>
                    <a:pt x="409" y="23"/>
                  </a:cubicBezTo>
                  <a:cubicBezTo>
                    <a:pt x="411" y="7"/>
                    <a:pt x="411" y="7"/>
                    <a:pt x="411" y="7"/>
                  </a:cubicBezTo>
                  <a:cubicBezTo>
                    <a:pt x="408" y="7"/>
                    <a:pt x="408" y="7"/>
                    <a:pt x="408" y="7"/>
                  </a:cubicBezTo>
                  <a:cubicBezTo>
                    <a:pt x="406" y="22"/>
                    <a:pt x="406" y="22"/>
                    <a:pt x="406" y="22"/>
                  </a:cubicBezTo>
                  <a:cubicBezTo>
                    <a:pt x="406" y="22"/>
                    <a:pt x="405" y="23"/>
                    <a:pt x="404" y="23"/>
                  </a:cubicBezTo>
                  <a:cubicBezTo>
                    <a:pt x="404" y="23"/>
                    <a:pt x="404" y="23"/>
                    <a:pt x="403" y="24"/>
                  </a:cubicBezTo>
                  <a:cubicBezTo>
                    <a:pt x="403" y="24"/>
                    <a:pt x="402" y="24"/>
                    <a:pt x="402" y="24"/>
                  </a:cubicBezTo>
                  <a:cubicBezTo>
                    <a:pt x="401" y="24"/>
                    <a:pt x="401" y="23"/>
                    <a:pt x="400" y="23"/>
                  </a:cubicBezTo>
                  <a:cubicBezTo>
                    <a:pt x="400" y="22"/>
                    <a:pt x="400" y="22"/>
                    <a:pt x="400" y="22"/>
                  </a:cubicBezTo>
                  <a:cubicBezTo>
                    <a:pt x="400" y="22"/>
                    <a:pt x="400" y="22"/>
                    <a:pt x="400" y="21"/>
                  </a:cubicBezTo>
                  <a:cubicBezTo>
                    <a:pt x="400" y="20"/>
                    <a:pt x="400" y="20"/>
                    <a:pt x="400" y="19"/>
                  </a:cubicBezTo>
                  <a:cubicBezTo>
                    <a:pt x="401" y="8"/>
                    <a:pt x="401" y="8"/>
                    <a:pt x="401" y="8"/>
                  </a:cubicBezTo>
                  <a:cubicBezTo>
                    <a:pt x="401" y="7"/>
                    <a:pt x="401" y="7"/>
                    <a:pt x="401" y="7"/>
                  </a:cubicBezTo>
                  <a:cubicBezTo>
                    <a:pt x="397" y="8"/>
                    <a:pt x="397" y="8"/>
                    <a:pt x="397" y="8"/>
                  </a:cubicBezTo>
                  <a:cubicBezTo>
                    <a:pt x="397" y="9"/>
                    <a:pt x="397" y="9"/>
                    <a:pt x="397" y="9"/>
                  </a:cubicBezTo>
                  <a:cubicBezTo>
                    <a:pt x="398" y="10"/>
                    <a:pt x="398" y="10"/>
                    <a:pt x="398" y="10"/>
                  </a:cubicBezTo>
                  <a:cubicBezTo>
                    <a:pt x="397" y="19"/>
                    <a:pt x="397" y="19"/>
                    <a:pt x="397" y="19"/>
                  </a:cubicBezTo>
                  <a:cubicBezTo>
                    <a:pt x="397" y="19"/>
                    <a:pt x="397" y="20"/>
                    <a:pt x="397" y="20"/>
                  </a:cubicBezTo>
                  <a:cubicBezTo>
                    <a:pt x="397" y="21"/>
                    <a:pt x="397" y="21"/>
                    <a:pt x="397" y="22"/>
                  </a:cubicBezTo>
                  <a:cubicBezTo>
                    <a:pt x="397" y="22"/>
                    <a:pt x="397" y="23"/>
                    <a:pt x="397" y="24"/>
                  </a:cubicBezTo>
                  <a:cubicBezTo>
                    <a:pt x="398" y="25"/>
                    <a:pt x="399" y="26"/>
                    <a:pt x="401" y="26"/>
                  </a:cubicBezTo>
                  <a:cubicBezTo>
                    <a:pt x="403" y="26"/>
                    <a:pt x="404" y="25"/>
                    <a:pt x="406" y="24"/>
                  </a:cubicBezTo>
                  <a:cubicBezTo>
                    <a:pt x="406" y="24"/>
                    <a:pt x="406" y="24"/>
                    <a:pt x="406" y="24"/>
                  </a:cubicBezTo>
                  <a:moveTo>
                    <a:pt x="391" y="25"/>
                  </a:moveTo>
                  <a:cubicBezTo>
                    <a:pt x="392" y="24"/>
                    <a:pt x="392" y="24"/>
                    <a:pt x="392" y="24"/>
                  </a:cubicBezTo>
                  <a:cubicBezTo>
                    <a:pt x="392" y="23"/>
                    <a:pt x="392" y="23"/>
                    <a:pt x="392" y="23"/>
                  </a:cubicBezTo>
                  <a:cubicBezTo>
                    <a:pt x="391" y="23"/>
                    <a:pt x="391" y="24"/>
                    <a:pt x="390" y="24"/>
                  </a:cubicBezTo>
                  <a:cubicBezTo>
                    <a:pt x="390" y="23"/>
                    <a:pt x="390" y="23"/>
                    <a:pt x="390" y="23"/>
                  </a:cubicBezTo>
                  <a:cubicBezTo>
                    <a:pt x="390" y="23"/>
                    <a:pt x="390" y="23"/>
                    <a:pt x="390" y="22"/>
                  </a:cubicBezTo>
                  <a:cubicBezTo>
                    <a:pt x="390" y="21"/>
                    <a:pt x="390" y="19"/>
                    <a:pt x="391" y="15"/>
                  </a:cubicBezTo>
                  <a:cubicBezTo>
                    <a:pt x="391" y="14"/>
                    <a:pt x="391" y="13"/>
                    <a:pt x="391" y="12"/>
                  </a:cubicBezTo>
                  <a:cubicBezTo>
                    <a:pt x="391" y="10"/>
                    <a:pt x="391" y="9"/>
                    <a:pt x="390" y="8"/>
                  </a:cubicBezTo>
                  <a:cubicBezTo>
                    <a:pt x="390" y="8"/>
                    <a:pt x="390" y="8"/>
                    <a:pt x="389" y="7"/>
                  </a:cubicBezTo>
                  <a:cubicBezTo>
                    <a:pt x="389" y="7"/>
                    <a:pt x="388" y="7"/>
                    <a:pt x="388" y="7"/>
                  </a:cubicBezTo>
                  <a:cubicBezTo>
                    <a:pt x="387" y="7"/>
                    <a:pt x="387" y="7"/>
                    <a:pt x="386" y="7"/>
                  </a:cubicBezTo>
                  <a:cubicBezTo>
                    <a:pt x="384" y="8"/>
                    <a:pt x="383" y="9"/>
                    <a:pt x="382" y="11"/>
                  </a:cubicBezTo>
                  <a:cubicBezTo>
                    <a:pt x="381" y="10"/>
                    <a:pt x="381" y="9"/>
                    <a:pt x="380" y="8"/>
                  </a:cubicBezTo>
                  <a:cubicBezTo>
                    <a:pt x="380" y="8"/>
                    <a:pt x="380" y="8"/>
                    <a:pt x="379" y="7"/>
                  </a:cubicBezTo>
                  <a:cubicBezTo>
                    <a:pt x="379" y="7"/>
                    <a:pt x="379" y="7"/>
                    <a:pt x="378" y="7"/>
                  </a:cubicBezTo>
                  <a:cubicBezTo>
                    <a:pt x="377" y="7"/>
                    <a:pt x="377" y="7"/>
                    <a:pt x="376" y="7"/>
                  </a:cubicBezTo>
                  <a:cubicBezTo>
                    <a:pt x="375" y="8"/>
                    <a:pt x="373" y="9"/>
                    <a:pt x="372" y="11"/>
                  </a:cubicBezTo>
                  <a:cubicBezTo>
                    <a:pt x="372" y="8"/>
                    <a:pt x="372" y="8"/>
                    <a:pt x="372" y="8"/>
                  </a:cubicBezTo>
                  <a:cubicBezTo>
                    <a:pt x="371" y="7"/>
                    <a:pt x="371" y="7"/>
                    <a:pt x="371" y="7"/>
                  </a:cubicBezTo>
                  <a:cubicBezTo>
                    <a:pt x="367" y="8"/>
                    <a:pt x="367" y="8"/>
                    <a:pt x="367" y="8"/>
                  </a:cubicBezTo>
                  <a:cubicBezTo>
                    <a:pt x="367" y="9"/>
                    <a:pt x="367" y="9"/>
                    <a:pt x="367" y="9"/>
                  </a:cubicBezTo>
                  <a:cubicBezTo>
                    <a:pt x="369" y="10"/>
                    <a:pt x="369" y="10"/>
                    <a:pt x="369" y="10"/>
                  </a:cubicBezTo>
                  <a:cubicBezTo>
                    <a:pt x="367" y="26"/>
                    <a:pt x="367" y="26"/>
                    <a:pt x="367" y="26"/>
                  </a:cubicBezTo>
                  <a:cubicBezTo>
                    <a:pt x="370" y="26"/>
                    <a:pt x="370" y="26"/>
                    <a:pt x="370" y="26"/>
                  </a:cubicBezTo>
                  <a:cubicBezTo>
                    <a:pt x="371" y="14"/>
                    <a:pt x="371" y="14"/>
                    <a:pt x="371" y="14"/>
                  </a:cubicBezTo>
                  <a:cubicBezTo>
                    <a:pt x="372" y="13"/>
                    <a:pt x="373" y="12"/>
                    <a:pt x="374" y="11"/>
                  </a:cubicBezTo>
                  <a:cubicBezTo>
                    <a:pt x="374" y="10"/>
                    <a:pt x="375" y="10"/>
                    <a:pt x="375" y="10"/>
                  </a:cubicBezTo>
                  <a:cubicBezTo>
                    <a:pt x="376" y="10"/>
                    <a:pt x="376" y="10"/>
                    <a:pt x="377" y="10"/>
                  </a:cubicBezTo>
                  <a:cubicBezTo>
                    <a:pt x="377" y="10"/>
                    <a:pt x="378" y="10"/>
                    <a:pt x="378" y="10"/>
                  </a:cubicBezTo>
                  <a:cubicBezTo>
                    <a:pt x="378" y="11"/>
                    <a:pt x="378" y="11"/>
                    <a:pt x="378" y="11"/>
                  </a:cubicBezTo>
                  <a:cubicBezTo>
                    <a:pt x="378" y="11"/>
                    <a:pt x="378" y="12"/>
                    <a:pt x="378" y="13"/>
                  </a:cubicBezTo>
                  <a:cubicBezTo>
                    <a:pt x="378" y="14"/>
                    <a:pt x="378" y="15"/>
                    <a:pt x="378" y="17"/>
                  </a:cubicBezTo>
                  <a:cubicBezTo>
                    <a:pt x="378" y="19"/>
                    <a:pt x="378" y="19"/>
                    <a:pt x="378" y="19"/>
                  </a:cubicBezTo>
                  <a:cubicBezTo>
                    <a:pt x="377" y="26"/>
                    <a:pt x="377" y="26"/>
                    <a:pt x="377" y="26"/>
                  </a:cubicBezTo>
                  <a:cubicBezTo>
                    <a:pt x="380" y="26"/>
                    <a:pt x="380" y="26"/>
                    <a:pt x="380" y="26"/>
                  </a:cubicBezTo>
                  <a:cubicBezTo>
                    <a:pt x="381" y="18"/>
                    <a:pt x="381" y="18"/>
                    <a:pt x="381" y="18"/>
                  </a:cubicBezTo>
                  <a:cubicBezTo>
                    <a:pt x="381" y="16"/>
                    <a:pt x="381" y="15"/>
                    <a:pt x="381" y="14"/>
                  </a:cubicBezTo>
                  <a:cubicBezTo>
                    <a:pt x="382" y="12"/>
                    <a:pt x="383" y="12"/>
                    <a:pt x="384" y="11"/>
                  </a:cubicBezTo>
                  <a:cubicBezTo>
                    <a:pt x="384" y="10"/>
                    <a:pt x="385" y="10"/>
                    <a:pt x="385" y="10"/>
                  </a:cubicBezTo>
                  <a:cubicBezTo>
                    <a:pt x="386" y="10"/>
                    <a:pt x="386" y="10"/>
                    <a:pt x="387" y="10"/>
                  </a:cubicBezTo>
                  <a:cubicBezTo>
                    <a:pt x="387" y="10"/>
                    <a:pt x="387" y="10"/>
                    <a:pt x="388" y="10"/>
                  </a:cubicBezTo>
                  <a:cubicBezTo>
                    <a:pt x="388" y="11"/>
                    <a:pt x="388" y="11"/>
                    <a:pt x="388" y="11"/>
                  </a:cubicBezTo>
                  <a:cubicBezTo>
                    <a:pt x="388" y="11"/>
                    <a:pt x="388" y="12"/>
                    <a:pt x="388" y="13"/>
                  </a:cubicBezTo>
                  <a:cubicBezTo>
                    <a:pt x="388" y="13"/>
                    <a:pt x="388" y="15"/>
                    <a:pt x="388" y="17"/>
                  </a:cubicBezTo>
                  <a:cubicBezTo>
                    <a:pt x="387" y="20"/>
                    <a:pt x="387" y="20"/>
                    <a:pt x="387" y="20"/>
                  </a:cubicBezTo>
                  <a:cubicBezTo>
                    <a:pt x="387" y="22"/>
                    <a:pt x="387" y="23"/>
                    <a:pt x="387" y="24"/>
                  </a:cubicBezTo>
                  <a:cubicBezTo>
                    <a:pt x="387" y="25"/>
                    <a:pt x="387" y="26"/>
                    <a:pt x="389" y="26"/>
                  </a:cubicBezTo>
                  <a:cubicBezTo>
                    <a:pt x="389" y="26"/>
                    <a:pt x="390" y="25"/>
                    <a:pt x="391" y="25"/>
                  </a:cubicBezTo>
                  <a:moveTo>
                    <a:pt x="362" y="25"/>
                  </a:moveTo>
                  <a:cubicBezTo>
                    <a:pt x="362" y="24"/>
                    <a:pt x="363" y="24"/>
                    <a:pt x="363" y="24"/>
                  </a:cubicBezTo>
                  <a:cubicBezTo>
                    <a:pt x="362" y="23"/>
                    <a:pt x="362" y="23"/>
                    <a:pt x="362" y="23"/>
                  </a:cubicBezTo>
                  <a:cubicBezTo>
                    <a:pt x="362" y="23"/>
                    <a:pt x="361" y="24"/>
                    <a:pt x="361" y="24"/>
                  </a:cubicBezTo>
                  <a:cubicBezTo>
                    <a:pt x="360" y="23"/>
                    <a:pt x="360" y="23"/>
                    <a:pt x="360" y="23"/>
                  </a:cubicBezTo>
                  <a:cubicBezTo>
                    <a:pt x="360" y="23"/>
                    <a:pt x="360" y="23"/>
                    <a:pt x="360" y="22"/>
                  </a:cubicBezTo>
                  <a:cubicBezTo>
                    <a:pt x="360" y="21"/>
                    <a:pt x="361" y="19"/>
                    <a:pt x="361" y="15"/>
                  </a:cubicBezTo>
                  <a:cubicBezTo>
                    <a:pt x="362" y="14"/>
                    <a:pt x="362" y="13"/>
                    <a:pt x="362" y="12"/>
                  </a:cubicBezTo>
                  <a:cubicBezTo>
                    <a:pt x="362" y="10"/>
                    <a:pt x="361" y="9"/>
                    <a:pt x="361" y="8"/>
                  </a:cubicBezTo>
                  <a:cubicBezTo>
                    <a:pt x="360" y="8"/>
                    <a:pt x="360" y="8"/>
                    <a:pt x="360" y="7"/>
                  </a:cubicBezTo>
                  <a:cubicBezTo>
                    <a:pt x="359" y="7"/>
                    <a:pt x="359" y="7"/>
                    <a:pt x="358" y="7"/>
                  </a:cubicBezTo>
                  <a:cubicBezTo>
                    <a:pt x="358" y="7"/>
                    <a:pt x="357" y="7"/>
                    <a:pt x="356" y="7"/>
                  </a:cubicBezTo>
                  <a:cubicBezTo>
                    <a:pt x="355" y="8"/>
                    <a:pt x="353" y="9"/>
                    <a:pt x="352" y="11"/>
                  </a:cubicBezTo>
                  <a:cubicBezTo>
                    <a:pt x="352" y="10"/>
                    <a:pt x="351" y="9"/>
                    <a:pt x="351" y="8"/>
                  </a:cubicBezTo>
                  <a:cubicBezTo>
                    <a:pt x="351" y="8"/>
                    <a:pt x="350" y="8"/>
                    <a:pt x="350" y="7"/>
                  </a:cubicBezTo>
                  <a:cubicBezTo>
                    <a:pt x="349" y="7"/>
                    <a:pt x="349" y="7"/>
                    <a:pt x="348" y="7"/>
                  </a:cubicBezTo>
                  <a:cubicBezTo>
                    <a:pt x="348" y="7"/>
                    <a:pt x="347" y="7"/>
                    <a:pt x="347" y="7"/>
                  </a:cubicBezTo>
                  <a:cubicBezTo>
                    <a:pt x="345" y="8"/>
                    <a:pt x="343" y="9"/>
                    <a:pt x="342" y="11"/>
                  </a:cubicBezTo>
                  <a:cubicBezTo>
                    <a:pt x="342" y="8"/>
                    <a:pt x="342" y="8"/>
                    <a:pt x="342" y="8"/>
                  </a:cubicBezTo>
                  <a:cubicBezTo>
                    <a:pt x="342" y="7"/>
                    <a:pt x="342" y="7"/>
                    <a:pt x="342" y="7"/>
                  </a:cubicBezTo>
                  <a:cubicBezTo>
                    <a:pt x="338" y="8"/>
                    <a:pt x="338" y="8"/>
                    <a:pt x="338" y="8"/>
                  </a:cubicBezTo>
                  <a:cubicBezTo>
                    <a:pt x="337" y="9"/>
                    <a:pt x="337" y="9"/>
                    <a:pt x="337" y="9"/>
                  </a:cubicBezTo>
                  <a:cubicBezTo>
                    <a:pt x="339" y="10"/>
                    <a:pt x="339" y="10"/>
                    <a:pt x="339" y="10"/>
                  </a:cubicBezTo>
                  <a:cubicBezTo>
                    <a:pt x="337" y="26"/>
                    <a:pt x="337" y="26"/>
                    <a:pt x="337" y="26"/>
                  </a:cubicBezTo>
                  <a:cubicBezTo>
                    <a:pt x="340" y="26"/>
                    <a:pt x="340" y="26"/>
                    <a:pt x="340" y="26"/>
                  </a:cubicBezTo>
                  <a:cubicBezTo>
                    <a:pt x="342" y="14"/>
                    <a:pt x="342" y="14"/>
                    <a:pt x="342" y="14"/>
                  </a:cubicBezTo>
                  <a:cubicBezTo>
                    <a:pt x="342" y="13"/>
                    <a:pt x="343" y="12"/>
                    <a:pt x="344" y="11"/>
                  </a:cubicBezTo>
                  <a:cubicBezTo>
                    <a:pt x="345" y="10"/>
                    <a:pt x="345" y="10"/>
                    <a:pt x="346" y="10"/>
                  </a:cubicBezTo>
                  <a:cubicBezTo>
                    <a:pt x="346" y="10"/>
                    <a:pt x="347" y="10"/>
                    <a:pt x="347" y="10"/>
                  </a:cubicBezTo>
                  <a:cubicBezTo>
                    <a:pt x="348" y="10"/>
                    <a:pt x="348" y="10"/>
                    <a:pt x="348" y="10"/>
                  </a:cubicBezTo>
                  <a:cubicBezTo>
                    <a:pt x="349" y="11"/>
                    <a:pt x="349" y="11"/>
                    <a:pt x="349" y="11"/>
                  </a:cubicBezTo>
                  <a:cubicBezTo>
                    <a:pt x="349" y="11"/>
                    <a:pt x="349" y="12"/>
                    <a:pt x="349" y="13"/>
                  </a:cubicBezTo>
                  <a:cubicBezTo>
                    <a:pt x="349" y="14"/>
                    <a:pt x="349" y="15"/>
                    <a:pt x="348" y="17"/>
                  </a:cubicBezTo>
                  <a:cubicBezTo>
                    <a:pt x="348" y="19"/>
                    <a:pt x="348" y="19"/>
                    <a:pt x="348" y="19"/>
                  </a:cubicBezTo>
                  <a:cubicBezTo>
                    <a:pt x="347" y="26"/>
                    <a:pt x="347" y="26"/>
                    <a:pt x="347" y="26"/>
                  </a:cubicBezTo>
                  <a:cubicBezTo>
                    <a:pt x="350" y="26"/>
                    <a:pt x="350" y="26"/>
                    <a:pt x="350" y="26"/>
                  </a:cubicBezTo>
                  <a:cubicBezTo>
                    <a:pt x="351" y="18"/>
                    <a:pt x="351" y="18"/>
                    <a:pt x="351" y="18"/>
                  </a:cubicBezTo>
                  <a:cubicBezTo>
                    <a:pt x="352" y="16"/>
                    <a:pt x="352" y="15"/>
                    <a:pt x="352" y="14"/>
                  </a:cubicBezTo>
                  <a:cubicBezTo>
                    <a:pt x="353" y="12"/>
                    <a:pt x="353" y="12"/>
                    <a:pt x="354" y="11"/>
                  </a:cubicBezTo>
                  <a:cubicBezTo>
                    <a:pt x="355" y="10"/>
                    <a:pt x="355" y="10"/>
                    <a:pt x="356" y="10"/>
                  </a:cubicBezTo>
                  <a:cubicBezTo>
                    <a:pt x="356" y="10"/>
                    <a:pt x="357" y="10"/>
                    <a:pt x="357" y="10"/>
                  </a:cubicBezTo>
                  <a:cubicBezTo>
                    <a:pt x="358" y="10"/>
                    <a:pt x="358" y="10"/>
                    <a:pt x="358" y="10"/>
                  </a:cubicBezTo>
                  <a:cubicBezTo>
                    <a:pt x="358" y="11"/>
                    <a:pt x="358" y="11"/>
                    <a:pt x="358" y="11"/>
                  </a:cubicBezTo>
                  <a:cubicBezTo>
                    <a:pt x="359" y="11"/>
                    <a:pt x="359" y="12"/>
                    <a:pt x="359" y="13"/>
                  </a:cubicBezTo>
                  <a:cubicBezTo>
                    <a:pt x="359" y="13"/>
                    <a:pt x="358" y="15"/>
                    <a:pt x="358" y="17"/>
                  </a:cubicBezTo>
                  <a:cubicBezTo>
                    <a:pt x="358" y="20"/>
                    <a:pt x="358" y="20"/>
                    <a:pt x="358" y="20"/>
                  </a:cubicBezTo>
                  <a:cubicBezTo>
                    <a:pt x="357" y="22"/>
                    <a:pt x="357" y="23"/>
                    <a:pt x="357" y="24"/>
                  </a:cubicBezTo>
                  <a:cubicBezTo>
                    <a:pt x="357" y="25"/>
                    <a:pt x="358" y="26"/>
                    <a:pt x="359" y="26"/>
                  </a:cubicBezTo>
                  <a:cubicBezTo>
                    <a:pt x="360" y="26"/>
                    <a:pt x="361" y="25"/>
                    <a:pt x="362" y="25"/>
                  </a:cubicBezTo>
                  <a:moveTo>
                    <a:pt x="321" y="18"/>
                  </a:moveTo>
                  <a:cubicBezTo>
                    <a:pt x="321" y="16"/>
                    <a:pt x="322" y="14"/>
                    <a:pt x="323" y="12"/>
                  </a:cubicBezTo>
                  <a:cubicBezTo>
                    <a:pt x="323" y="12"/>
                    <a:pt x="323" y="11"/>
                    <a:pt x="324" y="11"/>
                  </a:cubicBezTo>
                  <a:cubicBezTo>
                    <a:pt x="324" y="10"/>
                    <a:pt x="324" y="10"/>
                    <a:pt x="325" y="10"/>
                  </a:cubicBezTo>
                  <a:cubicBezTo>
                    <a:pt x="325" y="9"/>
                    <a:pt x="326" y="9"/>
                    <a:pt x="327" y="9"/>
                  </a:cubicBezTo>
                  <a:cubicBezTo>
                    <a:pt x="327" y="9"/>
                    <a:pt x="328" y="9"/>
                    <a:pt x="328" y="9"/>
                  </a:cubicBezTo>
                  <a:cubicBezTo>
                    <a:pt x="329" y="10"/>
                    <a:pt x="330" y="12"/>
                    <a:pt x="330" y="15"/>
                  </a:cubicBezTo>
                  <a:cubicBezTo>
                    <a:pt x="330" y="17"/>
                    <a:pt x="330" y="19"/>
                    <a:pt x="329" y="21"/>
                  </a:cubicBezTo>
                  <a:cubicBezTo>
                    <a:pt x="329" y="21"/>
                    <a:pt x="328" y="22"/>
                    <a:pt x="328" y="22"/>
                  </a:cubicBezTo>
                  <a:cubicBezTo>
                    <a:pt x="328" y="23"/>
                    <a:pt x="327" y="23"/>
                    <a:pt x="327" y="23"/>
                  </a:cubicBezTo>
                  <a:cubicBezTo>
                    <a:pt x="326" y="24"/>
                    <a:pt x="326" y="24"/>
                    <a:pt x="325" y="24"/>
                  </a:cubicBezTo>
                  <a:cubicBezTo>
                    <a:pt x="324" y="24"/>
                    <a:pt x="324" y="24"/>
                    <a:pt x="323" y="24"/>
                  </a:cubicBezTo>
                  <a:cubicBezTo>
                    <a:pt x="322" y="23"/>
                    <a:pt x="321" y="21"/>
                    <a:pt x="321" y="18"/>
                  </a:cubicBezTo>
                  <a:moveTo>
                    <a:pt x="324" y="26"/>
                  </a:moveTo>
                  <a:cubicBezTo>
                    <a:pt x="325" y="26"/>
                    <a:pt x="326" y="26"/>
                    <a:pt x="327" y="25"/>
                  </a:cubicBezTo>
                  <a:cubicBezTo>
                    <a:pt x="329" y="25"/>
                    <a:pt x="330" y="24"/>
                    <a:pt x="331" y="22"/>
                  </a:cubicBezTo>
                  <a:cubicBezTo>
                    <a:pt x="333" y="20"/>
                    <a:pt x="333" y="18"/>
                    <a:pt x="333" y="15"/>
                  </a:cubicBezTo>
                  <a:cubicBezTo>
                    <a:pt x="333" y="12"/>
                    <a:pt x="333" y="10"/>
                    <a:pt x="332" y="9"/>
                  </a:cubicBezTo>
                  <a:cubicBezTo>
                    <a:pt x="331" y="8"/>
                    <a:pt x="331" y="8"/>
                    <a:pt x="330" y="8"/>
                  </a:cubicBezTo>
                  <a:cubicBezTo>
                    <a:pt x="329" y="7"/>
                    <a:pt x="328" y="7"/>
                    <a:pt x="327" y="7"/>
                  </a:cubicBezTo>
                  <a:cubicBezTo>
                    <a:pt x="326" y="7"/>
                    <a:pt x="325" y="7"/>
                    <a:pt x="325" y="8"/>
                  </a:cubicBezTo>
                  <a:cubicBezTo>
                    <a:pt x="323" y="8"/>
                    <a:pt x="322" y="9"/>
                    <a:pt x="321" y="11"/>
                  </a:cubicBezTo>
                  <a:cubicBezTo>
                    <a:pt x="319" y="13"/>
                    <a:pt x="318" y="16"/>
                    <a:pt x="318" y="18"/>
                  </a:cubicBezTo>
                  <a:cubicBezTo>
                    <a:pt x="318" y="22"/>
                    <a:pt x="319" y="24"/>
                    <a:pt x="322" y="25"/>
                  </a:cubicBezTo>
                  <a:cubicBezTo>
                    <a:pt x="323" y="26"/>
                    <a:pt x="323" y="26"/>
                    <a:pt x="324" y="26"/>
                  </a:cubicBezTo>
                  <a:moveTo>
                    <a:pt x="313" y="25"/>
                  </a:moveTo>
                  <a:cubicBezTo>
                    <a:pt x="314" y="25"/>
                    <a:pt x="314" y="24"/>
                    <a:pt x="314" y="24"/>
                  </a:cubicBezTo>
                  <a:cubicBezTo>
                    <a:pt x="315" y="19"/>
                    <a:pt x="315" y="19"/>
                    <a:pt x="315" y="19"/>
                  </a:cubicBezTo>
                  <a:cubicBezTo>
                    <a:pt x="313" y="19"/>
                    <a:pt x="313" y="19"/>
                    <a:pt x="313" y="19"/>
                  </a:cubicBezTo>
                  <a:cubicBezTo>
                    <a:pt x="312" y="22"/>
                    <a:pt x="312" y="22"/>
                    <a:pt x="312" y="22"/>
                  </a:cubicBezTo>
                  <a:cubicBezTo>
                    <a:pt x="311" y="23"/>
                    <a:pt x="311" y="23"/>
                    <a:pt x="311" y="23"/>
                  </a:cubicBezTo>
                  <a:cubicBezTo>
                    <a:pt x="310" y="24"/>
                    <a:pt x="309" y="24"/>
                    <a:pt x="308" y="24"/>
                  </a:cubicBezTo>
                  <a:cubicBezTo>
                    <a:pt x="306" y="24"/>
                    <a:pt x="305" y="23"/>
                    <a:pt x="304" y="21"/>
                  </a:cubicBezTo>
                  <a:cubicBezTo>
                    <a:pt x="303" y="20"/>
                    <a:pt x="302" y="18"/>
                    <a:pt x="302" y="15"/>
                  </a:cubicBezTo>
                  <a:cubicBezTo>
                    <a:pt x="302" y="12"/>
                    <a:pt x="303" y="10"/>
                    <a:pt x="304" y="7"/>
                  </a:cubicBezTo>
                  <a:cubicBezTo>
                    <a:pt x="304" y="7"/>
                    <a:pt x="305" y="6"/>
                    <a:pt x="306" y="5"/>
                  </a:cubicBezTo>
                  <a:cubicBezTo>
                    <a:pt x="306" y="5"/>
                    <a:pt x="307" y="4"/>
                    <a:pt x="308" y="4"/>
                  </a:cubicBezTo>
                  <a:cubicBezTo>
                    <a:pt x="308" y="3"/>
                    <a:pt x="309" y="3"/>
                    <a:pt x="310" y="3"/>
                  </a:cubicBezTo>
                  <a:cubicBezTo>
                    <a:pt x="311" y="3"/>
                    <a:pt x="311" y="3"/>
                    <a:pt x="312" y="3"/>
                  </a:cubicBezTo>
                  <a:cubicBezTo>
                    <a:pt x="313" y="3"/>
                    <a:pt x="313" y="3"/>
                    <a:pt x="314" y="4"/>
                  </a:cubicBezTo>
                  <a:cubicBezTo>
                    <a:pt x="314" y="8"/>
                    <a:pt x="314" y="8"/>
                    <a:pt x="314" y="8"/>
                  </a:cubicBezTo>
                  <a:cubicBezTo>
                    <a:pt x="316" y="8"/>
                    <a:pt x="316" y="8"/>
                    <a:pt x="316" y="8"/>
                  </a:cubicBezTo>
                  <a:cubicBezTo>
                    <a:pt x="317" y="2"/>
                    <a:pt x="317" y="2"/>
                    <a:pt x="317" y="2"/>
                  </a:cubicBezTo>
                  <a:cubicBezTo>
                    <a:pt x="316" y="2"/>
                    <a:pt x="316" y="2"/>
                    <a:pt x="316" y="2"/>
                  </a:cubicBezTo>
                  <a:cubicBezTo>
                    <a:pt x="315" y="1"/>
                    <a:pt x="313" y="1"/>
                    <a:pt x="311" y="1"/>
                  </a:cubicBezTo>
                  <a:cubicBezTo>
                    <a:pt x="309" y="1"/>
                    <a:pt x="307" y="2"/>
                    <a:pt x="305" y="3"/>
                  </a:cubicBezTo>
                  <a:cubicBezTo>
                    <a:pt x="304" y="4"/>
                    <a:pt x="303" y="4"/>
                    <a:pt x="302" y="5"/>
                  </a:cubicBezTo>
                  <a:cubicBezTo>
                    <a:pt x="302" y="6"/>
                    <a:pt x="301" y="7"/>
                    <a:pt x="301" y="8"/>
                  </a:cubicBezTo>
                  <a:cubicBezTo>
                    <a:pt x="300" y="9"/>
                    <a:pt x="300" y="10"/>
                    <a:pt x="299" y="11"/>
                  </a:cubicBezTo>
                  <a:cubicBezTo>
                    <a:pt x="299" y="13"/>
                    <a:pt x="299" y="14"/>
                    <a:pt x="299" y="16"/>
                  </a:cubicBezTo>
                  <a:cubicBezTo>
                    <a:pt x="299" y="17"/>
                    <a:pt x="299" y="19"/>
                    <a:pt x="300" y="20"/>
                  </a:cubicBezTo>
                  <a:cubicBezTo>
                    <a:pt x="300" y="21"/>
                    <a:pt x="301" y="22"/>
                    <a:pt x="301" y="23"/>
                  </a:cubicBezTo>
                  <a:cubicBezTo>
                    <a:pt x="301" y="23"/>
                    <a:pt x="302" y="24"/>
                    <a:pt x="302" y="24"/>
                  </a:cubicBezTo>
                  <a:cubicBezTo>
                    <a:pt x="303" y="25"/>
                    <a:pt x="304" y="25"/>
                    <a:pt x="305" y="25"/>
                  </a:cubicBezTo>
                  <a:cubicBezTo>
                    <a:pt x="305" y="26"/>
                    <a:pt x="306" y="26"/>
                    <a:pt x="307" y="26"/>
                  </a:cubicBezTo>
                  <a:cubicBezTo>
                    <a:pt x="308" y="26"/>
                    <a:pt x="309" y="26"/>
                    <a:pt x="310" y="26"/>
                  </a:cubicBezTo>
                  <a:cubicBezTo>
                    <a:pt x="310" y="25"/>
                    <a:pt x="311" y="25"/>
                    <a:pt x="312" y="25"/>
                  </a:cubicBezTo>
                  <a:cubicBezTo>
                    <a:pt x="312" y="25"/>
                    <a:pt x="313" y="25"/>
                    <a:pt x="313" y="25"/>
                  </a:cubicBezTo>
                  <a:moveTo>
                    <a:pt x="279" y="13"/>
                  </a:moveTo>
                  <a:cubicBezTo>
                    <a:pt x="279" y="13"/>
                    <a:pt x="279" y="12"/>
                    <a:pt x="280" y="12"/>
                  </a:cubicBezTo>
                  <a:cubicBezTo>
                    <a:pt x="280" y="11"/>
                    <a:pt x="280" y="11"/>
                    <a:pt x="281" y="10"/>
                  </a:cubicBezTo>
                  <a:cubicBezTo>
                    <a:pt x="281" y="10"/>
                    <a:pt x="281" y="10"/>
                    <a:pt x="282" y="9"/>
                  </a:cubicBezTo>
                  <a:cubicBezTo>
                    <a:pt x="282" y="9"/>
                    <a:pt x="283" y="9"/>
                    <a:pt x="283" y="9"/>
                  </a:cubicBezTo>
                  <a:cubicBezTo>
                    <a:pt x="284" y="9"/>
                    <a:pt x="284" y="9"/>
                    <a:pt x="285" y="10"/>
                  </a:cubicBezTo>
                  <a:cubicBezTo>
                    <a:pt x="285" y="10"/>
                    <a:pt x="285" y="10"/>
                    <a:pt x="285" y="11"/>
                  </a:cubicBezTo>
                  <a:cubicBezTo>
                    <a:pt x="285" y="12"/>
                    <a:pt x="285" y="12"/>
                    <a:pt x="285" y="13"/>
                  </a:cubicBezTo>
                  <a:cubicBezTo>
                    <a:pt x="284" y="14"/>
                    <a:pt x="284" y="15"/>
                    <a:pt x="283" y="15"/>
                  </a:cubicBezTo>
                  <a:cubicBezTo>
                    <a:pt x="281" y="16"/>
                    <a:pt x="280" y="16"/>
                    <a:pt x="278" y="17"/>
                  </a:cubicBezTo>
                  <a:cubicBezTo>
                    <a:pt x="278" y="16"/>
                    <a:pt x="279" y="14"/>
                    <a:pt x="279" y="13"/>
                  </a:cubicBezTo>
                  <a:moveTo>
                    <a:pt x="279" y="23"/>
                  </a:moveTo>
                  <a:cubicBezTo>
                    <a:pt x="279" y="22"/>
                    <a:pt x="279" y="22"/>
                    <a:pt x="279" y="22"/>
                  </a:cubicBezTo>
                  <a:cubicBezTo>
                    <a:pt x="278" y="21"/>
                    <a:pt x="278" y="21"/>
                    <a:pt x="278" y="21"/>
                  </a:cubicBezTo>
                  <a:cubicBezTo>
                    <a:pt x="278" y="20"/>
                    <a:pt x="278" y="20"/>
                    <a:pt x="278" y="20"/>
                  </a:cubicBezTo>
                  <a:cubicBezTo>
                    <a:pt x="278" y="19"/>
                    <a:pt x="278" y="19"/>
                    <a:pt x="278" y="19"/>
                  </a:cubicBezTo>
                  <a:cubicBezTo>
                    <a:pt x="278" y="18"/>
                    <a:pt x="278" y="18"/>
                    <a:pt x="278" y="18"/>
                  </a:cubicBezTo>
                  <a:cubicBezTo>
                    <a:pt x="279" y="18"/>
                    <a:pt x="281" y="18"/>
                    <a:pt x="282" y="17"/>
                  </a:cubicBezTo>
                  <a:cubicBezTo>
                    <a:pt x="283" y="17"/>
                    <a:pt x="284" y="17"/>
                    <a:pt x="284" y="16"/>
                  </a:cubicBezTo>
                  <a:cubicBezTo>
                    <a:pt x="285" y="16"/>
                    <a:pt x="286" y="16"/>
                    <a:pt x="286" y="15"/>
                  </a:cubicBezTo>
                  <a:cubicBezTo>
                    <a:pt x="287" y="15"/>
                    <a:pt x="288" y="14"/>
                    <a:pt x="288" y="13"/>
                  </a:cubicBezTo>
                  <a:cubicBezTo>
                    <a:pt x="288" y="13"/>
                    <a:pt x="289" y="12"/>
                    <a:pt x="289" y="11"/>
                  </a:cubicBezTo>
                  <a:cubicBezTo>
                    <a:pt x="289" y="11"/>
                    <a:pt x="288" y="10"/>
                    <a:pt x="288" y="10"/>
                  </a:cubicBezTo>
                  <a:cubicBezTo>
                    <a:pt x="288" y="8"/>
                    <a:pt x="286" y="7"/>
                    <a:pt x="284" y="7"/>
                  </a:cubicBezTo>
                  <a:cubicBezTo>
                    <a:pt x="282" y="7"/>
                    <a:pt x="281" y="8"/>
                    <a:pt x="279" y="9"/>
                  </a:cubicBezTo>
                  <a:cubicBezTo>
                    <a:pt x="279" y="9"/>
                    <a:pt x="278" y="10"/>
                    <a:pt x="278" y="11"/>
                  </a:cubicBezTo>
                  <a:cubicBezTo>
                    <a:pt x="277" y="11"/>
                    <a:pt x="276" y="12"/>
                    <a:pt x="276" y="13"/>
                  </a:cubicBezTo>
                  <a:cubicBezTo>
                    <a:pt x="276" y="14"/>
                    <a:pt x="275" y="15"/>
                    <a:pt x="275" y="16"/>
                  </a:cubicBezTo>
                  <a:cubicBezTo>
                    <a:pt x="275" y="17"/>
                    <a:pt x="275" y="18"/>
                    <a:pt x="275" y="18"/>
                  </a:cubicBezTo>
                  <a:cubicBezTo>
                    <a:pt x="275" y="19"/>
                    <a:pt x="275" y="19"/>
                    <a:pt x="275" y="20"/>
                  </a:cubicBezTo>
                  <a:cubicBezTo>
                    <a:pt x="275" y="20"/>
                    <a:pt x="275" y="21"/>
                    <a:pt x="275" y="21"/>
                  </a:cubicBezTo>
                  <a:cubicBezTo>
                    <a:pt x="276" y="23"/>
                    <a:pt x="277" y="24"/>
                    <a:pt x="278" y="25"/>
                  </a:cubicBezTo>
                  <a:cubicBezTo>
                    <a:pt x="279" y="26"/>
                    <a:pt x="280" y="26"/>
                    <a:pt x="281" y="26"/>
                  </a:cubicBezTo>
                  <a:cubicBezTo>
                    <a:pt x="282" y="26"/>
                    <a:pt x="284" y="25"/>
                    <a:pt x="285" y="25"/>
                  </a:cubicBezTo>
                  <a:cubicBezTo>
                    <a:pt x="286" y="24"/>
                    <a:pt x="287" y="23"/>
                    <a:pt x="288" y="23"/>
                  </a:cubicBezTo>
                  <a:cubicBezTo>
                    <a:pt x="287" y="21"/>
                    <a:pt x="287" y="21"/>
                    <a:pt x="287" y="21"/>
                  </a:cubicBezTo>
                  <a:cubicBezTo>
                    <a:pt x="285" y="23"/>
                    <a:pt x="283" y="24"/>
                    <a:pt x="281" y="24"/>
                  </a:cubicBezTo>
                  <a:cubicBezTo>
                    <a:pt x="281" y="24"/>
                    <a:pt x="280" y="23"/>
                    <a:pt x="279" y="23"/>
                  </a:cubicBezTo>
                  <a:moveTo>
                    <a:pt x="262" y="13"/>
                  </a:moveTo>
                  <a:cubicBezTo>
                    <a:pt x="263" y="13"/>
                    <a:pt x="263" y="12"/>
                    <a:pt x="263" y="12"/>
                  </a:cubicBezTo>
                  <a:cubicBezTo>
                    <a:pt x="263" y="11"/>
                    <a:pt x="264" y="11"/>
                    <a:pt x="264" y="10"/>
                  </a:cubicBezTo>
                  <a:cubicBezTo>
                    <a:pt x="264" y="10"/>
                    <a:pt x="265" y="10"/>
                    <a:pt x="265" y="9"/>
                  </a:cubicBezTo>
                  <a:cubicBezTo>
                    <a:pt x="266" y="9"/>
                    <a:pt x="266" y="9"/>
                    <a:pt x="267" y="9"/>
                  </a:cubicBezTo>
                  <a:cubicBezTo>
                    <a:pt x="267" y="9"/>
                    <a:pt x="268" y="9"/>
                    <a:pt x="268" y="10"/>
                  </a:cubicBezTo>
                  <a:cubicBezTo>
                    <a:pt x="269" y="10"/>
                    <a:pt x="269" y="10"/>
                    <a:pt x="269" y="11"/>
                  </a:cubicBezTo>
                  <a:cubicBezTo>
                    <a:pt x="269" y="12"/>
                    <a:pt x="269" y="12"/>
                    <a:pt x="268" y="13"/>
                  </a:cubicBezTo>
                  <a:cubicBezTo>
                    <a:pt x="268" y="14"/>
                    <a:pt x="267" y="15"/>
                    <a:pt x="266" y="15"/>
                  </a:cubicBezTo>
                  <a:cubicBezTo>
                    <a:pt x="265" y="16"/>
                    <a:pt x="263" y="16"/>
                    <a:pt x="262" y="17"/>
                  </a:cubicBezTo>
                  <a:cubicBezTo>
                    <a:pt x="262" y="16"/>
                    <a:pt x="262" y="14"/>
                    <a:pt x="262" y="13"/>
                  </a:cubicBezTo>
                  <a:moveTo>
                    <a:pt x="263" y="23"/>
                  </a:moveTo>
                  <a:cubicBezTo>
                    <a:pt x="262" y="22"/>
                    <a:pt x="262" y="22"/>
                    <a:pt x="262" y="22"/>
                  </a:cubicBezTo>
                  <a:cubicBezTo>
                    <a:pt x="262" y="21"/>
                    <a:pt x="262" y="21"/>
                    <a:pt x="262" y="21"/>
                  </a:cubicBezTo>
                  <a:cubicBezTo>
                    <a:pt x="262" y="20"/>
                    <a:pt x="261" y="20"/>
                    <a:pt x="261" y="20"/>
                  </a:cubicBezTo>
                  <a:cubicBezTo>
                    <a:pt x="261" y="19"/>
                    <a:pt x="261" y="19"/>
                    <a:pt x="261" y="19"/>
                  </a:cubicBezTo>
                  <a:cubicBezTo>
                    <a:pt x="261" y="18"/>
                    <a:pt x="261" y="18"/>
                    <a:pt x="261" y="18"/>
                  </a:cubicBezTo>
                  <a:cubicBezTo>
                    <a:pt x="263" y="18"/>
                    <a:pt x="264" y="18"/>
                    <a:pt x="266" y="17"/>
                  </a:cubicBezTo>
                  <a:cubicBezTo>
                    <a:pt x="266" y="17"/>
                    <a:pt x="267" y="17"/>
                    <a:pt x="268" y="16"/>
                  </a:cubicBezTo>
                  <a:cubicBezTo>
                    <a:pt x="269" y="16"/>
                    <a:pt x="269" y="16"/>
                    <a:pt x="270" y="15"/>
                  </a:cubicBezTo>
                  <a:cubicBezTo>
                    <a:pt x="271" y="15"/>
                    <a:pt x="271" y="14"/>
                    <a:pt x="271" y="13"/>
                  </a:cubicBezTo>
                  <a:cubicBezTo>
                    <a:pt x="272" y="13"/>
                    <a:pt x="272" y="12"/>
                    <a:pt x="272" y="11"/>
                  </a:cubicBezTo>
                  <a:cubicBezTo>
                    <a:pt x="272" y="11"/>
                    <a:pt x="272" y="10"/>
                    <a:pt x="272" y="10"/>
                  </a:cubicBezTo>
                  <a:cubicBezTo>
                    <a:pt x="271" y="8"/>
                    <a:pt x="270" y="7"/>
                    <a:pt x="267" y="7"/>
                  </a:cubicBezTo>
                  <a:cubicBezTo>
                    <a:pt x="266" y="7"/>
                    <a:pt x="264" y="8"/>
                    <a:pt x="263" y="9"/>
                  </a:cubicBezTo>
                  <a:cubicBezTo>
                    <a:pt x="262" y="9"/>
                    <a:pt x="262" y="10"/>
                    <a:pt x="261" y="11"/>
                  </a:cubicBezTo>
                  <a:cubicBezTo>
                    <a:pt x="260" y="11"/>
                    <a:pt x="260" y="12"/>
                    <a:pt x="260" y="13"/>
                  </a:cubicBezTo>
                  <a:cubicBezTo>
                    <a:pt x="259" y="14"/>
                    <a:pt x="259" y="15"/>
                    <a:pt x="259" y="16"/>
                  </a:cubicBezTo>
                  <a:cubicBezTo>
                    <a:pt x="258" y="17"/>
                    <a:pt x="258" y="18"/>
                    <a:pt x="258" y="18"/>
                  </a:cubicBezTo>
                  <a:cubicBezTo>
                    <a:pt x="258" y="19"/>
                    <a:pt x="258" y="19"/>
                    <a:pt x="258" y="20"/>
                  </a:cubicBezTo>
                  <a:cubicBezTo>
                    <a:pt x="258" y="20"/>
                    <a:pt x="258" y="21"/>
                    <a:pt x="259" y="21"/>
                  </a:cubicBezTo>
                  <a:cubicBezTo>
                    <a:pt x="259" y="23"/>
                    <a:pt x="260" y="24"/>
                    <a:pt x="262" y="25"/>
                  </a:cubicBezTo>
                  <a:cubicBezTo>
                    <a:pt x="262" y="26"/>
                    <a:pt x="263" y="26"/>
                    <a:pt x="265" y="26"/>
                  </a:cubicBezTo>
                  <a:cubicBezTo>
                    <a:pt x="266" y="26"/>
                    <a:pt x="267" y="25"/>
                    <a:pt x="269" y="25"/>
                  </a:cubicBezTo>
                  <a:cubicBezTo>
                    <a:pt x="270" y="24"/>
                    <a:pt x="270" y="23"/>
                    <a:pt x="271" y="23"/>
                  </a:cubicBezTo>
                  <a:cubicBezTo>
                    <a:pt x="270" y="21"/>
                    <a:pt x="270" y="21"/>
                    <a:pt x="270" y="21"/>
                  </a:cubicBezTo>
                  <a:cubicBezTo>
                    <a:pt x="269" y="23"/>
                    <a:pt x="267" y="24"/>
                    <a:pt x="265" y="24"/>
                  </a:cubicBezTo>
                  <a:cubicBezTo>
                    <a:pt x="264" y="24"/>
                    <a:pt x="263" y="23"/>
                    <a:pt x="263" y="23"/>
                  </a:cubicBezTo>
                  <a:moveTo>
                    <a:pt x="246" y="26"/>
                  </a:moveTo>
                  <a:cubicBezTo>
                    <a:pt x="249" y="26"/>
                    <a:pt x="249" y="26"/>
                    <a:pt x="249" y="26"/>
                  </a:cubicBezTo>
                  <a:cubicBezTo>
                    <a:pt x="250" y="14"/>
                    <a:pt x="250" y="14"/>
                    <a:pt x="250" y="14"/>
                  </a:cubicBezTo>
                  <a:cubicBezTo>
                    <a:pt x="251" y="13"/>
                    <a:pt x="252" y="12"/>
                    <a:pt x="253" y="11"/>
                  </a:cubicBezTo>
                  <a:cubicBezTo>
                    <a:pt x="253" y="11"/>
                    <a:pt x="253" y="11"/>
                    <a:pt x="254" y="11"/>
                  </a:cubicBezTo>
                  <a:cubicBezTo>
                    <a:pt x="254" y="11"/>
                    <a:pt x="255" y="10"/>
                    <a:pt x="255" y="10"/>
                  </a:cubicBezTo>
                  <a:cubicBezTo>
                    <a:pt x="256" y="10"/>
                    <a:pt x="256" y="11"/>
                    <a:pt x="257" y="11"/>
                  </a:cubicBezTo>
                  <a:cubicBezTo>
                    <a:pt x="257" y="7"/>
                    <a:pt x="257" y="7"/>
                    <a:pt x="257" y="7"/>
                  </a:cubicBezTo>
                  <a:cubicBezTo>
                    <a:pt x="257" y="7"/>
                    <a:pt x="257" y="7"/>
                    <a:pt x="256" y="7"/>
                  </a:cubicBezTo>
                  <a:cubicBezTo>
                    <a:pt x="255" y="7"/>
                    <a:pt x="255" y="7"/>
                    <a:pt x="254" y="8"/>
                  </a:cubicBezTo>
                  <a:cubicBezTo>
                    <a:pt x="253" y="8"/>
                    <a:pt x="251" y="10"/>
                    <a:pt x="251" y="11"/>
                  </a:cubicBezTo>
                  <a:cubicBezTo>
                    <a:pt x="251" y="8"/>
                    <a:pt x="251" y="8"/>
                    <a:pt x="251" y="8"/>
                  </a:cubicBezTo>
                  <a:cubicBezTo>
                    <a:pt x="250" y="7"/>
                    <a:pt x="250" y="7"/>
                    <a:pt x="250" y="7"/>
                  </a:cubicBezTo>
                  <a:cubicBezTo>
                    <a:pt x="246" y="8"/>
                    <a:pt x="246" y="8"/>
                    <a:pt x="246" y="8"/>
                  </a:cubicBezTo>
                  <a:cubicBezTo>
                    <a:pt x="246" y="9"/>
                    <a:pt x="246" y="9"/>
                    <a:pt x="246" y="9"/>
                  </a:cubicBezTo>
                  <a:cubicBezTo>
                    <a:pt x="248" y="10"/>
                    <a:pt x="248" y="10"/>
                    <a:pt x="248" y="10"/>
                  </a:cubicBezTo>
                  <a:lnTo>
                    <a:pt x="246" y="26"/>
                  </a:lnTo>
                  <a:close/>
                  <a:moveTo>
                    <a:pt x="226" y="26"/>
                  </a:moveTo>
                  <a:cubicBezTo>
                    <a:pt x="236" y="26"/>
                    <a:pt x="236" y="26"/>
                    <a:pt x="236" y="26"/>
                  </a:cubicBezTo>
                  <a:cubicBezTo>
                    <a:pt x="236" y="24"/>
                    <a:pt x="236" y="24"/>
                    <a:pt x="236" y="24"/>
                  </a:cubicBezTo>
                  <a:cubicBezTo>
                    <a:pt x="231" y="24"/>
                    <a:pt x="231" y="24"/>
                    <a:pt x="231" y="24"/>
                  </a:cubicBezTo>
                  <a:cubicBezTo>
                    <a:pt x="233" y="14"/>
                    <a:pt x="233" y="14"/>
                    <a:pt x="233" y="14"/>
                  </a:cubicBezTo>
                  <a:cubicBezTo>
                    <a:pt x="240" y="14"/>
                    <a:pt x="240" y="14"/>
                    <a:pt x="240" y="14"/>
                  </a:cubicBezTo>
                  <a:cubicBezTo>
                    <a:pt x="240" y="12"/>
                    <a:pt x="240" y="12"/>
                    <a:pt x="240" y="12"/>
                  </a:cubicBezTo>
                  <a:cubicBezTo>
                    <a:pt x="233" y="12"/>
                    <a:pt x="233" y="12"/>
                    <a:pt x="233" y="12"/>
                  </a:cubicBezTo>
                  <a:cubicBezTo>
                    <a:pt x="234" y="3"/>
                    <a:pt x="234" y="3"/>
                    <a:pt x="234" y="3"/>
                  </a:cubicBezTo>
                  <a:cubicBezTo>
                    <a:pt x="241" y="3"/>
                    <a:pt x="241" y="3"/>
                    <a:pt x="241" y="3"/>
                  </a:cubicBezTo>
                  <a:cubicBezTo>
                    <a:pt x="242" y="6"/>
                    <a:pt x="242" y="6"/>
                    <a:pt x="242" y="6"/>
                  </a:cubicBezTo>
                  <a:cubicBezTo>
                    <a:pt x="244" y="6"/>
                    <a:pt x="244" y="6"/>
                    <a:pt x="244" y="6"/>
                  </a:cubicBezTo>
                  <a:cubicBezTo>
                    <a:pt x="244" y="1"/>
                    <a:pt x="244" y="1"/>
                    <a:pt x="244" y="1"/>
                  </a:cubicBezTo>
                  <a:cubicBezTo>
                    <a:pt x="229" y="1"/>
                    <a:pt x="229" y="1"/>
                    <a:pt x="229" y="1"/>
                  </a:cubicBezTo>
                  <a:cubicBezTo>
                    <a:pt x="229" y="3"/>
                    <a:pt x="229" y="3"/>
                    <a:pt x="229" y="3"/>
                  </a:cubicBezTo>
                  <a:cubicBezTo>
                    <a:pt x="231" y="3"/>
                    <a:pt x="231" y="3"/>
                    <a:pt x="231" y="3"/>
                  </a:cubicBezTo>
                  <a:cubicBezTo>
                    <a:pt x="228" y="24"/>
                    <a:pt x="228" y="24"/>
                    <a:pt x="228" y="24"/>
                  </a:cubicBezTo>
                  <a:cubicBezTo>
                    <a:pt x="226" y="24"/>
                    <a:pt x="226" y="24"/>
                    <a:pt x="226" y="24"/>
                  </a:cubicBezTo>
                  <a:lnTo>
                    <a:pt x="226" y="26"/>
                  </a:lnTo>
                  <a:close/>
                  <a:moveTo>
                    <a:pt x="209" y="15"/>
                  </a:moveTo>
                  <a:cubicBezTo>
                    <a:pt x="222" y="15"/>
                    <a:pt x="222" y="15"/>
                    <a:pt x="222" y="15"/>
                  </a:cubicBezTo>
                  <a:cubicBezTo>
                    <a:pt x="223" y="12"/>
                    <a:pt x="223" y="12"/>
                    <a:pt x="223" y="12"/>
                  </a:cubicBezTo>
                  <a:cubicBezTo>
                    <a:pt x="209" y="12"/>
                    <a:pt x="209" y="12"/>
                    <a:pt x="209" y="12"/>
                  </a:cubicBezTo>
                  <a:lnTo>
                    <a:pt x="209" y="15"/>
                  </a:lnTo>
                  <a:close/>
                  <a:moveTo>
                    <a:pt x="199" y="21"/>
                  </a:moveTo>
                  <a:cubicBezTo>
                    <a:pt x="198" y="22"/>
                    <a:pt x="198" y="22"/>
                    <a:pt x="198" y="22"/>
                  </a:cubicBezTo>
                  <a:cubicBezTo>
                    <a:pt x="197" y="23"/>
                    <a:pt x="196" y="24"/>
                    <a:pt x="194" y="24"/>
                  </a:cubicBezTo>
                  <a:cubicBezTo>
                    <a:pt x="194" y="24"/>
                    <a:pt x="193" y="23"/>
                    <a:pt x="192" y="22"/>
                  </a:cubicBezTo>
                  <a:cubicBezTo>
                    <a:pt x="192" y="22"/>
                    <a:pt x="192" y="20"/>
                    <a:pt x="192" y="19"/>
                  </a:cubicBezTo>
                  <a:cubicBezTo>
                    <a:pt x="192" y="17"/>
                    <a:pt x="192" y="16"/>
                    <a:pt x="192" y="15"/>
                  </a:cubicBezTo>
                  <a:cubicBezTo>
                    <a:pt x="193" y="14"/>
                    <a:pt x="193" y="13"/>
                    <a:pt x="193" y="13"/>
                  </a:cubicBezTo>
                  <a:cubicBezTo>
                    <a:pt x="194" y="12"/>
                    <a:pt x="194" y="11"/>
                    <a:pt x="195" y="11"/>
                  </a:cubicBezTo>
                  <a:cubicBezTo>
                    <a:pt x="195" y="10"/>
                    <a:pt x="196" y="10"/>
                    <a:pt x="196" y="10"/>
                  </a:cubicBezTo>
                  <a:cubicBezTo>
                    <a:pt x="197" y="9"/>
                    <a:pt x="198" y="9"/>
                    <a:pt x="198" y="9"/>
                  </a:cubicBezTo>
                  <a:cubicBezTo>
                    <a:pt x="199" y="9"/>
                    <a:pt x="200" y="9"/>
                    <a:pt x="201" y="10"/>
                  </a:cubicBezTo>
                  <a:lnTo>
                    <a:pt x="199" y="21"/>
                  </a:lnTo>
                  <a:close/>
                  <a:moveTo>
                    <a:pt x="190" y="14"/>
                  </a:moveTo>
                  <a:cubicBezTo>
                    <a:pt x="189" y="16"/>
                    <a:pt x="189" y="17"/>
                    <a:pt x="189" y="19"/>
                  </a:cubicBezTo>
                  <a:cubicBezTo>
                    <a:pt x="189" y="21"/>
                    <a:pt x="189" y="23"/>
                    <a:pt x="190" y="24"/>
                  </a:cubicBezTo>
                  <a:cubicBezTo>
                    <a:pt x="190" y="25"/>
                    <a:pt x="191" y="25"/>
                    <a:pt x="191" y="25"/>
                  </a:cubicBezTo>
                  <a:cubicBezTo>
                    <a:pt x="192" y="26"/>
                    <a:pt x="193" y="26"/>
                    <a:pt x="194" y="26"/>
                  </a:cubicBezTo>
                  <a:cubicBezTo>
                    <a:pt x="194" y="26"/>
                    <a:pt x="195" y="26"/>
                    <a:pt x="195" y="26"/>
                  </a:cubicBezTo>
                  <a:cubicBezTo>
                    <a:pt x="197" y="25"/>
                    <a:pt x="198" y="24"/>
                    <a:pt x="199" y="23"/>
                  </a:cubicBezTo>
                  <a:cubicBezTo>
                    <a:pt x="198" y="28"/>
                    <a:pt x="198" y="28"/>
                    <a:pt x="198" y="28"/>
                  </a:cubicBezTo>
                  <a:cubicBezTo>
                    <a:pt x="198" y="29"/>
                    <a:pt x="197" y="30"/>
                    <a:pt x="197" y="30"/>
                  </a:cubicBezTo>
                  <a:cubicBezTo>
                    <a:pt x="196" y="31"/>
                    <a:pt x="195" y="31"/>
                    <a:pt x="194" y="31"/>
                  </a:cubicBezTo>
                  <a:cubicBezTo>
                    <a:pt x="193" y="31"/>
                    <a:pt x="191" y="31"/>
                    <a:pt x="190" y="30"/>
                  </a:cubicBezTo>
                  <a:cubicBezTo>
                    <a:pt x="189" y="33"/>
                    <a:pt x="189" y="33"/>
                    <a:pt x="189" y="33"/>
                  </a:cubicBezTo>
                  <a:cubicBezTo>
                    <a:pt x="190" y="33"/>
                    <a:pt x="191" y="34"/>
                    <a:pt x="193" y="34"/>
                  </a:cubicBezTo>
                  <a:cubicBezTo>
                    <a:pt x="194" y="34"/>
                    <a:pt x="196" y="33"/>
                    <a:pt x="198" y="32"/>
                  </a:cubicBezTo>
                  <a:cubicBezTo>
                    <a:pt x="200" y="31"/>
                    <a:pt x="201" y="29"/>
                    <a:pt x="201" y="27"/>
                  </a:cubicBezTo>
                  <a:cubicBezTo>
                    <a:pt x="204" y="7"/>
                    <a:pt x="204" y="7"/>
                    <a:pt x="204" y="7"/>
                  </a:cubicBezTo>
                  <a:cubicBezTo>
                    <a:pt x="202" y="8"/>
                    <a:pt x="202" y="8"/>
                    <a:pt x="202" y="8"/>
                  </a:cubicBezTo>
                  <a:cubicBezTo>
                    <a:pt x="201" y="7"/>
                    <a:pt x="200" y="7"/>
                    <a:pt x="199" y="7"/>
                  </a:cubicBezTo>
                  <a:cubicBezTo>
                    <a:pt x="198" y="7"/>
                    <a:pt x="197" y="7"/>
                    <a:pt x="196" y="8"/>
                  </a:cubicBezTo>
                  <a:cubicBezTo>
                    <a:pt x="193" y="9"/>
                    <a:pt x="191" y="11"/>
                    <a:pt x="190" y="14"/>
                  </a:cubicBezTo>
                  <a:moveTo>
                    <a:pt x="180" y="24"/>
                  </a:moveTo>
                  <a:cubicBezTo>
                    <a:pt x="180" y="25"/>
                    <a:pt x="180" y="25"/>
                    <a:pt x="180" y="25"/>
                  </a:cubicBezTo>
                  <a:cubicBezTo>
                    <a:pt x="181" y="26"/>
                    <a:pt x="181" y="26"/>
                    <a:pt x="182" y="26"/>
                  </a:cubicBezTo>
                  <a:cubicBezTo>
                    <a:pt x="183" y="26"/>
                    <a:pt x="184" y="25"/>
                    <a:pt x="185" y="25"/>
                  </a:cubicBezTo>
                  <a:cubicBezTo>
                    <a:pt x="185" y="24"/>
                    <a:pt x="186" y="24"/>
                    <a:pt x="186" y="24"/>
                  </a:cubicBezTo>
                  <a:cubicBezTo>
                    <a:pt x="185" y="23"/>
                    <a:pt x="185" y="23"/>
                    <a:pt x="185" y="23"/>
                  </a:cubicBezTo>
                  <a:cubicBezTo>
                    <a:pt x="184" y="23"/>
                    <a:pt x="184" y="24"/>
                    <a:pt x="184" y="24"/>
                  </a:cubicBezTo>
                  <a:cubicBezTo>
                    <a:pt x="183" y="24"/>
                    <a:pt x="183" y="24"/>
                    <a:pt x="183" y="23"/>
                  </a:cubicBezTo>
                  <a:cubicBezTo>
                    <a:pt x="183" y="23"/>
                    <a:pt x="183" y="23"/>
                    <a:pt x="183" y="23"/>
                  </a:cubicBezTo>
                  <a:cubicBezTo>
                    <a:pt x="185" y="7"/>
                    <a:pt x="185" y="7"/>
                    <a:pt x="185" y="7"/>
                  </a:cubicBezTo>
                  <a:cubicBezTo>
                    <a:pt x="182" y="7"/>
                    <a:pt x="182" y="7"/>
                    <a:pt x="182" y="7"/>
                  </a:cubicBezTo>
                  <a:cubicBezTo>
                    <a:pt x="180" y="22"/>
                    <a:pt x="180" y="22"/>
                    <a:pt x="180" y="22"/>
                  </a:cubicBezTo>
                  <a:cubicBezTo>
                    <a:pt x="180" y="22"/>
                    <a:pt x="179" y="23"/>
                    <a:pt x="178" y="23"/>
                  </a:cubicBezTo>
                  <a:cubicBezTo>
                    <a:pt x="178" y="23"/>
                    <a:pt x="178" y="23"/>
                    <a:pt x="177" y="24"/>
                  </a:cubicBezTo>
                  <a:cubicBezTo>
                    <a:pt x="177" y="24"/>
                    <a:pt x="176" y="24"/>
                    <a:pt x="176" y="24"/>
                  </a:cubicBezTo>
                  <a:cubicBezTo>
                    <a:pt x="175" y="24"/>
                    <a:pt x="175" y="23"/>
                    <a:pt x="175" y="23"/>
                  </a:cubicBezTo>
                  <a:cubicBezTo>
                    <a:pt x="174" y="22"/>
                    <a:pt x="174" y="22"/>
                    <a:pt x="174" y="22"/>
                  </a:cubicBezTo>
                  <a:cubicBezTo>
                    <a:pt x="174" y="22"/>
                    <a:pt x="174" y="22"/>
                    <a:pt x="174" y="21"/>
                  </a:cubicBezTo>
                  <a:cubicBezTo>
                    <a:pt x="174" y="20"/>
                    <a:pt x="174" y="20"/>
                    <a:pt x="174" y="19"/>
                  </a:cubicBezTo>
                  <a:cubicBezTo>
                    <a:pt x="176" y="8"/>
                    <a:pt x="176" y="8"/>
                    <a:pt x="176" y="8"/>
                  </a:cubicBezTo>
                  <a:cubicBezTo>
                    <a:pt x="175" y="7"/>
                    <a:pt x="175" y="7"/>
                    <a:pt x="175" y="7"/>
                  </a:cubicBezTo>
                  <a:cubicBezTo>
                    <a:pt x="171" y="8"/>
                    <a:pt x="171" y="8"/>
                    <a:pt x="171" y="8"/>
                  </a:cubicBezTo>
                  <a:cubicBezTo>
                    <a:pt x="171" y="9"/>
                    <a:pt x="171" y="9"/>
                    <a:pt x="171" y="9"/>
                  </a:cubicBezTo>
                  <a:cubicBezTo>
                    <a:pt x="172" y="10"/>
                    <a:pt x="172" y="10"/>
                    <a:pt x="172" y="10"/>
                  </a:cubicBezTo>
                  <a:cubicBezTo>
                    <a:pt x="171" y="19"/>
                    <a:pt x="171" y="19"/>
                    <a:pt x="171" y="19"/>
                  </a:cubicBezTo>
                  <a:cubicBezTo>
                    <a:pt x="171" y="19"/>
                    <a:pt x="171" y="20"/>
                    <a:pt x="171" y="20"/>
                  </a:cubicBezTo>
                  <a:cubicBezTo>
                    <a:pt x="171" y="21"/>
                    <a:pt x="171" y="21"/>
                    <a:pt x="171" y="22"/>
                  </a:cubicBezTo>
                  <a:cubicBezTo>
                    <a:pt x="171" y="22"/>
                    <a:pt x="171" y="23"/>
                    <a:pt x="171" y="24"/>
                  </a:cubicBezTo>
                  <a:cubicBezTo>
                    <a:pt x="172" y="25"/>
                    <a:pt x="173" y="26"/>
                    <a:pt x="175" y="26"/>
                  </a:cubicBezTo>
                  <a:cubicBezTo>
                    <a:pt x="177" y="26"/>
                    <a:pt x="179" y="25"/>
                    <a:pt x="180" y="24"/>
                  </a:cubicBezTo>
                  <a:cubicBezTo>
                    <a:pt x="180" y="24"/>
                    <a:pt x="180" y="24"/>
                    <a:pt x="180" y="24"/>
                  </a:cubicBezTo>
                  <a:moveTo>
                    <a:pt x="157" y="26"/>
                  </a:moveTo>
                  <a:cubicBezTo>
                    <a:pt x="160" y="26"/>
                    <a:pt x="160" y="26"/>
                    <a:pt x="160" y="26"/>
                  </a:cubicBezTo>
                  <a:cubicBezTo>
                    <a:pt x="162" y="14"/>
                    <a:pt x="162" y="14"/>
                    <a:pt x="162" y="14"/>
                  </a:cubicBezTo>
                  <a:cubicBezTo>
                    <a:pt x="162" y="13"/>
                    <a:pt x="163" y="12"/>
                    <a:pt x="164" y="11"/>
                  </a:cubicBezTo>
                  <a:cubicBezTo>
                    <a:pt x="164" y="11"/>
                    <a:pt x="165" y="11"/>
                    <a:pt x="165" y="11"/>
                  </a:cubicBezTo>
                  <a:cubicBezTo>
                    <a:pt x="166" y="11"/>
                    <a:pt x="166" y="10"/>
                    <a:pt x="167" y="10"/>
                  </a:cubicBezTo>
                  <a:cubicBezTo>
                    <a:pt x="167" y="10"/>
                    <a:pt x="168" y="11"/>
                    <a:pt x="168" y="11"/>
                  </a:cubicBezTo>
                  <a:cubicBezTo>
                    <a:pt x="169" y="7"/>
                    <a:pt x="169" y="7"/>
                    <a:pt x="169" y="7"/>
                  </a:cubicBezTo>
                  <a:cubicBezTo>
                    <a:pt x="169" y="7"/>
                    <a:pt x="168" y="7"/>
                    <a:pt x="167" y="7"/>
                  </a:cubicBezTo>
                  <a:cubicBezTo>
                    <a:pt x="167" y="7"/>
                    <a:pt x="166" y="7"/>
                    <a:pt x="166" y="8"/>
                  </a:cubicBezTo>
                  <a:cubicBezTo>
                    <a:pt x="164" y="8"/>
                    <a:pt x="163" y="10"/>
                    <a:pt x="162" y="11"/>
                  </a:cubicBezTo>
                  <a:cubicBezTo>
                    <a:pt x="162" y="8"/>
                    <a:pt x="162" y="8"/>
                    <a:pt x="162" y="8"/>
                  </a:cubicBezTo>
                  <a:cubicBezTo>
                    <a:pt x="162" y="7"/>
                    <a:pt x="162" y="7"/>
                    <a:pt x="162" y="7"/>
                  </a:cubicBezTo>
                  <a:cubicBezTo>
                    <a:pt x="158" y="8"/>
                    <a:pt x="158" y="8"/>
                    <a:pt x="158" y="8"/>
                  </a:cubicBezTo>
                  <a:cubicBezTo>
                    <a:pt x="158" y="9"/>
                    <a:pt x="158" y="9"/>
                    <a:pt x="158" y="9"/>
                  </a:cubicBezTo>
                  <a:cubicBezTo>
                    <a:pt x="159" y="10"/>
                    <a:pt x="159" y="10"/>
                    <a:pt x="159" y="10"/>
                  </a:cubicBezTo>
                  <a:lnTo>
                    <a:pt x="157" y="26"/>
                  </a:lnTo>
                  <a:close/>
                  <a:moveTo>
                    <a:pt x="141" y="3"/>
                  </a:moveTo>
                  <a:cubicBezTo>
                    <a:pt x="142" y="3"/>
                    <a:pt x="143" y="3"/>
                    <a:pt x="144" y="3"/>
                  </a:cubicBezTo>
                  <a:cubicBezTo>
                    <a:pt x="146" y="3"/>
                    <a:pt x="148" y="4"/>
                    <a:pt x="149" y="5"/>
                  </a:cubicBezTo>
                  <a:cubicBezTo>
                    <a:pt x="150" y="6"/>
                    <a:pt x="151" y="8"/>
                    <a:pt x="151" y="11"/>
                  </a:cubicBezTo>
                  <a:cubicBezTo>
                    <a:pt x="151" y="16"/>
                    <a:pt x="150" y="20"/>
                    <a:pt x="147" y="22"/>
                  </a:cubicBezTo>
                  <a:cubicBezTo>
                    <a:pt x="146" y="23"/>
                    <a:pt x="144" y="24"/>
                    <a:pt x="143" y="24"/>
                  </a:cubicBezTo>
                  <a:cubicBezTo>
                    <a:pt x="142" y="24"/>
                    <a:pt x="142" y="24"/>
                    <a:pt x="141" y="24"/>
                  </a:cubicBezTo>
                  <a:cubicBezTo>
                    <a:pt x="140" y="24"/>
                    <a:pt x="139" y="24"/>
                    <a:pt x="139" y="23"/>
                  </a:cubicBezTo>
                  <a:lnTo>
                    <a:pt x="141" y="3"/>
                  </a:lnTo>
                  <a:close/>
                  <a:moveTo>
                    <a:pt x="133" y="26"/>
                  </a:moveTo>
                  <a:cubicBezTo>
                    <a:pt x="137" y="26"/>
                    <a:pt x="137" y="26"/>
                    <a:pt x="137" y="26"/>
                  </a:cubicBezTo>
                  <a:cubicBezTo>
                    <a:pt x="138" y="26"/>
                    <a:pt x="138" y="26"/>
                    <a:pt x="138" y="26"/>
                  </a:cubicBezTo>
                  <a:cubicBezTo>
                    <a:pt x="138" y="26"/>
                    <a:pt x="138" y="26"/>
                    <a:pt x="138" y="26"/>
                  </a:cubicBezTo>
                  <a:cubicBezTo>
                    <a:pt x="139" y="26"/>
                    <a:pt x="139" y="26"/>
                    <a:pt x="139" y="26"/>
                  </a:cubicBezTo>
                  <a:cubicBezTo>
                    <a:pt x="140" y="26"/>
                    <a:pt x="140" y="26"/>
                    <a:pt x="140" y="26"/>
                  </a:cubicBezTo>
                  <a:cubicBezTo>
                    <a:pt x="140" y="26"/>
                    <a:pt x="140" y="26"/>
                    <a:pt x="140" y="26"/>
                  </a:cubicBezTo>
                  <a:cubicBezTo>
                    <a:pt x="141" y="26"/>
                    <a:pt x="141" y="26"/>
                    <a:pt x="141" y="26"/>
                  </a:cubicBezTo>
                  <a:cubicBezTo>
                    <a:pt x="142" y="26"/>
                    <a:pt x="142" y="26"/>
                    <a:pt x="142" y="26"/>
                  </a:cubicBezTo>
                  <a:cubicBezTo>
                    <a:pt x="143" y="26"/>
                    <a:pt x="144" y="26"/>
                    <a:pt x="145" y="25"/>
                  </a:cubicBezTo>
                  <a:cubicBezTo>
                    <a:pt x="147" y="25"/>
                    <a:pt x="149" y="23"/>
                    <a:pt x="151" y="22"/>
                  </a:cubicBezTo>
                  <a:cubicBezTo>
                    <a:pt x="153" y="19"/>
                    <a:pt x="154" y="15"/>
                    <a:pt x="154" y="11"/>
                  </a:cubicBezTo>
                  <a:cubicBezTo>
                    <a:pt x="154" y="8"/>
                    <a:pt x="153" y="6"/>
                    <a:pt x="152" y="4"/>
                  </a:cubicBezTo>
                  <a:cubicBezTo>
                    <a:pt x="150" y="2"/>
                    <a:pt x="148" y="1"/>
                    <a:pt x="145" y="1"/>
                  </a:cubicBezTo>
                  <a:cubicBezTo>
                    <a:pt x="144" y="1"/>
                    <a:pt x="144" y="1"/>
                    <a:pt x="143" y="1"/>
                  </a:cubicBezTo>
                  <a:cubicBezTo>
                    <a:pt x="142" y="1"/>
                    <a:pt x="141" y="1"/>
                    <a:pt x="141" y="1"/>
                  </a:cubicBezTo>
                  <a:cubicBezTo>
                    <a:pt x="136" y="1"/>
                    <a:pt x="136" y="1"/>
                    <a:pt x="136" y="1"/>
                  </a:cubicBezTo>
                  <a:cubicBezTo>
                    <a:pt x="136" y="3"/>
                    <a:pt x="136" y="3"/>
                    <a:pt x="136" y="3"/>
                  </a:cubicBezTo>
                  <a:cubicBezTo>
                    <a:pt x="138" y="3"/>
                    <a:pt x="138" y="3"/>
                    <a:pt x="138" y="3"/>
                  </a:cubicBezTo>
                  <a:cubicBezTo>
                    <a:pt x="135" y="24"/>
                    <a:pt x="135" y="24"/>
                    <a:pt x="135" y="24"/>
                  </a:cubicBezTo>
                  <a:cubicBezTo>
                    <a:pt x="133" y="24"/>
                    <a:pt x="133" y="24"/>
                    <a:pt x="133" y="24"/>
                  </a:cubicBezTo>
                  <a:lnTo>
                    <a:pt x="133" y="26"/>
                  </a:lnTo>
                  <a:close/>
                  <a:moveTo>
                    <a:pt x="118" y="21"/>
                  </a:moveTo>
                  <a:cubicBezTo>
                    <a:pt x="118" y="22"/>
                    <a:pt x="118" y="22"/>
                    <a:pt x="118" y="22"/>
                  </a:cubicBezTo>
                  <a:cubicBezTo>
                    <a:pt x="116" y="23"/>
                    <a:pt x="115" y="24"/>
                    <a:pt x="114" y="24"/>
                  </a:cubicBezTo>
                  <a:cubicBezTo>
                    <a:pt x="113" y="24"/>
                    <a:pt x="112" y="23"/>
                    <a:pt x="112" y="22"/>
                  </a:cubicBezTo>
                  <a:cubicBezTo>
                    <a:pt x="112" y="22"/>
                    <a:pt x="111" y="20"/>
                    <a:pt x="111" y="19"/>
                  </a:cubicBezTo>
                  <a:cubicBezTo>
                    <a:pt x="111" y="17"/>
                    <a:pt x="112" y="16"/>
                    <a:pt x="112" y="15"/>
                  </a:cubicBezTo>
                  <a:cubicBezTo>
                    <a:pt x="112" y="14"/>
                    <a:pt x="112" y="13"/>
                    <a:pt x="113" y="13"/>
                  </a:cubicBezTo>
                  <a:cubicBezTo>
                    <a:pt x="113" y="12"/>
                    <a:pt x="114" y="11"/>
                    <a:pt x="114" y="11"/>
                  </a:cubicBezTo>
                  <a:cubicBezTo>
                    <a:pt x="115" y="10"/>
                    <a:pt x="115" y="10"/>
                    <a:pt x="116" y="10"/>
                  </a:cubicBezTo>
                  <a:cubicBezTo>
                    <a:pt x="116" y="9"/>
                    <a:pt x="117" y="9"/>
                    <a:pt x="118" y="9"/>
                  </a:cubicBezTo>
                  <a:cubicBezTo>
                    <a:pt x="119" y="9"/>
                    <a:pt x="119" y="9"/>
                    <a:pt x="120" y="10"/>
                  </a:cubicBezTo>
                  <a:lnTo>
                    <a:pt x="118" y="21"/>
                  </a:lnTo>
                  <a:close/>
                  <a:moveTo>
                    <a:pt x="109" y="14"/>
                  </a:moveTo>
                  <a:cubicBezTo>
                    <a:pt x="108" y="16"/>
                    <a:pt x="108" y="17"/>
                    <a:pt x="108" y="19"/>
                  </a:cubicBezTo>
                  <a:cubicBezTo>
                    <a:pt x="108" y="21"/>
                    <a:pt x="108" y="23"/>
                    <a:pt x="109" y="24"/>
                  </a:cubicBezTo>
                  <a:cubicBezTo>
                    <a:pt x="110" y="25"/>
                    <a:pt x="110" y="25"/>
                    <a:pt x="111" y="25"/>
                  </a:cubicBezTo>
                  <a:cubicBezTo>
                    <a:pt x="112" y="26"/>
                    <a:pt x="112" y="26"/>
                    <a:pt x="113" y="26"/>
                  </a:cubicBezTo>
                  <a:cubicBezTo>
                    <a:pt x="114" y="26"/>
                    <a:pt x="114" y="26"/>
                    <a:pt x="115" y="26"/>
                  </a:cubicBezTo>
                  <a:cubicBezTo>
                    <a:pt x="116" y="25"/>
                    <a:pt x="117" y="24"/>
                    <a:pt x="118" y="23"/>
                  </a:cubicBezTo>
                  <a:cubicBezTo>
                    <a:pt x="117" y="28"/>
                    <a:pt x="117" y="28"/>
                    <a:pt x="117" y="28"/>
                  </a:cubicBezTo>
                  <a:cubicBezTo>
                    <a:pt x="117" y="29"/>
                    <a:pt x="117" y="30"/>
                    <a:pt x="116" y="30"/>
                  </a:cubicBezTo>
                  <a:cubicBezTo>
                    <a:pt x="116" y="31"/>
                    <a:pt x="115" y="31"/>
                    <a:pt x="114" y="31"/>
                  </a:cubicBezTo>
                  <a:cubicBezTo>
                    <a:pt x="112" y="31"/>
                    <a:pt x="111" y="31"/>
                    <a:pt x="109" y="30"/>
                  </a:cubicBezTo>
                  <a:cubicBezTo>
                    <a:pt x="109" y="33"/>
                    <a:pt x="109" y="33"/>
                    <a:pt x="109" y="33"/>
                  </a:cubicBezTo>
                  <a:cubicBezTo>
                    <a:pt x="110" y="33"/>
                    <a:pt x="111" y="34"/>
                    <a:pt x="112" y="34"/>
                  </a:cubicBezTo>
                  <a:cubicBezTo>
                    <a:pt x="114" y="34"/>
                    <a:pt x="116" y="33"/>
                    <a:pt x="117" y="32"/>
                  </a:cubicBezTo>
                  <a:cubicBezTo>
                    <a:pt x="119" y="31"/>
                    <a:pt x="120" y="29"/>
                    <a:pt x="121" y="27"/>
                  </a:cubicBezTo>
                  <a:cubicBezTo>
                    <a:pt x="124" y="7"/>
                    <a:pt x="124" y="7"/>
                    <a:pt x="124" y="7"/>
                  </a:cubicBezTo>
                  <a:cubicBezTo>
                    <a:pt x="122" y="8"/>
                    <a:pt x="122" y="8"/>
                    <a:pt x="122" y="8"/>
                  </a:cubicBezTo>
                  <a:cubicBezTo>
                    <a:pt x="121" y="7"/>
                    <a:pt x="119" y="7"/>
                    <a:pt x="118" y="7"/>
                  </a:cubicBezTo>
                  <a:cubicBezTo>
                    <a:pt x="117" y="7"/>
                    <a:pt x="116" y="7"/>
                    <a:pt x="115" y="8"/>
                  </a:cubicBezTo>
                  <a:cubicBezTo>
                    <a:pt x="113" y="9"/>
                    <a:pt x="111" y="11"/>
                    <a:pt x="109" y="14"/>
                  </a:cubicBezTo>
                  <a:moveTo>
                    <a:pt x="102" y="26"/>
                  </a:moveTo>
                  <a:cubicBezTo>
                    <a:pt x="104" y="25"/>
                    <a:pt x="104" y="25"/>
                    <a:pt x="105" y="24"/>
                  </a:cubicBezTo>
                  <a:cubicBezTo>
                    <a:pt x="104" y="23"/>
                    <a:pt x="104" y="23"/>
                    <a:pt x="104" y="23"/>
                  </a:cubicBezTo>
                  <a:cubicBezTo>
                    <a:pt x="104" y="24"/>
                    <a:pt x="103" y="24"/>
                    <a:pt x="103" y="24"/>
                  </a:cubicBezTo>
                  <a:cubicBezTo>
                    <a:pt x="103" y="23"/>
                    <a:pt x="103" y="23"/>
                    <a:pt x="103" y="23"/>
                  </a:cubicBezTo>
                  <a:cubicBezTo>
                    <a:pt x="102" y="23"/>
                    <a:pt x="103" y="21"/>
                    <a:pt x="103" y="18"/>
                  </a:cubicBezTo>
                  <a:cubicBezTo>
                    <a:pt x="103" y="17"/>
                    <a:pt x="104" y="16"/>
                    <a:pt x="104" y="15"/>
                  </a:cubicBezTo>
                  <a:cubicBezTo>
                    <a:pt x="104" y="14"/>
                    <a:pt x="104" y="13"/>
                    <a:pt x="104" y="12"/>
                  </a:cubicBezTo>
                  <a:cubicBezTo>
                    <a:pt x="104" y="10"/>
                    <a:pt x="104" y="9"/>
                    <a:pt x="103" y="8"/>
                  </a:cubicBezTo>
                  <a:cubicBezTo>
                    <a:pt x="103" y="8"/>
                    <a:pt x="102" y="8"/>
                    <a:pt x="102" y="7"/>
                  </a:cubicBezTo>
                  <a:cubicBezTo>
                    <a:pt x="102" y="7"/>
                    <a:pt x="101" y="7"/>
                    <a:pt x="101" y="7"/>
                  </a:cubicBezTo>
                  <a:cubicBezTo>
                    <a:pt x="100" y="7"/>
                    <a:pt x="99" y="7"/>
                    <a:pt x="99" y="7"/>
                  </a:cubicBezTo>
                  <a:cubicBezTo>
                    <a:pt x="97" y="8"/>
                    <a:pt x="96" y="9"/>
                    <a:pt x="94" y="11"/>
                  </a:cubicBezTo>
                  <a:cubicBezTo>
                    <a:pt x="94" y="8"/>
                    <a:pt x="94" y="8"/>
                    <a:pt x="94" y="8"/>
                  </a:cubicBezTo>
                  <a:cubicBezTo>
                    <a:pt x="94" y="7"/>
                    <a:pt x="94" y="7"/>
                    <a:pt x="94" y="7"/>
                  </a:cubicBezTo>
                  <a:cubicBezTo>
                    <a:pt x="90" y="8"/>
                    <a:pt x="90" y="8"/>
                    <a:pt x="90" y="8"/>
                  </a:cubicBezTo>
                  <a:cubicBezTo>
                    <a:pt x="90" y="9"/>
                    <a:pt x="90" y="9"/>
                    <a:pt x="90" y="9"/>
                  </a:cubicBezTo>
                  <a:cubicBezTo>
                    <a:pt x="91" y="10"/>
                    <a:pt x="91" y="10"/>
                    <a:pt x="91" y="10"/>
                  </a:cubicBezTo>
                  <a:cubicBezTo>
                    <a:pt x="89" y="26"/>
                    <a:pt x="89" y="26"/>
                    <a:pt x="89" y="26"/>
                  </a:cubicBezTo>
                  <a:cubicBezTo>
                    <a:pt x="92" y="26"/>
                    <a:pt x="92" y="26"/>
                    <a:pt x="92" y="26"/>
                  </a:cubicBezTo>
                  <a:cubicBezTo>
                    <a:pt x="94" y="14"/>
                    <a:pt x="94" y="14"/>
                    <a:pt x="94" y="14"/>
                  </a:cubicBezTo>
                  <a:cubicBezTo>
                    <a:pt x="95" y="13"/>
                    <a:pt x="95" y="12"/>
                    <a:pt x="96" y="11"/>
                  </a:cubicBezTo>
                  <a:cubicBezTo>
                    <a:pt x="97" y="10"/>
                    <a:pt x="97" y="10"/>
                    <a:pt x="98" y="10"/>
                  </a:cubicBezTo>
                  <a:cubicBezTo>
                    <a:pt x="98" y="10"/>
                    <a:pt x="99" y="10"/>
                    <a:pt x="99" y="10"/>
                  </a:cubicBezTo>
                  <a:cubicBezTo>
                    <a:pt x="100" y="10"/>
                    <a:pt x="100" y="10"/>
                    <a:pt x="100" y="10"/>
                  </a:cubicBezTo>
                  <a:cubicBezTo>
                    <a:pt x="101" y="11"/>
                    <a:pt x="101" y="11"/>
                    <a:pt x="101" y="11"/>
                  </a:cubicBezTo>
                  <a:cubicBezTo>
                    <a:pt x="101" y="11"/>
                    <a:pt x="101" y="12"/>
                    <a:pt x="101" y="12"/>
                  </a:cubicBezTo>
                  <a:cubicBezTo>
                    <a:pt x="101" y="13"/>
                    <a:pt x="101" y="14"/>
                    <a:pt x="101" y="15"/>
                  </a:cubicBezTo>
                  <a:cubicBezTo>
                    <a:pt x="101" y="16"/>
                    <a:pt x="100" y="17"/>
                    <a:pt x="100" y="18"/>
                  </a:cubicBezTo>
                  <a:cubicBezTo>
                    <a:pt x="100" y="19"/>
                    <a:pt x="100" y="20"/>
                    <a:pt x="100" y="20"/>
                  </a:cubicBezTo>
                  <a:cubicBezTo>
                    <a:pt x="100" y="22"/>
                    <a:pt x="100" y="22"/>
                    <a:pt x="100" y="22"/>
                  </a:cubicBezTo>
                  <a:cubicBezTo>
                    <a:pt x="99" y="22"/>
                    <a:pt x="99" y="23"/>
                    <a:pt x="99" y="24"/>
                  </a:cubicBezTo>
                  <a:cubicBezTo>
                    <a:pt x="99" y="25"/>
                    <a:pt x="100" y="26"/>
                    <a:pt x="101" y="26"/>
                  </a:cubicBezTo>
                  <a:cubicBezTo>
                    <a:pt x="102" y="26"/>
                    <a:pt x="102" y="26"/>
                    <a:pt x="102" y="26"/>
                  </a:cubicBezTo>
                  <a:moveTo>
                    <a:pt x="83" y="26"/>
                  </a:moveTo>
                  <a:cubicBezTo>
                    <a:pt x="84" y="25"/>
                    <a:pt x="85" y="24"/>
                    <a:pt x="85" y="24"/>
                  </a:cubicBezTo>
                  <a:cubicBezTo>
                    <a:pt x="85" y="23"/>
                    <a:pt x="85" y="23"/>
                    <a:pt x="85" y="23"/>
                  </a:cubicBezTo>
                  <a:cubicBezTo>
                    <a:pt x="84" y="23"/>
                    <a:pt x="83" y="24"/>
                    <a:pt x="83" y="24"/>
                  </a:cubicBezTo>
                  <a:cubicBezTo>
                    <a:pt x="83" y="24"/>
                    <a:pt x="83" y="24"/>
                    <a:pt x="83" y="23"/>
                  </a:cubicBezTo>
                  <a:cubicBezTo>
                    <a:pt x="83" y="23"/>
                    <a:pt x="83" y="23"/>
                    <a:pt x="83" y="23"/>
                  </a:cubicBezTo>
                  <a:cubicBezTo>
                    <a:pt x="85" y="8"/>
                    <a:pt x="85" y="8"/>
                    <a:pt x="85" y="8"/>
                  </a:cubicBezTo>
                  <a:cubicBezTo>
                    <a:pt x="84" y="7"/>
                    <a:pt x="84" y="7"/>
                    <a:pt x="84" y="7"/>
                  </a:cubicBezTo>
                  <a:cubicBezTo>
                    <a:pt x="79" y="8"/>
                    <a:pt x="79" y="8"/>
                    <a:pt x="79" y="8"/>
                  </a:cubicBezTo>
                  <a:cubicBezTo>
                    <a:pt x="79" y="9"/>
                    <a:pt x="79" y="9"/>
                    <a:pt x="79" y="9"/>
                  </a:cubicBezTo>
                  <a:cubicBezTo>
                    <a:pt x="81" y="10"/>
                    <a:pt x="81" y="10"/>
                    <a:pt x="81" y="10"/>
                  </a:cubicBezTo>
                  <a:cubicBezTo>
                    <a:pt x="80" y="20"/>
                    <a:pt x="80" y="20"/>
                    <a:pt x="80" y="20"/>
                  </a:cubicBezTo>
                  <a:cubicBezTo>
                    <a:pt x="80" y="22"/>
                    <a:pt x="79" y="23"/>
                    <a:pt x="79" y="24"/>
                  </a:cubicBezTo>
                  <a:cubicBezTo>
                    <a:pt x="79" y="25"/>
                    <a:pt x="80" y="26"/>
                    <a:pt x="81" y="26"/>
                  </a:cubicBezTo>
                  <a:cubicBezTo>
                    <a:pt x="82" y="26"/>
                    <a:pt x="82" y="26"/>
                    <a:pt x="83" y="26"/>
                  </a:cubicBezTo>
                  <a:moveTo>
                    <a:pt x="85" y="3"/>
                  </a:moveTo>
                  <a:cubicBezTo>
                    <a:pt x="86" y="2"/>
                    <a:pt x="86" y="2"/>
                    <a:pt x="86" y="1"/>
                  </a:cubicBezTo>
                  <a:cubicBezTo>
                    <a:pt x="86" y="0"/>
                    <a:pt x="86" y="0"/>
                    <a:pt x="85" y="0"/>
                  </a:cubicBezTo>
                  <a:cubicBezTo>
                    <a:pt x="85" y="0"/>
                    <a:pt x="84" y="0"/>
                    <a:pt x="84" y="0"/>
                  </a:cubicBezTo>
                  <a:cubicBezTo>
                    <a:pt x="84" y="0"/>
                    <a:pt x="83" y="0"/>
                    <a:pt x="83" y="0"/>
                  </a:cubicBezTo>
                  <a:cubicBezTo>
                    <a:pt x="82" y="1"/>
                    <a:pt x="82" y="1"/>
                    <a:pt x="82" y="2"/>
                  </a:cubicBezTo>
                  <a:cubicBezTo>
                    <a:pt x="82" y="3"/>
                    <a:pt x="82" y="3"/>
                    <a:pt x="83" y="3"/>
                  </a:cubicBezTo>
                  <a:cubicBezTo>
                    <a:pt x="84" y="4"/>
                    <a:pt x="84" y="4"/>
                    <a:pt x="84" y="4"/>
                  </a:cubicBezTo>
                  <a:cubicBezTo>
                    <a:pt x="84" y="4"/>
                    <a:pt x="85" y="3"/>
                    <a:pt x="85" y="3"/>
                  </a:cubicBezTo>
                  <a:moveTo>
                    <a:pt x="70" y="21"/>
                  </a:moveTo>
                  <a:cubicBezTo>
                    <a:pt x="69" y="22"/>
                    <a:pt x="69" y="22"/>
                    <a:pt x="69" y="22"/>
                  </a:cubicBezTo>
                  <a:cubicBezTo>
                    <a:pt x="68" y="23"/>
                    <a:pt x="67" y="24"/>
                    <a:pt x="65" y="24"/>
                  </a:cubicBezTo>
                  <a:cubicBezTo>
                    <a:pt x="65" y="24"/>
                    <a:pt x="64" y="23"/>
                    <a:pt x="63" y="22"/>
                  </a:cubicBezTo>
                  <a:cubicBezTo>
                    <a:pt x="63" y="22"/>
                    <a:pt x="63" y="20"/>
                    <a:pt x="63" y="19"/>
                  </a:cubicBezTo>
                  <a:cubicBezTo>
                    <a:pt x="63" y="17"/>
                    <a:pt x="63" y="16"/>
                    <a:pt x="63" y="15"/>
                  </a:cubicBezTo>
                  <a:cubicBezTo>
                    <a:pt x="64" y="14"/>
                    <a:pt x="64" y="13"/>
                    <a:pt x="64" y="13"/>
                  </a:cubicBezTo>
                  <a:cubicBezTo>
                    <a:pt x="65" y="12"/>
                    <a:pt x="65" y="11"/>
                    <a:pt x="66" y="11"/>
                  </a:cubicBezTo>
                  <a:cubicBezTo>
                    <a:pt x="66" y="10"/>
                    <a:pt x="67" y="10"/>
                    <a:pt x="67" y="10"/>
                  </a:cubicBezTo>
                  <a:cubicBezTo>
                    <a:pt x="68" y="9"/>
                    <a:pt x="69" y="9"/>
                    <a:pt x="69" y="9"/>
                  </a:cubicBezTo>
                  <a:cubicBezTo>
                    <a:pt x="70" y="9"/>
                    <a:pt x="71" y="9"/>
                    <a:pt x="72" y="10"/>
                  </a:cubicBezTo>
                  <a:lnTo>
                    <a:pt x="70" y="21"/>
                  </a:lnTo>
                  <a:close/>
                  <a:moveTo>
                    <a:pt x="73" y="26"/>
                  </a:moveTo>
                  <a:cubicBezTo>
                    <a:pt x="74" y="25"/>
                    <a:pt x="75" y="25"/>
                    <a:pt x="75" y="24"/>
                  </a:cubicBezTo>
                  <a:cubicBezTo>
                    <a:pt x="75" y="23"/>
                    <a:pt x="75" y="23"/>
                    <a:pt x="75" y="23"/>
                  </a:cubicBezTo>
                  <a:cubicBezTo>
                    <a:pt x="74" y="24"/>
                    <a:pt x="74" y="24"/>
                    <a:pt x="73" y="24"/>
                  </a:cubicBezTo>
                  <a:cubicBezTo>
                    <a:pt x="73" y="24"/>
                    <a:pt x="73" y="23"/>
                    <a:pt x="73" y="23"/>
                  </a:cubicBezTo>
                  <a:cubicBezTo>
                    <a:pt x="76" y="0"/>
                    <a:pt x="76" y="0"/>
                    <a:pt x="76" y="0"/>
                  </a:cubicBezTo>
                  <a:cubicBezTo>
                    <a:pt x="75" y="0"/>
                    <a:pt x="75" y="0"/>
                    <a:pt x="75" y="0"/>
                  </a:cubicBezTo>
                  <a:cubicBezTo>
                    <a:pt x="71" y="0"/>
                    <a:pt x="71" y="0"/>
                    <a:pt x="71" y="0"/>
                  </a:cubicBezTo>
                  <a:cubicBezTo>
                    <a:pt x="71" y="1"/>
                    <a:pt x="71" y="1"/>
                    <a:pt x="71" y="1"/>
                  </a:cubicBezTo>
                  <a:cubicBezTo>
                    <a:pt x="73" y="2"/>
                    <a:pt x="73" y="2"/>
                    <a:pt x="73" y="2"/>
                  </a:cubicBezTo>
                  <a:cubicBezTo>
                    <a:pt x="72" y="7"/>
                    <a:pt x="72" y="7"/>
                    <a:pt x="72" y="7"/>
                  </a:cubicBezTo>
                  <a:cubicBezTo>
                    <a:pt x="71" y="7"/>
                    <a:pt x="70" y="7"/>
                    <a:pt x="69" y="7"/>
                  </a:cubicBezTo>
                  <a:cubicBezTo>
                    <a:pt x="69" y="7"/>
                    <a:pt x="68" y="7"/>
                    <a:pt x="67" y="8"/>
                  </a:cubicBezTo>
                  <a:cubicBezTo>
                    <a:pt x="64" y="9"/>
                    <a:pt x="62" y="11"/>
                    <a:pt x="61" y="14"/>
                  </a:cubicBezTo>
                  <a:cubicBezTo>
                    <a:pt x="60" y="16"/>
                    <a:pt x="60" y="17"/>
                    <a:pt x="60" y="19"/>
                  </a:cubicBezTo>
                  <a:cubicBezTo>
                    <a:pt x="60" y="21"/>
                    <a:pt x="60" y="23"/>
                    <a:pt x="61" y="24"/>
                  </a:cubicBezTo>
                  <a:cubicBezTo>
                    <a:pt x="61" y="25"/>
                    <a:pt x="62" y="25"/>
                    <a:pt x="62" y="25"/>
                  </a:cubicBezTo>
                  <a:cubicBezTo>
                    <a:pt x="63" y="26"/>
                    <a:pt x="64" y="26"/>
                    <a:pt x="65" y="26"/>
                  </a:cubicBezTo>
                  <a:cubicBezTo>
                    <a:pt x="65" y="26"/>
                    <a:pt x="66" y="26"/>
                    <a:pt x="66" y="26"/>
                  </a:cubicBezTo>
                  <a:cubicBezTo>
                    <a:pt x="68" y="25"/>
                    <a:pt x="69" y="24"/>
                    <a:pt x="70" y="23"/>
                  </a:cubicBezTo>
                  <a:cubicBezTo>
                    <a:pt x="70" y="24"/>
                    <a:pt x="70" y="24"/>
                    <a:pt x="70" y="24"/>
                  </a:cubicBezTo>
                  <a:cubicBezTo>
                    <a:pt x="70" y="24"/>
                    <a:pt x="70" y="24"/>
                    <a:pt x="70" y="24"/>
                  </a:cubicBezTo>
                  <a:cubicBezTo>
                    <a:pt x="70" y="25"/>
                    <a:pt x="70" y="26"/>
                    <a:pt x="72" y="26"/>
                  </a:cubicBezTo>
                  <a:cubicBezTo>
                    <a:pt x="72" y="26"/>
                    <a:pt x="72" y="26"/>
                    <a:pt x="73" y="26"/>
                  </a:cubicBezTo>
                  <a:moveTo>
                    <a:pt x="54" y="23"/>
                  </a:moveTo>
                  <a:cubicBezTo>
                    <a:pt x="57" y="0"/>
                    <a:pt x="57" y="0"/>
                    <a:pt x="57" y="0"/>
                  </a:cubicBezTo>
                  <a:cubicBezTo>
                    <a:pt x="56" y="0"/>
                    <a:pt x="56" y="0"/>
                    <a:pt x="56" y="0"/>
                  </a:cubicBezTo>
                  <a:cubicBezTo>
                    <a:pt x="52" y="0"/>
                    <a:pt x="52" y="0"/>
                    <a:pt x="52" y="0"/>
                  </a:cubicBezTo>
                  <a:cubicBezTo>
                    <a:pt x="52" y="1"/>
                    <a:pt x="52" y="1"/>
                    <a:pt x="52" y="1"/>
                  </a:cubicBezTo>
                  <a:cubicBezTo>
                    <a:pt x="54" y="2"/>
                    <a:pt x="54" y="2"/>
                    <a:pt x="54" y="2"/>
                  </a:cubicBezTo>
                  <a:cubicBezTo>
                    <a:pt x="51" y="22"/>
                    <a:pt x="51" y="22"/>
                    <a:pt x="51" y="22"/>
                  </a:cubicBezTo>
                  <a:cubicBezTo>
                    <a:pt x="51" y="23"/>
                    <a:pt x="51" y="23"/>
                    <a:pt x="51" y="24"/>
                  </a:cubicBezTo>
                  <a:cubicBezTo>
                    <a:pt x="51" y="24"/>
                    <a:pt x="51" y="25"/>
                    <a:pt x="51" y="25"/>
                  </a:cubicBezTo>
                  <a:cubicBezTo>
                    <a:pt x="52" y="26"/>
                    <a:pt x="52" y="26"/>
                    <a:pt x="53" y="26"/>
                  </a:cubicBezTo>
                  <a:cubicBezTo>
                    <a:pt x="54" y="26"/>
                    <a:pt x="55" y="25"/>
                    <a:pt x="56" y="25"/>
                  </a:cubicBezTo>
                  <a:cubicBezTo>
                    <a:pt x="56" y="24"/>
                    <a:pt x="56" y="24"/>
                    <a:pt x="57" y="24"/>
                  </a:cubicBezTo>
                  <a:cubicBezTo>
                    <a:pt x="56" y="23"/>
                    <a:pt x="56" y="23"/>
                    <a:pt x="56" y="23"/>
                  </a:cubicBezTo>
                  <a:cubicBezTo>
                    <a:pt x="55" y="23"/>
                    <a:pt x="55" y="24"/>
                    <a:pt x="54" y="24"/>
                  </a:cubicBezTo>
                  <a:cubicBezTo>
                    <a:pt x="54" y="24"/>
                    <a:pt x="54" y="23"/>
                    <a:pt x="54" y="23"/>
                  </a:cubicBezTo>
                  <a:moveTo>
                    <a:pt x="44" y="26"/>
                  </a:moveTo>
                  <a:cubicBezTo>
                    <a:pt x="46" y="25"/>
                    <a:pt x="46" y="24"/>
                    <a:pt x="47" y="24"/>
                  </a:cubicBezTo>
                  <a:cubicBezTo>
                    <a:pt x="46" y="23"/>
                    <a:pt x="46" y="23"/>
                    <a:pt x="46" y="23"/>
                  </a:cubicBezTo>
                  <a:cubicBezTo>
                    <a:pt x="46" y="23"/>
                    <a:pt x="45" y="24"/>
                    <a:pt x="45" y="24"/>
                  </a:cubicBezTo>
                  <a:cubicBezTo>
                    <a:pt x="45" y="24"/>
                    <a:pt x="44" y="24"/>
                    <a:pt x="44" y="23"/>
                  </a:cubicBezTo>
                  <a:cubicBezTo>
                    <a:pt x="44" y="23"/>
                    <a:pt x="44" y="23"/>
                    <a:pt x="44" y="23"/>
                  </a:cubicBezTo>
                  <a:cubicBezTo>
                    <a:pt x="47" y="8"/>
                    <a:pt x="47" y="8"/>
                    <a:pt x="47" y="8"/>
                  </a:cubicBezTo>
                  <a:cubicBezTo>
                    <a:pt x="46" y="7"/>
                    <a:pt x="46" y="7"/>
                    <a:pt x="46" y="7"/>
                  </a:cubicBezTo>
                  <a:cubicBezTo>
                    <a:pt x="41" y="8"/>
                    <a:pt x="41" y="8"/>
                    <a:pt x="41" y="8"/>
                  </a:cubicBezTo>
                  <a:cubicBezTo>
                    <a:pt x="41" y="9"/>
                    <a:pt x="41" y="9"/>
                    <a:pt x="41" y="9"/>
                  </a:cubicBezTo>
                  <a:cubicBezTo>
                    <a:pt x="43" y="10"/>
                    <a:pt x="43" y="10"/>
                    <a:pt x="43" y="10"/>
                  </a:cubicBezTo>
                  <a:cubicBezTo>
                    <a:pt x="42" y="20"/>
                    <a:pt x="42" y="20"/>
                    <a:pt x="42" y="20"/>
                  </a:cubicBezTo>
                  <a:cubicBezTo>
                    <a:pt x="41" y="22"/>
                    <a:pt x="41" y="23"/>
                    <a:pt x="41" y="24"/>
                  </a:cubicBezTo>
                  <a:cubicBezTo>
                    <a:pt x="41" y="25"/>
                    <a:pt x="42" y="26"/>
                    <a:pt x="43" y="26"/>
                  </a:cubicBezTo>
                  <a:cubicBezTo>
                    <a:pt x="44" y="26"/>
                    <a:pt x="44" y="26"/>
                    <a:pt x="44" y="26"/>
                  </a:cubicBezTo>
                  <a:moveTo>
                    <a:pt x="47" y="3"/>
                  </a:moveTo>
                  <a:cubicBezTo>
                    <a:pt x="48" y="2"/>
                    <a:pt x="48" y="2"/>
                    <a:pt x="48" y="1"/>
                  </a:cubicBezTo>
                  <a:cubicBezTo>
                    <a:pt x="48" y="0"/>
                    <a:pt x="47" y="0"/>
                    <a:pt x="47" y="0"/>
                  </a:cubicBezTo>
                  <a:cubicBezTo>
                    <a:pt x="46" y="0"/>
                    <a:pt x="46" y="0"/>
                    <a:pt x="46" y="0"/>
                  </a:cubicBezTo>
                  <a:cubicBezTo>
                    <a:pt x="45" y="0"/>
                    <a:pt x="45" y="0"/>
                    <a:pt x="44" y="0"/>
                  </a:cubicBezTo>
                  <a:cubicBezTo>
                    <a:pt x="44" y="1"/>
                    <a:pt x="44" y="1"/>
                    <a:pt x="44" y="2"/>
                  </a:cubicBezTo>
                  <a:cubicBezTo>
                    <a:pt x="44" y="3"/>
                    <a:pt x="44" y="3"/>
                    <a:pt x="45" y="3"/>
                  </a:cubicBezTo>
                  <a:cubicBezTo>
                    <a:pt x="45" y="4"/>
                    <a:pt x="45" y="4"/>
                    <a:pt x="45" y="4"/>
                  </a:cubicBezTo>
                  <a:cubicBezTo>
                    <a:pt x="46" y="4"/>
                    <a:pt x="47" y="3"/>
                    <a:pt x="47" y="3"/>
                  </a:cubicBezTo>
                  <a:moveTo>
                    <a:pt x="31" y="24"/>
                  </a:moveTo>
                  <a:cubicBezTo>
                    <a:pt x="32" y="25"/>
                    <a:pt x="32" y="25"/>
                    <a:pt x="32" y="25"/>
                  </a:cubicBezTo>
                  <a:cubicBezTo>
                    <a:pt x="32" y="26"/>
                    <a:pt x="33" y="26"/>
                    <a:pt x="33" y="26"/>
                  </a:cubicBezTo>
                  <a:cubicBezTo>
                    <a:pt x="34" y="26"/>
                    <a:pt x="35" y="25"/>
                    <a:pt x="36" y="25"/>
                  </a:cubicBezTo>
                  <a:cubicBezTo>
                    <a:pt x="37" y="24"/>
                    <a:pt x="37" y="24"/>
                    <a:pt x="37" y="24"/>
                  </a:cubicBezTo>
                  <a:cubicBezTo>
                    <a:pt x="37" y="23"/>
                    <a:pt x="37" y="23"/>
                    <a:pt x="37" y="23"/>
                  </a:cubicBezTo>
                  <a:cubicBezTo>
                    <a:pt x="36" y="23"/>
                    <a:pt x="35" y="24"/>
                    <a:pt x="35" y="24"/>
                  </a:cubicBezTo>
                  <a:cubicBezTo>
                    <a:pt x="35" y="24"/>
                    <a:pt x="35" y="24"/>
                    <a:pt x="35" y="23"/>
                  </a:cubicBezTo>
                  <a:cubicBezTo>
                    <a:pt x="35" y="23"/>
                    <a:pt x="35" y="23"/>
                    <a:pt x="35" y="23"/>
                  </a:cubicBezTo>
                  <a:cubicBezTo>
                    <a:pt x="37" y="7"/>
                    <a:pt x="37" y="7"/>
                    <a:pt x="37" y="7"/>
                  </a:cubicBezTo>
                  <a:cubicBezTo>
                    <a:pt x="34" y="7"/>
                    <a:pt x="34" y="7"/>
                    <a:pt x="34" y="7"/>
                  </a:cubicBezTo>
                  <a:cubicBezTo>
                    <a:pt x="32" y="22"/>
                    <a:pt x="32" y="22"/>
                    <a:pt x="32" y="22"/>
                  </a:cubicBezTo>
                  <a:cubicBezTo>
                    <a:pt x="31" y="22"/>
                    <a:pt x="30" y="23"/>
                    <a:pt x="30" y="23"/>
                  </a:cubicBezTo>
                  <a:cubicBezTo>
                    <a:pt x="29" y="23"/>
                    <a:pt x="29" y="23"/>
                    <a:pt x="29" y="24"/>
                  </a:cubicBezTo>
                  <a:cubicBezTo>
                    <a:pt x="28" y="24"/>
                    <a:pt x="28" y="24"/>
                    <a:pt x="27" y="24"/>
                  </a:cubicBezTo>
                  <a:cubicBezTo>
                    <a:pt x="27" y="24"/>
                    <a:pt x="26" y="23"/>
                    <a:pt x="26" y="23"/>
                  </a:cubicBezTo>
                  <a:cubicBezTo>
                    <a:pt x="25" y="22"/>
                    <a:pt x="25" y="22"/>
                    <a:pt x="25" y="22"/>
                  </a:cubicBezTo>
                  <a:cubicBezTo>
                    <a:pt x="25" y="22"/>
                    <a:pt x="25" y="22"/>
                    <a:pt x="25" y="21"/>
                  </a:cubicBezTo>
                  <a:cubicBezTo>
                    <a:pt x="25" y="20"/>
                    <a:pt x="25" y="20"/>
                    <a:pt x="25" y="19"/>
                  </a:cubicBezTo>
                  <a:cubicBezTo>
                    <a:pt x="27" y="8"/>
                    <a:pt x="27" y="8"/>
                    <a:pt x="27" y="8"/>
                  </a:cubicBezTo>
                  <a:cubicBezTo>
                    <a:pt x="26" y="7"/>
                    <a:pt x="26" y="7"/>
                    <a:pt x="26" y="7"/>
                  </a:cubicBezTo>
                  <a:cubicBezTo>
                    <a:pt x="22" y="8"/>
                    <a:pt x="22" y="8"/>
                    <a:pt x="22" y="8"/>
                  </a:cubicBezTo>
                  <a:cubicBezTo>
                    <a:pt x="22" y="9"/>
                    <a:pt x="22" y="9"/>
                    <a:pt x="22" y="9"/>
                  </a:cubicBezTo>
                  <a:cubicBezTo>
                    <a:pt x="24" y="10"/>
                    <a:pt x="24" y="10"/>
                    <a:pt x="24" y="10"/>
                  </a:cubicBezTo>
                  <a:cubicBezTo>
                    <a:pt x="22" y="19"/>
                    <a:pt x="22" y="19"/>
                    <a:pt x="22" y="19"/>
                  </a:cubicBezTo>
                  <a:cubicBezTo>
                    <a:pt x="22" y="19"/>
                    <a:pt x="22" y="20"/>
                    <a:pt x="22" y="20"/>
                  </a:cubicBezTo>
                  <a:cubicBezTo>
                    <a:pt x="22" y="21"/>
                    <a:pt x="22" y="21"/>
                    <a:pt x="22" y="22"/>
                  </a:cubicBezTo>
                  <a:cubicBezTo>
                    <a:pt x="22" y="22"/>
                    <a:pt x="22" y="23"/>
                    <a:pt x="23" y="24"/>
                  </a:cubicBezTo>
                  <a:cubicBezTo>
                    <a:pt x="23" y="25"/>
                    <a:pt x="24" y="26"/>
                    <a:pt x="26" y="26"/>
                  </a:cubicBezTo>
                  <a:cubicBezTo>
                    <a:pt x="28" y="26"/>
                    <a:pt x="30" y="25"/>
                    <a:pt x="31" y="24"/>
                  </a:cubicBezTo>
                  <a:cubicBezTo>
                    <a:pt x="31" y="24"/>
                    <a:pt x="31" y="24"/>
                    <a:pt x="31" y="24"/>
                  </a:cubicBezTo>
                  <a:moveTo>
                    <a:pt x="5" y="23"/>
                  </a:moveTo>
                  <a:cubicBezTo>
                    <a:pt x="7" y="14"/>
                    <a:pt x="7" y="14"/>
                    <a:pt x="7" y="14"/>
                  </a:cubicBezTo>
                  <a:cubicBezTo>
                    <a:pt x="8" y="14"/>
                    <a:pt x="9" y="14"/>
                    <a:pt x="10" y="14"/>
                  </a:cubicBezTo>
                  <a:cubicBezTo>
                    <a:pt x="12" y="14"/>
                    <a:pt x="13" y="14"/>
                    <a:pt x="14" y="15"/>
                  </a:cubicBezTo>
                  <a:cubicBezTo>
                    <a:pt x="14" y="16"/>
                    <a:pt x="15" y="17"/>
                    <a:pt x="15" y="18"/>
                  </a:cubicBezTo>
                  <a:cubicBezTo>
                    <a:pt x="15" y="22"/>
                    <a:pt x="13" y="24"/>
                    <a:pt x="8" y="24"/>
                  </a:cubicBezTo>
                  <a:cubicBezTo>
                    <a:pt x="7" y="24"/>
                    <a:pt x="6" y="24"/>
                    <a:pt x="5" y="23"/>
                  </a:cubicBezTo>
                  <a:moveTo>
                    <a:pt x="7" y="12"/>
                  </a:moveTo>
                  <a:cubicBezTo>
                    <a:pt x="8" y="3"/>
                    <a:pt x="8" y="3"/>
                    <a:pt x="8" y="3"/>
                  </a:cubicBezTo>
                  <a:cubicBezTo>
                    <a:pt x="8" y="3"/>
                    <a:pt x="9" y="3"/>
                    <a:pt x="9" y="3"/>
                  </a:cubicBezTo>
                  <a:cubicBezTo>
                    <a:pt x="10" y="3"/>
                    <a:pt x="10" y="3"/>
                    <a:pt x="10" y="3"/>
                  </a:cubicBezTo>
                  <a:cubicBezTo>
                    <a:pt x="10" y="3"/>
                    <a:pt x="11" y="3"/>
                    <a:pt x="11" y="3"/>
                  </a:cubicBezTo>
                  <a:cubicBezTo>
                    <a:pt x="11" y="3"/>
                    <a:pt x="12" y="3"/>
                    <a:pt x="13" y="3"/>
                  </a:cubicBezTo>
                  <a:cubicBezTo>
                    <a:pt x="14" y="4"/>
                    <a:pt x="15" y="5"/>
                    <a:pt x="15" y="7"/>
                  </a:cubicBezTo>
                  <a:cubicBezTo>
                    <a:pt x="15" y="9"/>
                    <a:pt x="15" y="10"/>
                    <a:pt x="14" y="11"/>
                  </a:cubicBezTo>
                  <a:cubicBezTo>
                    <a:pt x="13" y="12"/>
                    <a:pt x="11" y="12"/>
                    <a:pt x="10" y="12"/>
                  </a:cubicBezTo>
                  <a:cubicBezTo>
                    <a:pt x="8" y="12"/>
                    <a:pt x="8" y="12"/>
                    <a:pt x="8" y="12"/>
                  </a:cubicBezTo>
                  <a:cubicBezTo>
                    <a:pt x="7" y="12"/>
                    <a:pt x="7" y="12"/>
                    <a:pt x="7" y="12"/>
                  </a:cubicBezTo>
                  <a:moveTo>
                    <a:pt x="15" y="24"/>
                  </a:moveTo>
                  <a:cubicBezTo>
                    <a:pt x="16" y="23"/>
                    <a:pt x="17" y="22"/>
                    <a:pt x="17" y="21"/>
                  </a:cubicBezTo>
                  <a:cubicBezTo>
                    <a:pt x="18" y="20"/>
                    <a:pt x="18" y="19"/>
                    <a:pt x="18" y="18"/>
                  </a:cubicBezTo>
                  <a:cubicBezTo>
                    <a:pt x="18" y="17"/>
                    <a:pt x="18" y="15"/>
                    <a:pt x="17" y="14"/>
                  </a:cubicBezTo>
                  <a:cubicBezTo>
                    <a:pt x="16" y="13"/>
                    <a:pt x="15" y="13"/>
                    <a:pt x="14" y="13"/>
                  </a:cubicBezTo>
                  <a:cubicBezTo>
                    <a:pt x="17" y="12"/>
                    <a:pt x="18" y="10"/>
                    <a:pt x="18" y="6"/>
                  </a:cubicBezTo>
                  <a:cubicBezTo>
                    <a:pt x="18" y="5"/>
                    <a:pt x="18" y="4"/>
                    <a:pt x="16" y="3"/>
                  </a:cubicBezTo>
                  <a:cubicBezTo>
                    <a:pt x="16" y="2"/>
                    <a:pt x="15" y="2"/>
                    <a:pt x="14" y="2"/>
                  </a:cubicBezTo>
                  <a:cubicBezTo>
                    <a:pt x="13" y="1"/>
                    <a:pt x="13" y="1"/>
                    <a:pt x="12" y="1"/>
                  </a:cubicBezTo>
                  <a:cubicBezTo>
                    <a:pt x="11" y="1"/>
                    <a:pt x="10" y="1"/>
                    <a:pt x="9" y="1"/>
                  </a:cubicBezTo>
                  <a:cubicBezTo>
                    <a:pt x="8" y="1"/>
                    <a:pt x="8" y="1"/>
                    <a:pt x="7" y="1"/>
                  </a:cubicBezTo>
                  <a:cubicBezTo>
                    <a:pt x="3" y="1"/>
                    <a:pt x="3" y="1"/>
                    <a:pt x="3" y="1"/>
                  </a:cubicBezTo>
                  <a:cubicBezTo>
                    <a:pt x="3" y="3"/>
                    <a:pt x="3" y="3"/>
                    <a:pt x="3" y="3"/>
                  </a:cubicBezTo>
                  <a:cubicBezTo>
                    <a:pt x="5" y="3"/>
                    <a:pt x="5" y="3"/>
                    <a:pt x="5" y="3"/>
                  </a:cubicBezTo>
                  <a:cubicBezTo>
                    <a:pt x="2" y="24"/>
                    <a:pt x="2" y="24"/>
                    <a:pt x="2" y="24"/>
                  </a:cubicBezTo>
                  <a:cubicBezTo>
                    <a:pt x="0" y="24"/>
                    <a:pt x="0" y="24"/>
                    <a:pt x="0" y="24"/>
                  </a:cubicBezTo>
                  <a:cubicBezTo>
                    <a:pt x="0" y="26"/>
                    <a:pt x="0" y="26"/>
                    <a:pt x="0" y="26"/>
                  </a:cubicBezTo>
                  <a:cubicBezTo>
                    <a:pt x="3" y="26"/>
                    <a:pt x="3" y="26"/>
                    <a:pt x="3" y="26"/>
                  </a:cubicBezTo>
                  <a:cubicBezTo>
                    <a:pt x="7" y="26"/>
                    <a:pt x="7" y="26"/>
                    <a:pt x="7" y="26"/>
                  </a:cubicBezTo>
                  <a:cubicBezTo>
                    <a:pt x="11" y="26"/>
                    <a:pt x="13" y="25"/>
                    <a:pt x="15" y="24"/>
                  </a:cubicBez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Freeform 3982"/>
          <p:cNvSpPr>
            <a:spLocks noEditPoints="1"/>
          </p:cNvSpPr>
          <p:nvPr userDrawn="1"/>
        </p:nvSpPr>
        <p:spPr bwMode="auto">
          <a:xfrm>
            <a:off x="10594169" y="632460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ED2E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8520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option B">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E5FB09D-41A3-7940-892D-9D5F58CEA04A}"/>
              </a:ext>
            </a:extLst>
          </p:cNvPr>
          <p:cNvSpPr>
            <a:spLocks noGrp="1"/>
          </p:cNvSpPr>
          <p:nvPr>
            <p:ph type="pic" sz="quarter" idx="10"/>
          </p:nvPr>
        </p:nvSpPr>
        <p:spPr>
          <a:xfrm>
            <a:off x="0" y="0"/>
            <a:ext cx="12192000" cy="6858000"/>
          </a:xfrm>
          <a:pattFill prst="wdUpDiag">
            <a:fgClr>
              <a:schemeClr val="bg2">
                <a:lumMod val="90000"/>
              </a:schemeClr>
            </a:fgClr>
            <a:bgClr>
              <a:schemeClr val="bg1"/>
            </a:bgClr>
          </a:pattFill>
        </p:spPr>
        <p:txBody>
          <a:bodyPr/>
          <a:lstStyle/>
          <a:p>
            <a:endParaRPr lang="en-US"/>
          </a:p>
        </p:txBody>
      </p:sp>
      <p:sp>
        <p:nvSpPr>
          <p:cNvPr id="13" name="Rectangle 33">
            <a:extLst>
              <a:ext uri="{FF2B5EF4-FFF2-40B4-BE49-F238E27FC236}">
                <a16:creationId xmlns:a16="http://schemas.microsoft.com/office/drawing/2014/main" id="{D1081855-AB29-7641-8708-880BA535F4DE}"/>
              </a:ext>
            </a:extLst>
          </p:cNvPr>
          <p:cNvSpPr/>
          <p:nvPr userDrawn="1"/>
        </p:nvSpPr>
        <p:spPr>
          <a:xfrm>
            <a:off x="-150" y="0"/>
            <a:ext cx="8650800" cy="6858000"/>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8636236"/>
              <a:gd name="connsiteY0" fmla="*/ 0 h 6861908"/>
              <a:gd name="connsiteX1" fmla="*/ 8636236 w 8636236"/>
              <a:gd name="connsiteY1" fmla="*/ 0 h 6861908"/>
              <a:gd name="connsiteX2" fmla="*/ 6297482 w 8636236"/>
              <a:gd name="connsiteY2" fmla="*/ 6858000 h 6861908"/>
              <a:gd name="connsiteX3" fmla="*/ 3870072 w 8636236"/>
              <a:gd name="connsiteY3" fmla="*/ 6861908 h 6861908"/>
              <a:gd name="connsiteX4" fmla="*/ 0 w 8636236"/>
              <a:gd name="connsiteY4" fmla="*/ 0 h 6861908"/>
              <a:gd name="connsiteX0" fmla="*/ 747 w 8636983"/>
              <a:gd name="connsiteY0" fmla="*/ 0 h 6897097"/>
              <a:gd name="connsiteX1" fmla="*/ 8636983 w 8636983"/>
              <a:gd name="connsiteY1" fmla="*/ 0 h 6897097"/>
              <a:gd name="connsiteX2" fmla="*/ 6298229 w 8636983"/>
              <a:gd name="connsiteY2" fmla="*/ 6858000 h 6897097"/>
              <a:gd name="connsiteX3" fmla="*/ 0 w 8636983"/>
              <a:gd name="connsiteY3" fmla="*/ 6897097 h 6897097"/>
              <a:gd name="connsiteX4" fmla="*/ 747 w 8636983"/>
              <a:gd name="connsiteY4" fmla="*/ 0 h 6897097"/>
              <a:gd name="connsiteX0" fmla="*/ 0 w 8652120"/>
              <a:gd name="connsiteY0" fmla="*/ 3177 h 6897097"/>
              <a:gd name="connsiteX1" fmla="*/ 8652120 w 8652120"/>
              <a:gd name="connsiteY1" fmla="*/ 0 h 6897097"/>
              <a:gd name="connsiteX2" fmla="*/ 6313366 w 8652120"/>
              <a:gd name="connsiteY2" fmla="*/ 6858000 h 6897097"/>
              <a:gd name="connsiteX3" fmla="*/ 15137 w 8652120"/>
              <a:gd name="connsiteY3" fmla="*/ 6897097 h 6897097"/>
              <a:gd name="connsiteX4" fmla="*/ 0 w 8652120"/>
              <a:gd name="connsiteY4" fmla="*/ 3177 h 6897097"/>
              <a:gd name="connsiteX0" fmla="*/ 0 w 8652120"/>
              <a:gd name="connsiteY0" fmla="*/ 3177 h 6862152"/>
              <a:gd name="connsiteX1" fmla="*/ 8652120 w 8652120"/>
              <a:gd name="connsiteY1" fmla="*/ 0 h 6862152"/>
              <a:gd name="connsiteX2" fmla="*/ 6313366 w 8652120"/>
              <a:gd name="connsiteY2" fmla="*/ 6858000 h 6862152"/>
              <a:gd name="connsiteX3" fmla="*/ 2429 w 8652120"/>
              <a:gd name="connsiteY3" fmla="*/ 6862152 h 6862152"/>
              <a:gd name="connsiteX4" fmla="*/ 0 w 8652120"/>
              <a:gd name="connsiteY4" fmla="*/ 3177 h 6862152"/>
              <a:gd name="connsiteX0" fmla="*/ 0 w 8652120"/>
              <a:gd name="connsiteY0" fmla="*/ 3177 h 6877012"/>
              <a:gd name="connsiteX1" fmla="*/ 8652120 w 8652120"/>
              <a:gd name="connsiteY1" fmla="*/ 0 h 6877012"/>
              <a:gd name="connsiteX2" fmla="*/ 6310191 w 8652120"/>
              <a:gd name="connsiteY2" fmla="*/ 6877012 h 6877012"/>
              <a:gd name="connsiteX3" fmla="*/ 2429 w 8652120"/>
              <a:gd name="connsiteY3" fmla="*/ 6862152 h 6877012"/>
              <a:gd name="connsiteX4" fmla="*/ 0 w 8652120"/>
              <a:gd name="connsiteY4" fmla="*/ 3177 h 6877012"/>
              <a:gd name="connsiteX0" fmla="*/ 0 w 8652120"/>
              <a:gd name="connsiteY0" fmla="*/ 3177 h 6864338"/>
              <a:gd name="connsiteX1" fmla="*/ 8652120 w 8652120"/>
              <a:gd name="connsiteY1" fmla="*/ 0 h 6864338"/>
              <a:gd name="connsiteX2" fmla="*/ 6313366 w 8652120"/>
              <a:gd name="connsiteY2" fmla="*/ 6864338 h 6864338"/>
              <a:gd name="connsiteX3" fmla="*/ 2429 w 8652120"/>
              <a:gd name="connsiteY3" fmla="*/ 6862152 h 6864338"/>
              <a:gd name="connsiteX4" fmla="*/ 0 w 8652120"/>
              <a:gd name="connsiteY4" fmla="*/ 3177 h 686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2120" h="6864338">
                <a:moveTo>
                  <a:pt x="0" y="3177"/>
                </a:moveTo>
                <a:lnTo>
                  <a:pt x="8652120" y="0"/>
                </a:lnTo>
                <a:lnTo>
                  <a:pt x="6313366" y="6864338"/>
                </a:lnTo>
                <a:lnTo>
                  <a:pt x="2429" y="6862152"/>
                </a:lnTo>
                <a:cubicBezTo>
                  <a:pt x="-2617" y="4564179"/>
                  <a:pt x="5046" y="2301150"/>
                  <a:pt x="0" y="3177"/>
                </a:cubicBezTo>
                <a:close/>
              </a:path>
            </a:pathLst>
          </a:cu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solidFill>
                <a:srgbClr val="263B88"/>
              </a:solidFill>
            </a:endParaRPr>
          </a:p>
        </p:txBody>
      </p:sp>
      <p:sp>
        <p:nvSpPr>
          <p:cNvPr id="3" name="Subtitle 2">
            <a:extLst>
              <a:ext uri="{FF2B5EF4-FFF2-40B4-BE49-F238E27FC236}">
                <a16:creationId xmlns:a16="http://schemas.microsoft.com/office/drawing/2014/main" id="{62E6EC7A-3DD9-C442-9999-7ABB017DDB3D}"/>
              </a:ext>
            </a:extLst>
          </p:cNvPr>
          <p:cNvSpPr>
            <a:spLocks noGrp="1"/>
          </p:cNvSpPr>
          <p:nvPr>
            <p:ph type="subTitle" idx="1"/>
          </p:nvPr>
        </p:nvSpPr>
        <p:spPr>
          <a:xfrm>
            <a:off x="1054440" y="3227032"/>
            <a:ext cx="5489714" cy="1655762"/>
          </a:xfrm>
        </p:spPr>
        <p:txBody>
          <a:bodyPr/>
          <a:lstStyle>
            <a:lvl1pPr marL="0" indent="0" algn="l">
              <a:buNone/>
              <a:defRPr sz="2400">
                <a:solidFill>
                  <a:srgbClr val="00B0F0"/>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3">
            <a:extLst>
              <a:ext uri="{FF2B5EF4-FFF2-40B4-BE49-F238E27FC236}">
                <a16:creationId xmlns:a16="http://schemas.microsoft.com/office/drawing/2014/main" id="{EBA53504-916B-844C-80CD-51ECD44EC96C}"/>
              </a:ext>
            </a:extLst>
          </p:cNvPr>
          <p:cNvSpPr>
            <a:spLocks noGrp="1"/>
          </p:cNvSpPr>
          <p:nvPr userDrawn="1">
            <p:ph type="title"/>
          </p:nvPr>
        </p:nvSpPr>
        <p:spPr>
          <a:xfrm>
            <a:off x="1054440" y="1571270"/>
            <a:ext cx="5489714" cy="1655762"/>
          </a:xfrm>
        </p:spPr>
        <p:txBody>
          <a:bodyPr/>
          <a:lstStyle>
            <a:lvl1pPr>
              <a:defRPr>
                <a:solidFill>
                  <a:srgbClr val="263B88"/>
                </a:solidFill>
              </a:defRPr>
            </a:lvl1pPr>
          </a:lstStyle>
          <a:p>
            <a:r>
              <a:rPr lang="en-US"/>
              <a:t>Click to edit Master title style</a:t>
            </a:r>
          </a:p>
        </p:txBody>
      </p:sp>
      <p:grpSp>
        <p:nvGrpSpPr>
          <p:cNvPr id="9" name="Group 8"/>
          <p:cNvGrpSpPr/>
          <p:nvPr userDrawn="1"/>
        </p:nvGrpSpPr>
        <p:grpSpPr>
          <a:xfrm>
            <a:off x="907859" y="5428790"/>
            <a:ext cx="2256639" cy="587864"/>
            <a:chOff x="1046163" y="703263"/>
            <a:chExt cx="1133475" cy="295275"/>
          </a:xfrm>
        </p:grpSpPr>
        <p:sp>
          <p:nvSpPr>
            <p:cNvPr id="10" name="Freeform 3974"/>
            <p:cNvSpPr>
              <a:spLocks/>
            </p:cNvSpPr>
            <p:nvPr/>
          </p:nvSpPr>
          <p:spPr bwMode="auto">
            <a:xfrm>
              <a:off x="1046163" y="703263"/>
              <a:ext cx="176212" cy="166688"/>
            </a:xfrm>
            <a:custGeom>
              <a:avLst/>
              <a:gdLst/>
              <a:ahLst/>
              <a:cxnLst>
                <a:cxn ang="0">
                  <a:pos x="90" y="0"/>
                </a:cxn>
                <a:cxn ang="0">
                  <a:pos x="56" y="25"/>
                </a:cxn>
                <a:cxn ang="0">
                  <a:pos x="21" y="0"/>
                </a:cxn>
                <a:cxn ang="0">
                  <a:pos x="33" y="40"/>
                </a:cxn>
                <a:cxn ang="0">
                  <a:pos x="0" y="65"/>
                </a:cxn>
                <a:cxn ang="0">
                  <a:pos x="43" y="65"/>
                </a:cxn>
                <a:cxn ang="0">
                  <a:pos x="56" y="105"/>
                </a:cxn>
                <a:cxn ang="0">
                  <a:pos x="69" y="65"/>
                </a:cxn>
                <a:cxn ang="0">
                  <a:pos x="111" y="65"/>
                </a:cxn>
                <a:cxn ang="0">
                  <a:pos x="77" y="40"/>
                </a:cxn>
                <a:cxn ang="0">
                  <a:pos x="90" y="0"/>
                </a:cxn>
              </a:cxnLst>
              <a:rect l="0" t="0" r="r" b="b"/>
              <a:pathLst>
                <a:path w="111" h="105">
                  <a:moveTo>
                    <a:pt x="90" y="0"/>
                  </a:moveTo>
                  <a:lnTo>
                    <a:pt x="56" y="25"/>
                  </a:lnTo>
                  <a:lnTo>
                    <a:pt x="21" y="0"/>
                  </a:lnTo>
                  <a:lnTo>
                    <a:pt x="33" y="40"/>
                  </a:lnTo>
                  <a:lnTo>
                    <a:pt x="0" y="65"/>
                  </a:lnTo>
                  <a:lnTo>
                    <a:pt x="43" y="65"/>
                  </a:lnTo>
                  <a:lnTo>
                    <a:pt x="56" y="105"/>
                  </a:lnTo>
                  <a:lnTo>
                    <a:pt x="69" y="65"/>
                  </a:lnTo>
                  <a:lnTo>
                    <a:pt x="111" y="65"/>
                  </a:lnTo>
                  <a:lnTo>
                    <a:pt x="77" y="40"/>
                  </a:lnTo>
                  <a:lnTo>
                    <a:pt x="90" y="0"/>
                  </a:lnTo>
                  <a:close/>
                </a:path>
              </a:pathLst>
            </a:custGeom>
            <a:solidFill>
              <a:srgbClr val="ED302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3975"/>
            <p:cNvSpPr>
              <a:spLocks/>
            </p:cNvSpPr>
            <p:nvPr/>
          </p:nvSpPr>
          <p:spPr bwMode="auto">
            <a:xfrm>
              <a:off x="1135063" y="703263"/>
              <a:ext cx="184150" cy="166688"/>
            </a:xfrm>
            <a:custGeom>
              <a:avLst/>
              <a:gdLst/>
              <a:ahLst/>
              <a:cxnLst>
                <a:cxn ang="0">
                  <a:pos x="34" y="0"/>
                </a:cxn>
                <a:cxn ang="0">
                  <a:pos x="47" y="40"/>
                </a:cxn>
                <a:cxn ang="0">
                  <a:pos x="88" y="40"/>
                </a:cxn>
                <a:cxn ang="0">
                  <a:pos x="55" y="65"/>
                </a:cxn>
                <a:cxn ang="0">
                  <a:pos x="67" y="105"/>
                </a:cxn>
                <a:cxn ang="0">
                  <a:pos x="34" y="80"/>
                </a:cxn>
                <a:cxn ang="0">
                  <a:pos x="0" y="105"/>
                </a:cxn>
                <a:cxn ang="0">
                  <a:pos x="86" y="105"/>
                </a:cxn>
                <a:cxn ang="0">
                  <a:pos x="116" y="0"/>
                </a:cxn>
                <a:cxn ang="0">
                  <a:pos x="34" y="0"/>
                </a:cxn>
              </a:cxnLst>
              <a:rect l="0" t="0" r="r" b="b"/>
              <a:pathLst>
                <a:path w="116" h="105">
                  <a:moveTo>
                    <a:pt x="34" y="0"/>
                  </a:moveTo>
                  <a:lnTo>
                    <a:pt x="47" y="40"/>
                  </a:lnTo>
                  <a:lnTo>
                    <a:pt x="88" y="40"/>
                  </a:lnTo>
                  <a:lnTo>
                    <a:pt x="55" y="65"/>
                  </a:lnTo>
                  <a:lnTo>
                    <a:pt x="67" y="105"/>
                  </a:lnTo>
                  <a:lnTo>
                    <a:pt x="34" y="80"/>
                  </a:lnTo>
                  <a:lnTo>
                    <a:pt x="0" y="105"/>
                  </a:lnTo>
                  <a:lnTo>
                    <a:pt x="86" y="105"/>
                  </a:lnTo>
                  <a:lnTo>
                    <a:pt x="116" y="0"/>
                  </a:lnTo>
                  <a:lnTo>
                    <a:pt x="34" y="0"/>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76"/>
            <p:cNvSpPr>
              <a:spLocks noEditPoints="1"/>
            </p:cNvSpPr>
            <p:nvPr/>
          </p:nvSpPr>
          <p:spPr bwMode="auto">
            <a:xfrm>
              <a:off x="1657350" y="706438"/>
              <a:ext cx="174625" cy="161925"/>
            </a:xfrm>
            <a:custGeom>
              <a:avLst/>
              <a:gdLst/>
              <a:ahLst/>
              <a:cxnLst>
                <a:cxn ang="0">
                  <a:pos x="14" y="12"/>
                </a:cxn>
                <a:cxn ang="0">
                  <a:pos x="10" y="4"/>
                </a:cxn>
                <a:cxn ang="0">
                  <a:pos x="2" y="2"/>
                </a:cxn>
                <a:cxn ang="0">
                  <a:pos x="1" y="0"/>
                </a:cxn>
                <a:cxn ang="0">
                  <a:pos x="37" y="0"/>
                </a:cxn>
                <a:cxn ang="0">
                  <a:pos x="49" y="1"/>
                </a:cxn>
                <a:cxn ang="0">
                  <a:pos x="59" y="3"/>
                </a:cxn>
                <a:cxn ang="0">
                  <a:pos x="73" y="10"/>
                </a:cxn>
                <a:cxn ang="0">
                  <a:pos x="79" y="19"/>
                </a:cxn>
                <a:cxn ang="0">
                  <a:pos x="82" y="28"/>
                </a:cxn>
                <a:cxn ang="0">
                  <a:pos x="83" y="41"/>
                </a:cxn>
                <a:cxn ang="0">
                  <a:pos x="81" y="52"/>
                </a:cxn>
                <a:cxn ang="0">
                  <a:pos x="79" y="59"/>
                </a:cxn>
                <a:cxn ang="0">
                  <a:pos x="68" y="70"/>
                </a:cxn>
                <a:cxn ang="0">
                  <a:pos x="55" y="75"/>
                </a:cxn>
                <a:cxn ang="0">
                  <a:pos x="46" y="76"/>
                </a:cxn>
                <a:cxn ang="0">
                  <a:pos x="42" y="76"/>
                </a:cxn>
                <a:cxn ang="0">
                  <a:pos x="16" y="77"/>
                </a:cxn>
                <a:cxn ang="0">
                  <a:pos x="14" y="76"/>
                </a:cxn>
                <a:cxn ang="0">
                  <a:pos x="14" y="43"/>
                </a:cxn>
                <a:cxn ang="0">
                  <a:pos x="27" y="65"/>
                </a:cxn>
                <a:cxn ang="0">
                  <a:pos x="30" y="71"/>
                </a:cxn>
                <a:cxn ang="0">
                  <a:pos x="41" y="71"/>
                </a:cxn>
                <a:cxn ang="0">
                  <a:pos x="56" y="67"/>
                </a:cxn>
                <a:cxn ang="0">
                  <a:pos x="61" y="63"/>
                </a:cxn>
                <a:cxn ang="0">
                  <a:pos x="67" y="52"/>
                </a:cxn>
                <a:cxn ang="0">
                  <a:pos x="68" y="39"/>
                </a:cxn>
                <a:cxn ang="0">
                  <a:pos x="66" y="22"/>
                </a:cxn>
                <a:cxn ang="0">
                  <a:pos x="64" y="18"/>
                </a:cxn>
                <a:cxn ang="0">
                  <a:pos x="58" y="10"/>
                </a:cxn>
                <a:cxn ang="0">
                  <a:pos x="51" y="7"/>
                </a:cxn>
                <a:cxn ang="0">
                  <a:pos x="40" y="5"/>
                </a:cxn>
                <a:cxn ang="0">
                  <a:pos x="28" y="7"/>
                </a:cxn>
                <a:cxn ang="0">
                  <a:pos x="27" y="39"/>
                </a:cxn>
              </a:cxnLst>
              <a:rect l="0" t="0" r="r" b="b"/>
              <a:pathLst>
                <a:path w="83" h="77">
                  <a:moveTo>
                    <a:pt x="14" y="43"/>
                  </a:moveTo>
                  <a:cubicBezTo>
                    <a:pt x="14" y="32"/>
                    <a:pt x="14" y="22"/>
                    <a:pt x="14" y="12"/>
                  </a:cubicBezTo>
                  <a:cubicBezTo>
                    <a:pt x="14" y="11"/>
                    <a:pt x="14" y="10"/>
                    <a:pt x="14" y="9"/>
                  </a:cubicBezTo>
                  <a:cubicBezTo>
                    <a:pt x="14" y="6"/>
                    <a:pt x="12" y="5"/>
                    <a:pt x="10" y="4"/>
                  </a:cubicBezTo>
                  <a:cubicBezTo>
                    <a:pt x="9" y="4"/>
                    <a:pt x="8" y="4"/>
                    <a:pt x="7" y="3"/>
                  </a:cubicBezTo>
                  <a:cubicBezTo>
                    <a:pt x="5" y="3"/>
                    <a:pt x="3" y="3"/>
                    <a:pt x="2" y="2"/>
                  </a:cubicBezTo>
                  <a:cubicBezTo>
                    <a:pt x="1" y="2"/>
                    <a:pt x="0" y="2"/>
                    <a:pt x="0" y="1"/>
                  </a:cubicBezTo>
                  <a:cubicBezTo>
                    <a:pt x="0" y="0"/>
                    <a:pt x="1" y="0"/>
                    <a:pt x="1" y="0"/>
                  </a:cubicBezTo>
                  <a:cubicBezTo>
                    <a:pt x="2" y="0"/>
                    <a:pt x="2" y="0"/>
                    <a:pt x="2" y="0"/>
                  </a:cubicBezTo>
                  <a:cubicBezTo>
                    <a:pt x="14" y="0"/>
                    <a:pt x="25" y="0"/>
                    <a:pt x="37" y="0"/>
                  </a:cubicBezTo>
                  <a:cubicBezTo>
                    <a:pt x="39" y="0"/>
                    <a:pt x="41" y="0"/>
                    <a:pt x="44" y="0"/>
                  </a:cubicBezTo>
                  <a:cubicBezTo>
                    <a:pt x="45" y="0"/>
                    <a:pt x="47" y="1"/>
                    <a:pt x="49" y="1"/>
                  </a:cubicBezTo>
                  <a:cubicBezTo>
                    <a:pt x="49" y="1"/>
                    <a:pt x="50" y="1"/>
                    <a:pt x="51" y="1"/>
                  </a:cubicBezTo>
                  <a:cubicBezTo>
                    <a:pt x="53" y="1"/>
                    <a:pt x="56" y="2"/>
                    <a:pt x="59" y="3"/>
                  </a:cubicBezTo>
                  <a:cubicBezTo>
                    <a:pt x="61" y="3"/>
                    <a:pt x="64" y="4"/>
                    <a:pt x="66" y="5"/>
                  </a:cubicBezTo>
                  <a:cubicBezTo>
                    <a:pt x="69" y="6"/>
                    <a:pt x="71" y="8"/>
                    <a:pt x="73" y="10"/>
                  </a:cubicBezTo>
                  <a:cubicBezTo>
                    <a:pt x="75" y="12"/>
                    <a:pt x="76" y="13"/>
                    <a:pt x="77" y="15"/>
                  </a:cubicBezTo>
                  <a:cubicBezTo>
                    <a:pt x="78" y="17"/>
                    <a:pt x="79" y="18"/>
                    <a:pt x="79" y="19"/>
                  </a:cubicBezTo>
                  <a:cubicBezTo>
                    <a:pt x="80" y="21"/>
                    <a:pt x="80" y="22"/>
                    <a:pt x="81" y="23"/>
                  </a:cubicBezTo>
                  <a:cubicBezTo>
                    <a:pt x="81" y="25"/>
                    <a:pt x="82" y="26"/>
                    <a:pt x="82" y="28"/>
                  </a:cubicBezTo>
                  <a:cubicBezTo>
                    <a:pt x="82" y="30"/>
                    <a:pt x="82" y="31"/>
                    <a:pt x="82" y="33"/>
                  </a:cubicBezTo>
                  <a:cubicBezTo>
                    <a:pt x="83" y="36"/>
                    <a:pt x="83" y="38"/>
                    <a:pt x="83" y="41"/>
                  </a:cubicBezTo>
                  <a:cubicBezTo>
                    <a:pt x="83" y="43"/>
                    <a:pt x="83" y="44"/>
                    <a:pt x="82" y="45"/>
                  </a:cubicBezTo>
                  <a:cubicBezTo>
                    <a:pt x="82" y="48"/>
                    <a:pt x="82" y="50"/>
                    <a:pt x="81" y="52"/>
                  </a:cubicBezTo>
                  <a:cubicBezTo>
                    <a:pt x="81" y="53"/>
                    <a:pt x="80" y="55"/>
                    <a:pt x="80" y="56"/>
                  </a:cubicBezTo>
                  <a:cubicBezTo>
                    <a:pt x="79" y="57"/>
                    <a:pt x="79" y="58"/>
                    <a:pt x="79" y="59"/>
                  </a:cubicBezTo>
                  <a:cubicBezTo>
                    <a:pt x="78" y="60"/>
                    <a:pt x="77" y="62"/>
                    <a:pt x="75" y="64"/>
                  </a:cubicBezTo>
                  <a:cubicBezTo>
                    <a:pt x="73" y="66"/>
                    <a:pt x="71" y="68"/>
                    <a:pt x="68" y="70"/>
                  </a:cubicBezTo>
                  <a:cubicBezTo>
                    <a:pt x="66" y="71"/>
                    <a:pt x="63" y="72"/>
                    <a:pt x="60" y="73"/>
                  </a:cubicBezTo>
                  <a:cubicBezTo>
                    <a:pt x="58" y="74"/>
                    <a:pt x="57" y="74"/>
                    <a:pt x="55" y="75"/>
                  </a:cubicBezTo>
                  <a:cubicBezTo>
                    <a:pt x="55" y="75"/>
                    <a:pt x="55" y="75"/>
                    <a:pt x="55" y="75"/>
                  </a:cubicBezTo>
                  <a:cubicBezTo>
                    <a:pt x="52" y="75"/>
                    <a:pt x="49" y="76"/>
                    <a:pt x="46" y="76"/>
                  </a:cubicBezTo>
                  <a:cubicBezTo>
                    <a:pt x="45" y="76"/>
                    <a:pt x="43" y="76"/>
                    <a:pt x="42" y="76"/>
                  </a:cubicBezTo>
                  <a:cubicBezTo>
                    <a:pt x="42" y="76"/>
                    <a:pt x="42" y="76"/>
                    <a:pt x="42" y="76"/>
                  </a:cubicBezTo>
                  <a:cubicBezTo>
                    <a:pt x="40" y="77"/>
                    <a:pt x="38" y="77"/>
                    <a:pt x="36" y="77"/>
                  </a:cubicBezTo>
                  <a:cubicBezTo>
                    <a:pt x="29" y="77"/>
                    <a:pt x="23" y="77"/>
                    <a:pt x="16" y="77"/>
                  </a:cubicBezTo>
                  <a:cubicBezTo>
                    <a:pt x="16" y="77"/>
                    <a:pt x="16" y="77"/>
                    <a:pt x="16" y="77"/>
                  </a:cubicBezTo>
                  <a:cubicBezTo>
                    <a:pt x="15" y="77"/>
                    <a:pt x="14" y="76"/>
                    <a:pt x="14" y="76"/>
                  </a:cubicBezTo>
                  <a:cubicBezTo>
                    <a:pt x="14" y="74"/>
                    <a:pt x="14" y="74"/>
                    <a:pt x="14" y="74"/>
                  </a:cubicBezTo>
                  <a:lnTo>
                    <a:pt x="14" y="43"/>
                  </a:lnTo>
                  <a:close/>
                  <a:moveTo>
                    <a:pt x="27" y="39"/>
                  </a:moveTo>
                  <a:cubicBezTo>
                    <a:pt x="27" y="47"/>
                    <a:pt x="27" y="56"/>
                    <a:pt x="27" y="65"/>
                  </a:cubicBezTo>
                  <a:cubicBezTo>
                    <a:pt x="27" y="66"/>
                    <a:pt x="27" y="68"/>
                    <a:pt x="28" y="69"/>
                  </a:cubicBezTo>
                  <a:cubicBezTo>
                    <a:pt x="28" y="70"/>
                    <a:pt x="29" y="71"/>
                    <a:pt x="30" y="71"/>
                  </a:cubicBezTo>
                  <a:cubicBezTo>
                    <a:pt x="31" y="71"/>
                    <a:pt x="33" y="72"/>
                    <a:pt x="35" y="72"/>
                  </a:cubicBezTo>
                  <a:cubicBezTo>
                    <a:pt x="37" y="72"/>
                    <a:pt x="39" y="71"/>
                    <a:pt x="41" y="71"/>
                  </a:cubicBezTo>
                  <a:cubicBezTo>
                    <a:pt x="44" y="71"/>
                    <a:pt x="47" y="70"/>
                    <a:pt x="50" y="69"/>
                  </a:cubicBezTo>
                  <a:cubicBezTo>
                    <a:pt x="52" y="69"/>
                    <a:pt x="54" y="68"/>
                    <a:pt x="56" y="67"/>
                  </a:cubicBezTo>
                  <a:cubicBezTo>
                    <a:pt x="56" y="67"/>
                    <a:pt x="57" y="67"/>
                    <a:pt x="57" y="66"/>
                  </a:cubicBezTo>
                  <a:cubicBezTo>
                    <a:pt x="58" y="65"/>
                    <a:pt x="59" y="64"/>
                    <a:pt x="61" y="63"/>
                  </a:cubicBezTo>
                  <a:cubicBezTo>
                    <a:pt x="62" y="61"/>
                    <a:pt x="64" y="59"/>
                    <a:pt x="65" y="57"/>
                  </a:cubicBezTo>
                  <a:cubicBezTo>
                    <a:pt x="65" y="56"/>
                    <a:pt x="66" y="54"/>
                    <a:pt x="67" y="52"/>
                  </a:cubicBezTo>
                  <a:cubicBezTo>
                    <a:pt x="67" y="50"/>
                    <a:pt x="68" y="48"/>
                    <a:pt x="68" y="46"/>
                  </a:cubicBezTo>
                  <a:cubicBezTo>
                    <a:pt x="68" y="44"/>
                    <a:pt x="68" y="42"/>
                    <a:pt x="68" y="39"/>
                  </a:cubicBezTo>
                  <a:cubicBezTo>
                    <a:pt x="68" y="35"/>
                    <a:pt x="68" y="30"/>
                    <a:pt x="67" y="26"/>
                  </a:cubicBezTo>
                  <a:cubicBezTo>
                    <a:pt x="67" y="24"/>
                    <a:pt x="66" y="23"/>
                    <a:pt x="66" y="22"/>
                  </a:cubicBezTo>
                  <a:cubicBezTo>
                    <a:pt x="66" y="22"/>
                    <a:pt x="66" y="22"/>
                    <a:pt x="66" y="22"/>
                  </a:cubicBezTo>
                  <a:cubicBezTo>
                    <a:pt x="65" y="21"/>
                    <a:pt x="65" y="19"/>
                    <a:pt x="64" y="18"/>
                  </a:cubicBezTo>
                  <a:cubicBezTo>
                    <a:pt x="64" y="17"/>
                    <a:pt x="63" y="16"/>
                    <a:pt x="62" y="15"/>
                  </a:cubicBezTo>
                  <a:cubicBezTo>
                    <a:pt x="61" y="13"/>
                    <a:pt x="60" y="12"/>
                    <a:pt x="58" y="10"/>
                  </a:cubicBezTo>
                  <a:cubicBezTo>
                    <a:pt x="57" y="10"/>
                    <a:pt x="55" y="9"/>
                    <a:pt x="54" y="8"/>
                  </a:cubicBezTo>
                  <a:cubicBezTo>
                    <a:pt x="53" y="7"/>
                    <a:pt x="52" y="7"/>
                    <a:pt x="51" y="7"/>
                  </a:cubicBezTo>
                  <a:cubicBezTo>
                    <a:pt x="49" y="6"/>
                    <a:pt x="47" y="6"/>
                    <a:pt x="45" y="5"/>
                  </a:cubicBezTo>
                  <a:cubicBezTo>
                    <a:pt x="43" y="5"/>
                    <a:pt x="42" y="5"/>
                    <a:pt x="40" y="5"/>
                  </a:cubicBezTo>
                  <a:cubicBezTo>
                    <a:pt x="37" y="4"/>
                    <a:pt x="33" y="5"/>
                    <a:pt x="30" y="5"/>
                  </a:cubicBezTo>
                  <a:cubicBezTo>
                    <a:pt x="29" y="6"/>
                    <a:pt x="28" y="6"/>
                    <a:pt x="28" y="7"/>
                  </a:cubicBezTo>
                  <a:cubicBezTo>
                    <a:pt x="28" y="9"/>
                    <a:pt x="27" y="11"/>
                    <a:pt x="27" y="12"/>
                  </a:cubicBezTo>
                  <a:cubicBezTo>
                    <a:pt x="27" y="21"/>
                    <a:pt x="27" y="30"/>
                    <a:pt x="27" y="39"/>
                  </a:cubicBezTo>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77"/>
            <p:cNvSpPr>
              <a:spLocks noEditPoints="1"/>
            </p:cNvSpPr>
            <p:nvPr/>
          </p:nvSpPr>
          <p:spPr bwMode="auto">
            <a:xfrm>
              <a:off x="2008188" y="706438"/>
              <a:ext cx="171450" cy="161925"/>
            </a:xfrm>
            <a:custGeom>
              <a:avLst/>
              <a:gdLst/>
              <a:ahLst/>
              <a:cxnLst>
                <a:cxn ang="0">
                  <a:pos x="22" y="51"/>
                </a:cxn>
                <a:cxn ang="0">
                  <a:pos x="19" y="56"/>
                </a:cxn>
                <a:cxn ang="0">
                  <a:pos x="15" y="64"/>
                </a:cxn>
                <a:cxn ang="0">
                  <a:pos x="10" y="75"/>
                </a:cxn>
                <a:cxn ang="0">
                  <a:pos x="8" y="77"/>
                </a:cxn>
                <a:cxn ang="0">
                  <a:pos x="1" y="77"/>
                </a:cxn>
                <a:cxn ang="0">
                  <a:pos x="1" y="75"/>
                </a:cxn>
                <a:cxn ang="0">
                  <a:pos x="3" y="69"/>
                </a:cxn>
                <a:cxn ang="0">
                  <a:pos x="8" y="59"/>
                </a:cxn>
                <a:cxn ang="0">
                  <a:pos x="12" y="51"/>
                </a:cxn>
                <a:cxn ang="0">
                  <a:pos x="15" y="44"/>
                </a:cxn>
                <a:cxn ang="0">
                  <a:pos x="19" y="36"/>
                </a:cxn>
                <a:cxn ang="0">
                  <a:pos x="22" y="28"/>
                </a:cxn>
                <a:cxn ang="0">
                  <a:pos x="26" y="21"/>
                </a:cxn>
                <a:cxn ang="0">
                  <a:pos x="29" y="13"/>
                </a:cxn>
                <a:cxn ang="0">
                  <a:pos x="31" y="8"/>
                </a:cxn>
                <a:cxn ang="0">
                  <a:pos x="22" y="3"/>
                </a:cxn>
                <a:cxn ang="0">
                  <a:pos x="22" y="0"/>
                </a:cxn>
                <a:cxn ang="0">
                  <a:pos x="46" y="1"/>
                </a:cxn>
                <a:cxn ang="0">
                  <a:pos x="48" y="6"/>
                </a:cxn>
                <a:cxn ang="0">
                  <a:pos x="52" y="13"/>
                </a:cxn>
                <a:cxn ang="0">
                  <a:pos x="58" y="26"/>
                </a:cxn>
                <a:cxn ang="0">
                  <a:pos x="60" y="31"/>
                </a:cxn>
                <a:cxn ang="0">
                  <a:pos x="64" y="40"/>
                </a:cxn>
                <a:cxn ang="0">
                  <a:pos x="69" y="48"/>
                </a:cxn>
                <a:cxn ang="0">
                  <a:pos x="73" y="58"/>
                </a:cxn>
                <a:cxn ang="0">
                  <a:pos x="77" y="66"/>
                </a:cxn>
                <a:cxn ang="0">
                  <a:pos x="80" y="73"/>
                </a:cxn>
                <a:cxn ang="0">
                  <a:pos x="81" y="77"/>
                </a:cxn>
                <a:cxn ang="0">
                  <a:pos x="67" y="75"/>
                </a:cxn>
                <a:cxn ang="0">
                  <a:pos x="62" y="65"/>
                </a:cxn>
                <a:cxn ang="0">
                  <a:pos x="59" y="57"/>
                </a:cxn>
                <a:cxn ang="0">
                  <a:pos x="54" y="51"/>
                </a:cxn>
                <a:cxn ang="0">
                  <a:pos x="38" y="46"/>
                </a:cxn>
                <a:cxn ang="0">
                  <a:pos x="53" y="46"/>
                </a:cxn>
                <a:cxn ang="0">
                  <a:pos x="52" y="43"/>
                </a:cxn>
                <a:cxn ang="0">
                  <a:pos x="50" y="37"/>
                </a:cxn>
                <a:cxn ang="0">
                  <a:pos x="48" y="33"/>
                </a:cxn>
                <a:cxn ang="0">
                  <a:pos x="44" y="26"/>
                </a:cxn>
                <a:cxn ang="0">
                  <a:pos x="41" y="18"/>
                </a:cxn>
                <a:cxn ang="0">
                  <a:pos x="39" y="14"/>
                </a:cxn>
                <a:cxn ang="0">
                  <a:pos x="38" y="15"/>
                </a:cxn>
                <a:cxn ang="0">
                  <a:pos x="34" y="23"/>
                </a:cxn>
                <a:cxn ang="0">
                  <a:pos x="29" y="33"/>
                </a:cxn>
                <a:cxn ang="0">
                  <a:pos x="24" y="45"/>
                </a:cxn>
                <a:cxn ang="0">
                  <a:pos x="25" y="46"/>
                </a:cxn>
              </a:cxnLst>
              <a:rect l="0" t="0" r="r" b="b"/>
              <a:pathLst>
                <a:path w="82" h="77">
                  <a:moveTo>
                    <a:pt x="38" y="51"/>
                  </a:moveTo>
                  <a:cubicBezTo>
                    <a:pt x="33" y="51"/>
                    <a:pt x="28" y="51"/>
                    <a:pt x="22" y="51"/>
                  </a:cubicBezTo>
                  <a:cubicBezTo>
                    <a:pt x="21" y="51"/>
                    <a:pt x="21" y="51"/>
                    <a:pt x="20" y="53"/>
                  </a:cubicBezTo>
                  <a:cubicBezTo>
                    <a:pt x="20" y="54"/>
                    <a:pt x="19" y="55"/>
                    <a:pt x="19" y="56"/>
                  </a:cubicBezTo>
                  <a:cubicBezTo>
                    <a:pt x="18" y="57"/>
                    <a:pt x="18" y="58"/>
                    <a:pt x="18" y="58"/>
                  </a:cubicBezTo>
                  <a:cubicBezTo>
                    <a:pt x="17" y="60"/>
                    <a:pt x="16" y="62"/>
                    <a:pt x="15" y="64"/>
                  </a:cubicBezTo>
                  <a:cubicBezTo>
                    <a:pt x="14" y="66"/>
                    <a:pt x="13" y="68"/>
                    <a:pt x="13" y="70"/>
                  </a:cubicBezTo>
                  <a:cubicBezTo>
                    <a:pt x="12" y="71"/>
                    <a:pt x="11" y="73"/>
                    <a:pt x="10" y="75"/>
                  </a:cubicBezTo>
                  <a:cubicBezTo>
                    <a:pt x="10" y="75"/>
                    <a:pt x="10" y="75"/>
                    <a:pt x="10" y="75"/>
                  </a:cubicBezTo>
                  <a:cubicBezTo>
                    <a:pt x="9" y="77"/>
                    <a:pt x="9" y="77"/>
                    <a:pt x="8" y="77"/>
                  </a:cubicBezTo>
                  <a:cubicBezTo>
                    <a:pt x="6" y="77"/>
                    <a:pt x="4" y="77"/>
                    <a:pt x="2" y="77"/>
                  </a:cubicBezTo>
                  <a:cubicBezTo>
                    <a:pt x="1" y="77"/>
                    <a:pt x="1" y="77"/>
                    <a:pt x="1" y="77"/>
                  </a:cubicBezTo>
                  <a:cubicBezTo>
                    <a:pt x="1" y="77"/>
                    <a:pt x="0" y="76"/>
                    <a:pt x="0" y="76"/>
                  </a:cubicBezTo>
                  <a:cubicBezTo>
                    <a:pt x="1" y="75"/>
                    <a:pt x="1" y="75"/>
                    <a:pt x="1" y="75"/>
                  </a:cubicBezTo>
                  <a:cubicBezTo>
                    <a:pt x="1" y="74"/>
                    <a:pt x="2" y="73"/>
                    <a:pt x="2" y="72"/>
                  </a:cubicBezTo>
                  <a:cubicBezTo>
                    <a:pt x="3" y="71"/>
                    <a:pt x="3" y="70"/>
                    <a:pt x="3" y="69"/>
                  </a:cubicBezTo>
                  <a:cubicBezTo>
                    <a:pt x="4" y="68"/>
                    <a:pt x="5" y="66"/>
                    <a:pt x="6" y="64"/>
                  </a:cubicBezTo>
                  <a:cubicBezTo>
                    <a:pt x="7" y="62"/>
                    <a:pt x="7" y="61"/>
                    <a:pt x="8" y="59"/>
                  </a:cubicBezTo>
                  <a:cubicBezTo>
                    <a:pt x="9" y="57"/>
                    <a:pt x="10" y="56"/>
                    <a:pt x="10" y="54"/>
                  </a:cubicBezTo>
                  <a:cubicBezTo>
                    <a:pt x="11" y="53"/>
                    <a:pt x="11" y="52"/>
                    <a:pt x="12" y="51"/>
                  </a:cubicBezTo>
                  <a:cubicBezTo>
                    <a:pt x="12" y="50"/>
                    <a:pt x="12" y="50"/>
                    <a:pt x="13" y="49"/>
                  </a:cubicBezTo>
                  <a:cubicBezTo>
                    <a:pt x="14" y="47"/>
                    <a:pt x="14" y="46"/>
                    <a:pt x="15" y="44"/>
                  </a:cubicBezTo>
                  <a:cubicBezTo>
                    <a:pt x="16" y="43"/>
                    <a:pt x="16" y="42"/>
                    <a:pt x="16" y="41"/>
                  </a:cubicBezTo>
                  <a:cubicBezTo>
                    <a:pt x="17" y="39"/>
                    <a:pt x="18" y="38"/>
                    <a:pt x="19" y="36"/>
                  </a:cubicBezTo>
                  <a:cubicBezTo>
                    <a:pt x="19" y="35"/>
                    <a:pt x="20" y="33"/>
                    <a:pt x="21" y="32"/>
                  </a:cubicBezTo>
                  <a:cubicBezTo>
                    <a:pt x="21" y="31"/>
                    <a:pt x="22" y="29"/>
                    <a:pt x="22" y="28"/>
                  </a:cubicBezTo>
                  <a:cubicBezTo>
                    <a:pt x="23" y="28"/>
                    <a:pt x="23" y="27"/>
                    <a:pt x="23" y="26"/>
                  </a:cubicBezTo>
                  <a:cubicBezTo>
                    <a:pt x="24" y="25"/>
                    <a:pt x="25" y="23"/>
                    <a:pt x="26" y="21"/>
                  </a:cubicBezTo>
                  <a:cubicBezTo>
                    <a:pt x="26" y="20"/>
                    <a:pt x="27" y="18"/>
                    <a:pt x="28" y="17"/>
                  </a:cubicBezTo>
                  <a:cubicBezTo>
                    <a:pt x="28" y="16"/>
                    <a:pt x="29" y="15"/>
                    <a:pt x="29" y="13"/>
                  </a:cubicBezTo>
                  <a:cubicBezTo>
                    <a:pt x="30" y="13"/>
                    <a:pt x="30" y="12"/>
                    <a:pt x="30" y="11"/>
                  </a:cubicBezTo>
                  <a:cubicBezTo>
                    <a:pt x="31" y="10"/>
                    <a:pt x="31" y="9"/>
                    <a:pt x="31" y="8"/>
                  </a:cubicBezTo>
                  <a:cubicBezTo>
                    <a:pt x="32" y="6"/>
                    <a:pt x="31" y="5"/>
                    <a:pt x="29" y="4"/>
                  </a:cubicBezTo>
                  <a:cubicBezTo>
                    <a:pt x="27" y="4"/>
                    <a:pt x="24" y="3"/>
                    <a:pt x="22" y="3"/>
                  </a:cubicBezTo>
                  <a:cubicBezTo>
                    <a:pt x="21" y="2"/>
                    <a:pt x="21" y="2"/>
                    <a:pt x="21" y="1"/>
                  </a:cubicBezTo>
                  <a:cubicBezTo>
                    <a:pt x="21" y="0"/>
                    <a:pt x="21" y="0"/>
                    <a:pt x="22" y="0"/>
                  </a:cubicBezTo>
                  <a:cubicBezTo>
                    <a:pt x="29" y="0"/>
                    <a:pt x="37" y="0"/>
                    <a:pt x="44" y="0"/>
                  </a:cubicBezTo>
                  <a:cubicBezTo>
                    <a:pt x="45" y="0"/>
                    <a:pt x="45" y="0"/>
                    <a:pt x="46" y="1"/>
                  </a:cubicBezTo>
                  <a:cubicBezTo>
                    <a:pt x="46" y="2"/>
                    <a:pt x="47" y="3"/>
                    <a:pt x="47" y="4"/>
                  </a:cubicBezTo>
                  <a:cubicBezTo>
                    <a:pt x="48" y="4"/>
                    <a:pt x="48" y="5"/>
                    <a:pt x="48" y="6"/>
                  </a:cubicBezTo>
                  <a:cubicBezTo>
                    <a:pt x="49" y="7"/>
                    <a:pt x="50" y="9"/>
                    <a:pt x="51" y="11"/>
                  </a:cubicBezTo>
                  <a:cubicBezTo>
                    <a:pt x="51" y="11"/>
                    <a:pt x="51" y="12"/>
                    <a:pt x="52" y="13"/>
                  </a:cubicBezTo>
                  <a:cubicBezTo>
                    <a:pt x="52" y="15"/>
                    <a:pt x="53" y="17"/>
                    <a:pt x="54" y="19"/>
                  </a:cubicBezTo>
                  <a:cubicBezTo>
                    <a:pt x="56" y="21"/>
                    <a:pt x="57" y="24"/>
                    <a:pt x="58" y="26"/>
                  </a:cubicBezTo>
                  <a:cubicBezTo>
                    <a:pt x="58" y="27"/>
                    <a:pt x="59" y="28"/>
                    <a:pt x="59" y="29"/>
                  </a:cubicBezTo>
                  <a:cubicBezTo>
                    <a:pt x="60" y="30"/>
                    <a:pt x="60" y="31"/>
                    <a:pt x="60" y="31"/>
                  </a:cubicBezTo>
                  <a:cubicBezTo>
                    <a:pt x="61" y="33"/>
                    <a:pt x="62" y="35"/>
                    <a:pt x="63" y="37"/>
                  </a:cubicBezTo>
                  <a:cubicBezTo>
                    <a:pt x="64" y="38"/>
                    <a:pt x="64" y="39"/>
                    <a:pt x="64" y="40"/>
                  </a:cubicBezTo>
                  <a:cubicBezTo>
                    <a:pt x="65" y="40"/>
                    <a:pt x="65" y="41"/>
                    <a:pt x="65" y="42"/>
                  </a:cubicBezTo>
                  <a:cubicBezTo>
                    <a:pt x="66" y="44"/>
                    <a:pt x="68" y="46"/>
                    <a:pt x="69" y="48"/>
                  </a:cubicBezTo>
                  <a:cubicBezTo>
                    <a:pt x="69" y="50"/>
                    <a:pt x="70" y="51"/>
                    <a:pt x="71" y="53"/>
                  </a:cubicBezTo>
                  <a:cubicBezTo>
                    <a:pt x="71" y="54"/>
                    <a:pt x="72" y="56"/>
                    <a:pt x="73" y="58"/>
                  </a:cubicBezTo>
                  <a:cubicBezTo>
                    <a:pt x="74" y="59"/>
                    <a:pt x="74" y="60"/>
                    <a:pt x="74" y="60"/>
                  </a:cubicBezTo>
                  <a:cubicBezTo>
                    <a:pt x="75" y="62"/>
                    <a:pt x="76" y="64"/>
                    <a:pt x="77" y="66"/>
                  </a:cubicBezTo>
                  <a:cubicBezTo>
                    <a:pt x="78" y="67"/>
                    <a:pt x="78" y="69"/>
                    <a:pt x="79" y="70"/>
                  </a:cubicBezTo>
                  <a:cubicBezTo>
                    <a:pt x="80" y="71"/>
                    <a:pt x="80" y="72"/>
                    <a:pt x="80" y="73"/>
                  </a:cubicBezTo>
                  <a:cubicBezTo>
                    <a:pt x="81" y="74"/>
                    <a:pt x="81" y="75"/>
                    <a:pt x="82" y="75"/>
                  </a:cubicBezTo>
                  <a:cubicBezTo>
                    <a:pt x="82" y="76"/>
                    <a:pt x="82" y="77"/>
                    <a:pt x="81" y="77"/>
                  </a:cubicBezTo>
                  <a:cubicBezTo>
                    <a:pt x="77" y="77"/>
                    <a:pt x="73" y="77"/>
                    <a:pt x="69" y="77"/>
                  </a:cubicBezTo>
                  <a:cubicBezTo>
                    <a:pt x="68" y="77"/>
                    <a:pt x="67" y="76"/>
                    <a:pt x="67" y="75"/>
                  </a:cubicBezTo>
                  <a:cubicBezTo>
                    <a:pt x="66" y="73"/>
                    <a:pt x="65" y="72"/>
                    <a:pt x="64" y="70"/>
                  </a:cubicBezTo>
                  <a:cubicBezTo>
                    <a:pt x="64" y="68"/>
                    <a:pt x="63" y="66"/>
                    <a:pt x="62" y="65"/>
                  </a:cubicBezTo>
                  <a:cubicBezTo>
                    <a:pt x="61" y="63"/>
                    <a:pt x="61" y="61"/>
                    <a:pt x="60" y="60"/>
                  </a:cubicBezTo>
                  <a:cubicBezTo>
                    <a:pt x="59" y="59"/>
                    <a:pt x="59" y="58"/>
                    <a:pt x="59" y="57"/>
                  </a:cubicBezTo>
                  <a:cubicBezTo>
                    <a:pt x="58" y="56"/>
                    <a:pt x="57" y="54"/>
                    <a:pt x="56" y="53"/>
                  </a:cubicBezTo>
                  <a:cubicBezTo>
                    <a:pt x="56" y="52"/>
                    <a:pt x="55" y="51"/>
                    <a:pt x="54" y="51"/>
                  </a:cubicBezTo>
                  <a:cubicBezTo>
                    <a:pt x="49" y="51"/>
                    <a:pt x="44" y="51"/>
                    <a:pt x="38" y="51"/>
                  </a:cubicBezTo>
                  <a:moveTo>
                    <a:pt x="38" y="46"/>
                  </a:moveTo>
                  <a:cubicBezTo>
                    <a:pt x="52" y="46"/>
                    <a:pt x="52" y="46"/>
                    <a:pt x="52" y="46"/>
                  </a:cubicBezTo>
                  <a:cubicBezTo>
                    <a:pt x="52" y="46"/>
                    <a:pt x="53" y="46"/>
                    <a:pt x="53" y="46"/>
                  </a:cubicBezTo>
                  <a:cubicBezTo>
                    <a:pt x="54" y="46"/>
                    <a:pt x="54" y="46"/>
                    <a:pt x="54" y="45"/>
                  </a:cubicBezTo>
                  <a:cubicBezTo>
                    <a:pt x="53" y="44"/>
                    <a:pt x="53" y="44"/>
                    <a:pt x="52" y="43"/>
                  </a:cubicBezTo>
                  <a:cubicBezTo>
                    <a:pt x="52" y="42"/>
                    <a:pt x="52" y="41"/>
                    <a:pt x="51" y="41"/>
                  </a:cubicBezTo>
                  <a:cubicBezTo>
                    <a:pt x="51" y="39"/>
                    <a:pt x="50" y="38"/>
                    <a:pt x="50" y="37"/>
                  </a:cubicBezTo>
                  <a:cubicBezTo>
                    <a:pt x="50" y="37"/>
                    <a:pt x="49" y="36"/>
                    <a:pt x="49" y="36"/>
                  </a:cubicBezTo>
                  <a:cubicBezTo>
                    <a:pt x="49" y="35"/>
                    <a:pt x="48" y="34"/>
                    <a:pt x="48" y="33"/>
                  </a:cubicBezTo>
                  <a:cubicBezTo>
                    <a:pt x="47" y="31"/>
                    <a:pt x="46" y="29"/>
                    <a:pt x="45" y="28"/>
                  </a:cubicBezTo>
                  <a:cubicBezTo>
                    <a:pt x="45" y="27"/>
                    <a:pt x="45" y="26"/>
                    <a:pt x="44" y="26"/>
                  </a:cubicBezTo>
                  <a:cubicBezTo>
                    <a:pt x="44" y="25"/>
                    <a:pt x="44" y="24"/>
                    <a:pt x="43" y="23"/>
                  </a:cubicBezTo>
                  <a:cubicBezTo>
                    <a:pt x="42" y="21"/>
                    <a:pt x="41" y="19"/>
                    <a:pt x="41" y="18"/>
                  </a:cubicBezTo>
                  <a:cubicBezTo>
                    <a:pt x="40" y="16"/>
                    <a:pt x="40" y="15"/>
                    <a:pt x="39" y="14"/>
                  </a:cubicBezTo>
                  <a:cubicBezTo>
                    <a:pt x="39" y="14"/>
                    <a:pt x="39" y="14"/>
                    <a:pt x="39" y="14"/>
                  </a:cubicBezTo>
                  <a:cubicBezTo>
                    <a:pt x="38" y="14"/>
                    <a:pt x="38" y="14"/>
                    <a:pt x="38" y="14"/>
                  </a:cubicBezTo>
                  <a:cubicBezTo>
                    <a:pt x="38" y="15"/>
                    <a:pt x="38" y="15"/>
                    <a:pt x="38" y="15"/>
                  </a:cubicBezTo>
                  <a:cubicBezTo>
                    <a:pt x="37" y="16"/>
                    <a:pt x="37" y="17"/>
                    <a:pt x="36" y="17"/>
                  </a:cubicBezTo>
                  <a:cubicBezTo>
                    <a:pt x="36" y="19"/>
                    <a:pt x="35" y="21"/>
                    <a:pt x="34" y="23"/>
                  </a:cubicBezTo>
                  <a:cubicBezTo>
                    <a:pt x="32" y="26"/>
                    <a:pt x="31" y="28"/>
                    <a:pt x="30" y="31"/>
                  </a:cubicBezTo>
                  <a:cubicBezTo>
                    <a:pt x="30" y="32"/>
                    <a:pt x="29" y="33"/>
                    <a:pt x="29" y="33"/>
                  </a:cubicBezTo>
                  <a:cubicBezTo>
                    <a:pt x="28" y="35"/>
                    <a:pt x="27" y="36"/>
                    <a:pt x="27" y="38"/>
                  </a:cubicBezTo>
                  <a:cubicBezTo>
                    <a:pt x="26" y="40"/>
                    <a:pt x="25" y="43"/>
                    <a:pt x="24" y="45"/>
                  </a:cubicBezTo>
                  <a:cubicBezTo>
                    <a:pt x="23" y="46"/>
                    <a:pt x="23" y="46"/>
                    <a:pt x="24" y="46"/>
                  </a:cubicBezTo>
                  <a:cubicBezTo>
                    <a:pt x="25" y="46"/>
                    <a:pt x="25" y="46"/>
                    <a:pt x="25"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78"/>
            <p:cNvSpPr>
              <a:spLocks noEditPoints="1"/>
            </p:cNvSpPr>
            <p:nvPr/>
          </p:nvSpPr>
          <p:spPr bwMode="auto">
            <a:xfrm>
              <a:off x="1498600" y="706438"/>
              <a:ext cx="171450" cy="161925"/>
            </a:xfrm>
            <a:custGeom>
              <a:avLst/>
              <a:gdLst/>
              <a:ahLst/>
              <a:cxnLst>
                <a:cxn ang="0">
                  <a:pos x="44" y="0"/>
                </a:cxn>
                <a:cxn ang="0">
                  <a:pos x="47" y="4"/>
                </a:cxn>
                <a:cxn ang="0">
                  <a:pos x="51" y="12"/>
                </a:cxn>
                <a:cxn ang="0">
                  <a:pos x="53" y="17"/>
                </a:cxn>
                <a:cxn ang="0">
                  <a:pos x="57" y="24"/>
                </a:cxn>
                <a:cxn ang="0">
                  <a:pos x="61" y="33"/>
                </a:cxn>
                <a:cxn ang="0">
                  <a:pos x="68" y="47"/>
                </a:cxn>
                <a:cxn ang="0">
                  <a:pos x="70" y="51"/>
                </a:cxn>
                <a:cxn ang="0">
                  <a:pos x="73" y="59"/>
                </a:cxn>
                <a:cxn ang="0">
                  <a:pos x="77" y="66"/>
                </a:cxn>
                <a:cxn ang="0">
                  <a:pos x="79" y="71"/>
                </a:cxn>
                <a:cxn ang="0">
                  <a:pos x="81" y="76"/>
                </a:cxn>
                <a:cxn ang="0">
                  <a:pos x="80" y="77"/>
                </a:cxn>
                <a:cxn ang="0">
                  <a:pos x="67" y="75"/>
                </a:cxn>
                <a:cxn ang="0">
                  <a:pos x="62" y="65"/>
                </a:cxn>
                <a:cxn ang="0">
                  <a:pos x="59" y="58"/>
                </a:cxn>
                <a:cxn ang="0">
                  <a:pos x="56" y="52"/>
                </a:cxn>
                <a:cxn ang="0">
                  <a:pos x="54" y="51"/>
                </a:cxn>
                <a:cxn ang="0">
                  <a:pos x="22" y="51"/>
                </a:cxn>
                <a:cxn ang="0">
                  <a:pos x="18" y="58"/>
                </a:cxn>
                <a:cxn ang="0">
                  <a:pos x="14" y="66"/>
                </a:cxn>
                <a:cxn ang="0">
                  <a:pos x="11" y="72"/>
                </a:cxn>
                <a:cxn ang="0">
                  <a:pos x="8" y="77"/>
                </a:cxn>
                <a:cxn ang="0">
                  <a:pos x="1" y="77"/>
                </a:cxn>
                <a:cxn ang="0">
                  <a:pos x="2" y="72"/>
                </a:cxn>
                <a:cxn ang="0">
                  <a:pos x="4" y="67"/>
                </a:cxn>
                <a:cxn ang="0">
                  <a:pos x="8" y="60"/>
                </a:cxn>
                <a:cxn ang="0">
                  <a:pos x="11" y="52"/>
                </a:cxn>
                <a:cxn ang="0">
                  <a:pos x="14" y="46"/>
                </a:cxn>
                <a:cxn ang="0">
                  <a:pos x="18" y="37"/>
                </a:cxn>
                <a:cxn ang="0">
                  <a:pos x="22" y="29"/>
                </a:cxn>
                <a:cxn ang="0">
                  <a:pos x="25" y="22"/>
                </a:cxn>
                <a:cxn ang="0">
                  <a:pos x="29" y="14"/>
                </a:cxn>
                <a:cxn ang="0">
                  <a:pos x="31" y="8"/>
                </a:cxn>
                <a:cxn ang="0">
                  <a:pos x="22" y="3"/>
                </a:cxn>
                <a:cxn ang="0">
                  <a:pos x="21" y="0"/>
                </a:cxn>
                <a:cxn ang="0">
                  <a:pos x="33" y="0"/>
                </a:cxn>
                <a:cxn ang="0">
                  <a:pos x="38" y="46"/>
                </a:cxn>
                <a:cxn ang="0">
                  <a:pos x="53" y="46"/>
                </a:cxn>
                <a:cxn ang="0">
                  <a:pos x="51" y="41"/>
                </a:cxn>
                <a:cxn ang="0">
                  <a:pos x="48" y="34"/>
                </a:cxn>
                <a:cxn ang="0">
                  <a:pos x="45" y="27"/>
                </a:cxn>
                <a:cxn ang="0">
                  <a:pos x="41" y="19"/>
                </a:cxn>
                <a:cxn ang="0">
                  <a:pos x="38" y="14"/>
                </a:cxn>
                <a:cxn ang="0">
                  <a:pos x="36" y="17"/>
                </a:cxn>
                <a:cxn ang="0">
                  <a:pos x="32" y="27"/>
                </a:cxn>
                <a:cxn ang="0">
                  <a:pos x="28" y="36"/>
                </a:cxn>
                <a:cxn ang="0">
                  <a:pos x="23" y="45"/>
                </a:cxn>
                <a:cxn ang="0">
                  <a:pos x="24" y="46"/>
                </a:cxn>
              </a:cxnLst>
              <a:rect l="0" t="0" r="r" b="b"/>
              <a:pathLst>
                <a:path w="82" h="77">
                  <a:moveTo>
                    <a:pt x="33" y="0"/>
                  </a:moveTo>
                  <a:cubicBezTo>
                    <a:pt x="36" y="0"/>
                    <a:pt x="40" y="0"/>
                    <a:pt x="44" y="0"/>
                  </a:cubicBezTo>
                  <a:cubicBezTo>
                    <a:pt x="45" y="0"/>
                    <a:pt x="45" y="0"/>
                    <a:pt x="46" y="1"/>
                  </a:cubicBezTo>
                  <a:cubicBezTo>
                    <a:pt x="46" y="2"/>
                    <a:pt x="47" y="3"/>
                    <a:pt x="47" y="4"/>
                  </a:cubicBezTo>
                  <a:cubicBezTo>
                    <a:pt x="48" y="5"/>
                    <a:pt x="48" y="6"/>
                    <a:pt x="48" y="7"/>
                  </a:cubicBezTo>
                  <a:cubicBezTo>
                    <a:pt x="49" y="8"/>
                    <a:pt x="50" y="10"/>
                    <a:pt x="51" y="12"/>
                  </a:cubicBezTo>
                  <a:cubicBezTo>
                    <a:pt x="52" y="13"/>
                    <a:pt x="52" y="14"/>
                    <a:pt x="52" y="15"/>
                  </a:cubicBezTo>
                  <a:cubicBezTo>
                    <a:pt x="53" y="16"/>
                    <a:pt x="53" y="16"/>
                    <a:pt x="53" y="17"/>
                  </a:cubicBezTo>
                  <a:cubicBezTo>
                    <a:pt x="54" y="18"/>
                    <a:pt x="55" y="20"/>
                    <a:pt x="56" y="21"/>
                  </a:cubicBezTo>
                  <a:cubicBezTo>
                    <a:pt x="56" y="22"/>
                    <a:pt x="57" y="23"/>
                    <a:pt x="57" y="24"/>
                  </a:cubicBezTo>
                  <a:cubicBezTo>
                    <a:pt x="57" y="25"/>
                    <a:pt x="58" y="26"/>
                    <a:pt x="58" y="27"/>
                  </a:cubicBezTo>
                  <a:cubicBezTo>
                    <a:pt x="59" y="29"/>
                    <a:pt x="60" y="31"/>
                    <a:pt x="61" y="33"/>
                  </a:cubicBezTo>
                  <a:cubicBezTo>
                    <a:pt x="63" y="36"/>
                    <a:pt x="64" y="39"/>
                    <a:pt x="65" y="42"/>
                  </a:cubicBezTo>
                  <a:cubicBezTo>
                    <a:pt x="66" y="43"/>
                    <a:pt x="67" y="45"/>
                    <a:pt x="68" y="47"/>
                  </a:cubicBezTo>
                  <a:cubicBezTo>
                    <a:pt x="68" y="48"/>
                    <a:pt x="68" y="49"/>
                    <a:pt x="69" y="49"/>
                  </a:cubicBezTo>
                  <a:cubicBezTo>
                    <a:pt x="69" y="50"/>
                    <a:pt x="70" y="51"/>
                    <a:pt x="70" y="51"/>
                  </a:cubicBezTo>
                  <a:cubicBezTo>
                    <a:pt x="71" y="53"/>
                    <a:pt x="71" y="55"/>
                    <a:pt x="72" y="56"/>
                  </a:cubicBezTo>
                  <a:cubicBezTo>
                    <a:pt x="73" y="57"/>
                    <a:pt x="73" y="58"/>
                    <a:pt x="73" y="59"/>
                  </a:cubicBezTo>
                  <a:cubicBezTo>
                    <a:pt x="74" y="60"/>
                    <a:pt x="74" y="60"/>
                    <a:pt x="74" y="61"/>
                  </a:cubicBezTo>
                  <a:cubicBezTo>
                    <a:pt x="75" y="63"/>
                    <a:pt x="76" y="64"/>
                    <a:pt x="77" y="66"/>
                  </a:cubicBezTo>
                  <a:cubicBezTo>
                    <a:pt x="77" y="67"/>
                    <a:pt x="78" y="68"/>
                    <a:pt x="78" y="69"/>
                  </a:cubicBezTo>
                  <a:cubicBezTo>
                    <a:pt x="79" y="70"/>
                    <a:pt x="79" y="70"/>
                    <a:pt x="79" y="71"/>
                  </a:cubicBezTo>
                  <a:cubicBezTo>
                    <a:pt x="80" y="72"/>
                    <a:pt x="81" y="74"/>
                    <a:pt x="81" y="75"/>
                  </a:cubicBezTo>
                  <a:cubicBezTo>
                    <a:pt x="81" y="76"/>
                    <a:pt x="81" y="76"/>
                    <a:pt x="81" y="76"/>
                  </a:cubicBezTo>
                  <a:cubicBezTo>
                    <a:pt x="82" y="76"/>
                    <a:pt x="81" y="77"/>
                    <a:pt x="81" y="77"/>
                  </a:cubicBezTo>
                  <a:cubicBezTo>
                    <a:pt x="80" y="77"/>
                    <a:pt x="80" y="77"/>
                    <a:pt x="80" y="77"/>
                  </a:cubicBezTo>
                  <a:cubicBezTo>
                    <a:pt x="69" y="77"/>
                    <a:pt x="69" y="77"/>
                    <a:pt x="69" y="77"/>
                  </a:cubicBezTo>
                  <a:cubicBezTo>
                    <a:pt x="68" y="77"/>
                    <a:pt x="67" y="76"/>
                    <a:pt x="67" y="75"/>
                  </a:cubicBezTo>
                  <a:cubicBezTo>
                    <a:pt x="66" y="74"/>
                    <a:pt x="65" y="72"/>
                    <a:pt x="65" y="70"/>
                  </a:cubicBezTo>
                  <a:cubicBezTo>
                    <a:pt x="64" y="68"/>
                    <a:pt x="63" y="67"/>
                    <a:pt x="62" y="65"/>
                  </a:cubicBezTo>
                  <a:cubicBezTo>
                    <a:pt x="61" y="63"/>
                    <a:pt x="61" y="62"/>
                    <a:pt x="60" y="60"/>
                  </a:cubicBezTo>
                  <a:cubicBezTo>
                    <a:pt x="60" y="60"/>
                    <a:pt x="59" y="59"/>
                    <a:pt x="59" y="58"/>
                  </a:cubicBezTo>
                  <a:cubicBezTo>
                    <a:pt x="58" y="57"/>
                    <a:pt x="57" y="55"/>
                    <a:pt x="57" y="53"/>
                  </a:cubicBezTo>
                  <a:cubicBezTo>
                    <a:pt x="56" y="53"/>
                    <a:pt x="56" y="52"/>
                    <a:pt x="56" y="52"/>
                  </a:cubicBezTo>
                  <a:cubicBezTo>
                    <a:pt x="55" y="51"/>
                    <a:pt x="55" y="51"/>
                    <a:pt x="55" y="51"/>
                  </a:cubicBezTo>
                  <a:cubicBezTo>
                    <a:pt x="54" y="51"/>
                    <a:pt x="54" y="51"/>
                    <a:pt x="54" y="51"/>
                  </a:cubicBezTo>
                  <a:cubicBezTo>
                    <a:pt x="22" y="51"/>
                    <a:pt x="22" y="51"/>
                    <a:pt x="22" y="51"/>
                  </a:cubicBezTo>
                  <a:cubicBezTo>
                    <a:pt x="22" y="51"/>
                    <a:pt x="22" y="51"/>
                    <a:pt x="22" y="51"/>
                  </a:cubicBezTo>
                  <a:cubicBezTo>
                    <a:pt x="21" y="51"/>
                    <a:pt x="20" y="52"/>
                    <a:pt x="20" y="52"/>
                  </a:cubicBezTo>
                  <a:cubicBezTo>
                    <a:pt x="19" y="54"/>
                    <a:pt x="18" y="56"/>
                    <a:pt x="18" y="58"/>
                  </a:cubicBezTo>
                  <a:cubicBezTo>
                    <a:pt x="17" y="59"/>
                    <a:pt x="17" y="60"/>
                    <a:pt x="16" y="61"/>
                  </a:cubicBezTo>
                  <a:cubicBezTo>
                    <a:pt x="16" y="62"/>
                    <a:pt x="15" y="64"/>
                    <a:pt x="14" y="66"/>
                  </a:cubicBezTo>
                  <a:cubicBezTo>
                    <a:pt x="14" y="67"/>
                    <a:pt x="13" y="68"/>
                    <a:pt x="13" y="69"/>
                  </a:cubicBezTo>
                  <a:cubicBezTo>
                    <a:pt x="12" y="70"/>
                    <a:pt x="12" y="71"/>
                    <a:pt x="11" y="72"/>
                  </a:cubicBezTo>
                  <a:cubicBezTo>
                    <a:pt x="11" y="73"/>
                    <a:pt x="10" y="74"/>
                    <a:pt x="10" y="75"/>
                  </a:cubicBezTo>
                  <a:cubicBezTo>
                    <a:pt x="10" y="76"/>
                    <a:pt x="9" y="77"/>
                    <a:pt x="8" y="77"/>
                  </a:cubicBezTo>
                  <a:cubicBezTo>
                    <a:pt x="6" y="77"/>
                    <a:pt x="4" y="77"/>
                    <a:pt x="2" y="77"/>
                  </a:cubicBezTo>
                  <a:cubicBezTo>
                    <a:pt x="1" y="77"/>
                    <a:pt x="1" y="77"/>
                    <a:pt x="1" y="77"/>
                  </a:cubicBezTo>
                  <a:cubicBezTo>
                    <a:pt x="0" y="77"/>
                    <a:pt x="0" y="76"/>
                    <a:pt x="0" y="75"/>
                  </a:cubicBezTo>
                  <a:cubicBezTo>
                    <a:pt x="1" y="74"/>
                    <a:pt x="2" y="73"/>
                    <a:pt x="2" y="72"/>
                  </a:cubicBezTo>
                  <a:cubicBezTo>
                    <a:pt x="2" y="71"/>
                    <a:pt x="3" y="70"/>
                    <a:pt x="3" y="70"/>
                  </a:cubicBezTo>
                  <a:cubicBezTo>
                    <a:pt x="3" y="69"/>
                    <a:pt x="4" y="68"/>
                    <a:pt x="4" y="67"/>
                  </a:cubicBezTo>
                  <a:cubicBezTo>
                    <a:pt x="5" y="66"/>
                    <a:pt x="5" y="65"/>
                    <a:pt x="5" y="65"/>
                  </a:cubicBezTo>
                  <a:cubicBezTo>
                    <a:pt x="6" y="63"/>
                    <a:pt x="7" y="61"/>
                    <a:pt x="8" y="60"/>
                  </a:cubicBezTo>
                  <a:cubicBezTo>
                    <a:pt x="8" y="59"/>
                    <a:pt x="9" y="58"/>
                    <a:pt x="9" y="57"/>
                  </a:cubicBezTo>
                  <a:cubicBezTo>
                    <a:pt x="10" y="55"/>
                    <a:pt x="11" y="53"/>
                    <a:pt x="11" y="52"/>
                  </a:cubicBezTo>
                  <a:cubicBezTo>
                    <a:pt x="12" y="51"/>
                    <a:pt x="12" y="50"/>
                    <a:pt x="13" y="49"/>
                  </a:cubicBezTo>
                  <a:cubicBezTo>
                    <a:pt x="13" y="48"/>
                    <a:pt x="14" y="47"/>
                    <a:pt x="14" y="46"/>
                  </a:cubicBezTo>
                  <a:cubicBezTo>
                    <a:pt x="15" y="45"/>
                    <a:pt x="15" y="44"/>
                    <a:pt x="15" y="44"/>
                  </a:cubicBezTo>
                  <a:cubicBezTo>
                    <a:pt x="16" y="41"/>
                    <a:pt x="17" y="39"/>
                    <a:pt x="18" y="37"/>
                  </a:cubicBezTo>
                  <a:cubicBezTo>
                    <a:pt x="19" y="35"/>
                    <a:pt x="20" y="34"/>
                    <a:pt x="21" y="32"/>
                  </a:cubicBezTo>
                  <a:cubicBezTo>
                    <a:pt x="21" y="31"/>
                    <a:pt x="21" y="30"/>
                    <a:pt x="22" y="29"/>
                  </a:cubicBezTo>
                  <a:cubicBezTo>
                    <a:pt x="22" y="28"/>
                    <a:pt x="22" y="28"/>
                    <a:pt x="23" y="27"/>
                  </a:cubicBezTo>
                  <a:cubicBezTo>
                    <a:pt x="24" y="25"/>
                    <a:pt x="24" y="24"/>
                    <a:pt x="25" y="22"/>
                  </a:cubicBezTo>
                  <a:cubicBezTo>
                    <a:pt x="26" y="20"/>
                    <a:pt x="27" y="19"/>
                    <a:pt x="27" y="17"/>
                  </a:cubicBezTo>
                  <a:cubicBezTo>
                    <a:pt x="28" y="16"/>
                    <a:pt x="28" y="15"/>
                    <a:pt x="29" y="14"/>
                  </a:cubicBezTo>
                  <a:cubicBezTo>
                    <a:pt x="29" y="13"/>
                    <a:pt x="30" y="13"/>
                    <a:pt x="30" y="12"/>
                  </a:cubicBezTo>
                  <a:cubicBezTo>
                    <a:pt x="30" y="11"/>
                    <a:pt x="31" y="9"/>
                    <a:pt x="31" y="8"/>
                  </a:cubicBezTo>
                  <a:cubicBezTo>
                    <a:pt x="31" y="6"/>
                    <a:pt x="31" y="5"/>
                    <a:pt x="29" y="4"/>
                  </a:cubicBezTo>
                  <a:cubicBezTo>
                    <a:pt x="27" y="4"/>
                    <a:pt x="24" y="3"/>
                    <a:pt x="22" y="3"/>
                  </a:cubicBezTo>
                  <a:cubicBezTo>
                    <a:pt x="21" y="2"/>
                    <a:pt x="20" y="2"/>
                    <a:pt x="20" y="1"/>
                  </a:cubicBezTo>
                  <a:cubicBezTo>
                    <a:pt x="20" y="0"/>
                    <a:pt x="21" y="0"/>
                    <a:pt x="21" y="0"/>
                  </a:cubicBezTo>
                  <a:cubicBezTo>
                    <a:pt x="22" y="0"/>
                    <a:pt x="22" y="0"/>
                    <a:pt x="22" y="0"/>
                  </a:cubicBezTo>
                  <a:cubicBezTo>
                    <a:pt x="26" y="0"/>
                    <a:pt x="29" y="0"/>
                    <a:pt x="33" y="0"/>
                  </a:cubicBezTo>
                  <a:moveTo>
                    <a:pt x="38" y="46"/>
                  </a:moveTo>
                  <a:cubicBezTo>
                    <a:pt x="38" y="46"/>
                    <a:pt x="38" y="46"/>
                    <a:pt x="38" y="46"/>
                  </a:cubicBezTo>
                  <a:cubicBezTo>
                    <a:pt x="43" y="46"/>
                    <a:pt x="47" y="46"/>
                    <a:pt x="52" y="46"/>
                  </a:cubicBezTo>
                  <a:cubicBezTo>
                    <a:pt x="52" y="46"/>
                    <a:pt x="53" y="46"/>
                    <a:pt x="53" y="46"/>
                  </a:cubicBezTo>
                  <a:cubicBezTo>
                    <a:pt x="54" y="46"/>
                    <a:pt x="54" y="46"/>
                    <a:pt x="53" y="45"/>
                  </a:cubicBezTo>
                  <a:cubicBezTo>
                    <a:pt x="53" y="44"/>
                    <a:pt x="52" y="42"/>
                    <a:pt x="51" y="41"/>
                  </a:cubicBezTo>
                  <a:cubicBezTo>
                    <a:pt x="51" y="40"/>
                    <a:pt x="50" y="39"/>
                    <a:pt x="50" y="38"/>
                  </a:cubicBezTo>
                  <a:cubicBezTo>
                    <a:pt x="49" y="36"/>
                    <a:pt x="49" y="35"/>
                    <a:pt x="48" y="34"/>
                  </a:cubicBezTo>
                  <a:cubicBezTo>
                    <a:pt x="48" y="33"/>
                    <a:pt x="47" y="32"/>
                    <a:pt x="47" y="31"/>
                  </a:cubicBezTo>
                  <a:cubicBezTo>
                    <a:pt x="46" y="30"/>
                    <a:pt x="46" y="28"/>
                    <a:pt x="45" y="27"/>
                  </a:cubicBezTo>
                  <a:cubicBezTo>
                    <a:pt x="44" y="26"/>
                    <a:pt x="44" y="25"/>
                    <a:pt x="44" y="24"/>
                  </a:cubicBezTo>
                  <a:cubicBezTo>
                    <a:pt x="43" y="22"/>
                    <a:pt x="42" y="21"/>
                    <a:pt x="41" y="19"/>
                  </a:cubicBezTo>
                  <a:cubicBezTo>
                    <a:pt x="40" y="17"/>
                    <a:pt x="40" y="16"/>
                    <a:pt x="39" y="14"/>
                  </a:cubicBezTo>
                  <a:cubicBezTo>
                    <a:pt x="38" y="14"/>
                    <a:pt x="38" y="14"/>
                    <a:pt x="38" y="14"/>
                  </a:cubicBezTo>
                  <a:cubicBezTo>
                    <a:pt x="38" y="14"/>
                    <a:pt x="38" y="14"/>
                    <a:pt x="38" y="14"/>
                  </a:cubicBezTo>
                  <a:cubicBezTo>
                    <a:pt x="37" y="15"/>
                    <a:pt x="37" y="16"/>
                    <a:pt x="36" y="17"/>
                  </a:cubicBezTo>
                  <a:cubicBezTo>
                    <a:pt x="36" y="19"/>
                    <a:pt x="35" y="20"/>
                    <a:pt x="34" y="22"/>
                  </a:cubicBezTo>
                  <a:cubicBezTo>
                    <a:pt x="33" y="24"/>
                    <a:pt x="32" y="26"/>
                    <a:pt x="32" y="27"/>
                  </a:cubicBezTo>
                  <a:cubicBezTo>
                    <a:pt x="31" y="30"/>
                    <a:pt x="30" y="32"/>
                    <a:pt x="29" y="34"/>
                  </a:cubicBezTo>
                  <a:cubicBezTo>
                    <a:pt x="28" y="34"/>
                    <a:pt x="28" y="35"/>
                    <a:pt x="28" y="36"/>
                  </a:cubicBezTo>
                  <a:cubicBezTo>
                    <a:pt x="27" y="37"/>
                    <a:pt x="26" y="39"/>
                    <a:pt x="25" y="41"/>
                  </a:cubicBezTo>
                  <a:cubicBezTo>
                    <a:pt x="25" y="42"/>
                    <a:pt x="24" y="44"/>
                    <a:pt x="23" y="45"/>
                  </a:cubicBezTo>
                  <a:cubicBezTo>
                    <a:pt x="23" y="46"/>
                    <a:pt x="23" y="46"/>
                    <a:pt x="24" y="46"/>
                  </a:cubicBezTo>
                  <a:cubicBezTo>
                    <a:pt x="24" y="46"/>
                    <a:pt x="24" y="46"/>
                    <a:pt x="24"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79"/>
            <p:cNvSpPr>
              <a:spLocks/>
            </p:cNvSpPr>
            <p:nvPr/>
          </p:nvSpPr>
          <p:spPr bwMode="auto">
            <a:xfrm>
              <a:off x="1338263" y="703263"/>
              <a:ext cx="142875" cy="166688"/>
            </a:xfrm>
            <a:custGeom>
              <a:avLst/>
              <a:gdLst/>
              <a:ahLst/>
              <a:cxnLst>
                <a:cxn ang="0">
                  <a:pos x="35" y="79"/>
                </a:cxn>
                <a:cxn ang="0">
                  <a:pos x="27" y="77"/>
                </a:cxn>
                <a:cxn ang="0">
                  <a:pos x="18" y="72"/>
                </a:cxn>
                <a:cxn ang="0">
                  <a:pos x="10" y="66"/>
                </a:cxn>
                <a:cxn ang="0">
                  <a:pos x="4" y="57"/>
                </a:cxn>
                <a:cxn ang="0">
                  <a:pos x="2" y="51"/>
                </a:cxn>
                <a:cxn ang="0">
                  <a:pos x="0" y="39"/>
                </a:cxn>
                <a:cxn ang="0">
                  <a:pos x="2" y="23"/>
                </a:cxn>
                <a:cxn ang="0">
                  <a:pos x="6" y="13"/>
                </a:cxn>
                <a:cxn ang="0">
                  <a:pos x="16" y="4"/>
                </a:cxn>
                <a:cxn ang="0">
                  <a:pos x="26" y="1"/>
                </a:cxn>
                <a:cxn ang="0">
                  <a:pos x="34" y="0"/>
                </a:cxn>
                <a:cxn ang="0">
                  <a:pos x="47" y="0"/>
                </a:cxn>
                <a:cxn ang="0">
                  <a:pos x="59" y="4"/>
                </a:cxn>
                <a:cxn ang="0">
                  <a:pos x="65" y="9"/>
                </a:cxn>
                <a:cxn ang="0">
                  <a:pos x="67" y="17"/>
                </a:cxn>
                <a:cxn ang="0">
                  <a:pos x="56" y="17"/>
                </a:cxn>
                <a:cxn ang="0">
                  <a:pos x="54" y="15"/>
                </a:cxn>
                <a:cxn ang="0">
                  <a:pos x="39" y="5"/>
                </a:cxn>
                <a:cxn ang="0">
                  <a:pos x="28" y="7"/>
                </a:cxn>
                <a:cxn ang="0">
                  <a:pos x="24" y="9"/>
                </a:cxn>
                <a:cxn ang="0">
                  <a:pos x="18" y="17"/>
                </a:cxn>
                <a:cxn ang="0">
                  <a:pos x="15" y="27"/>
                </a:cxn>
                <a:cxn ang="0">
                  <a:pos x="14" y="34"/>
                </a:cxn>
                <a:cxn ang="0">
                  <a:pos x="17" y="51"/>
                </a:cxn>
                <a:cxn ang="0">
                  <a:pos x="20" y="59"/>
                </a:cxn>
                <a:cxn ang="0">
                  <a:pos x="30" y="69"/>
                </a:cxn>
                <a:cxn ang="0">
                  <a:pos x="39" y="72"/>
                </a:cxn>
                <a:cxn ang="0">
                  <a:pos x="46" y="73"/>
                </a:cxn>
                <a:cxn ang="0">
                  <a:pos x="63" y="72"/>
                </a:cxn>
                <a:cxn ang="0">
                  <a:pos x="68" y="72"/>
                </a:cxn>
                <a:cxn ang="0">
                  <a:pos x="67" y="76"/>
                </a:cxn>
                <a:cxn ang="0">
                  <a:pos x="57" y="78"/>
                </a:cxn>
                <a:cxn ang="0">
                  <a:pos x="43" y="79"/>
                </a:cxn>
              </a:cxnLst>
              <a:rect l="0" t="0" r="r" b="b"/>
              <a:pathLst>
                <a:path w="68" h="79">
                  <a:moveTo>
                    <a:pt x="43" y="79"/>
                  </a:moveTo>
                  <a:cubicBezTo>
                    <a:pt x="41" y="79"/>
                    <a:pt x="38" y="79"/>
                    <a:pt x="35" y="79"/>
                  </a:cubicBezTo>
                  <a:cubicBezTo>
                    <a:pt x="34" y="79"/>
                    <a:pt x="33" y="78"/>
                    <a:pt x="32" y="78"/>
                  </a:cubicBezTo>
                  <a:cubicBezTo>
                    <a:pt x="30" y="78"/>
                    <a:pt x="29" y="77"/>
                    <a:pt x="27" y="77"/>
                  </a:cubicBezTo>
                  <a:cubicBezTo>
                    <a:pt x="25" y="76"/>
                    <a:pt x="23" y="75"/>
                    <a:pt x="21" y="74"/>
                  </a:cubicBezTo>
                  <a:cubicBezTo>
                    <a:pt x="20" y="74"/>
                    <a:pt x="19" y="73"/>
                    <a:pt x="18" y="72"/>
                  </a:cubicBezTo>
                  <a:cubicBezTo>
                    <a:pt x="16" y="71"/>
                    <a:pt x="15" y="70"/>
                    <a:pt x="13" y="69"/>
                  </a:cubicBezTo>
                  <a:cubicBezTo>
                    <a:pt x="12" y="68"/>
                    <a:pt x="11" y="67"/>
                    <a:pt x="10" y="66"/>
                  </a:cubicBezTo>
                  <a:cubicBezTo>
                    <a:pt x="9" y="64"/>
                    <a:pt x="8" y="63"/>
                    <a:pt x="7" y="61"/>
                  </a:cubicBezTo>
                  <a:cubicBezTo>
                    <a:pt x="6" y="59"/>
                    <a:pt x="5" y="58"/>
                    <a:pt x="4" y="57"/>
                  </a:cubicBezTo>
                  <a:cubicBezTo>
                    <a:pt x="4" y="56"/>
                    <a:pt x="4" y="55"/>
                    <a:pt x="3" y="54"/>
                  </a:cubicBezTo>
                  <a:cubicBezTo>
                    <a:pt x="3" y="53"/>
                    <a:pt x="2" y="52"/>
                    <a:pt x="2" y="51"/>
                  </a:cubicBezTo>
                  <a:cubicBezTo>
                    <a:pt x="2" y="49"/>
                    <a:pt x="1" y="47"/>
                    <a:pt x="1" y="44"/>
                  </a:cubicBezTo>
                  <a:cubicBezTo>
                    <a:pt x="0" y="43"/>
                    <a:pt x="0" y="41"/>
                    <a:pt x="0" y="39"/>
                  </a:cubicBezTo>
                  <a:cubicBezTo>
                    <a:pt x="0" y="36"/>
                    <a:pt x="0" y="33"/>
                    <a:pt x="0" y="31"/>
                  </a:cubicBezTo>
                  <a:cubicBezTo>
                    <a:pt x="1" y="28"/>
                    <a:pt x="1" y="26"/>
                    <a:pt x="2" y="23"/>
                  </a:cubicBezTo>
                  <a:cubicBezTo>
                    <a:pt x="2" y="22"/>
                    <a:pt x="3" y="20"/>
                    <a:pt x="3" y="19"/>
                  </a:cubicBezTo>
                  <a:cubicBezTo>
                    <a:pt x="4" y="17"/>
                    <a:pt x="5" y="15"/>
                    <a:pt x="6" y="13"/>
                  </a:cubicBezTo>
                  <a:cubicBezTo>
                    <a:pt x="8" y="11"/>
                    <a:pt x="9" y="10"/>
                    <a:pt x="10" y="8"/>
                  </a:cubicBezTo>
                  <a:cubicBezTo>
                    <a:pt x="12" y="7"/>
                    <a:pt x="13" y="5"/>
                    <a:pt x="16" y="4"/>
                  </a:cubicBezTo>
                  <a:cubicBezTo>
                    <a:pt x="18" y="4"/>
                    <a:pt x="19" y="3"/>
                    <a:pt x="21" y="2"/>
                  </a:cubicBezTo>
                  <a:cubicBezTo>
                    <a:pt x="23" y="1"/>
                    <a:pt x="24" y="1"/>
                    <a:pt x="26" y="1"/>
                  </a:cubicBezTo>
                  <a:cubicBezTo>
                    <a:pt x="27" y="0"/>
                    <a:pt x="28" y="0"/>
                    <a:pt x="29" y="0"/>
                  </a:cubicBezTo>
                  <a:cubicBezTo>
                    <a:pt x="30" y="0"/>
                    <a:pt x="32" y="0"/>
                    <a:pt x="34" y="0"/>
                  </a:cubicBezTo>
                  <a:cubicBezTo>
                    <a:pt x="37" y="0"/>
                    <a:pt x="41" y="0"/>
                    <a:pt x="45" y="0"/>
                  </a:cubicBezTo>
                  <a:cubicBezTo>
                    <a:pt x="45" y="0"/>
                    <a:pt x="46" y="0"/>
                    <a:pt x="47" y="0"/>
                  </a:cubicBezTo>
                  <a:cubicBezTo>
                    <a:pt x="49" y="1"/>
                    <a:pt x="52" y="1"/>
                    <a:pt x="54" y="2"/>
                  </a:cubicBezTo>
                  <a:cubicBezTo>
                    <a:pt x="56" y="2"/>
                    <a:pt x="58" y="3"/>
                    <a:pt x="59" y="4"/>
                  </a:cubicBezTo>
                  <a:cubicBezTo>
                    <a:pt x="60" y="4"/>
                    <a:pt x="60" y="5"/>
                    <a:pt x="61" y="5"/>
                  </a:cubicBezTo>
                  <a:cubicBezTo>
                    <a:pt x="62" y="6"/>
                    <a:pt x="64" y="7"/>
                    <a:pt x="65" y="9"/>
                  </a:cubicBezTo>
                  <a:cubicBezTo>
                    <a:pt x="67" y="10"/>
                    <a:pt x="67" y="13"/>
                    <a:pt x="68" y="15"/>
                  </a:cubicBezTo>
                  <a:cubicBezTo>
                    <a:pt x="68" y="16"/>
                    <a:pt x="68" y="16"/>
                    <a:pt x="67" y="17"/>
                  </a:cubicBezTo>
                  <a:cubicBezTo>
                    <a:pt x="66" y="17"/>
                    <a:pt x="66" y="17"/>
                    <a:pt x="66" y="17"/>
                  </a:cubicBezTo>
                  <a:cubicBezTo>
                    <a:pt x="63" y="17"/>
                    <a:pt x="59" y="17"/>
                    <a:pt x="56" y="17"/>
                  </a:cubicBezTo>
                  <a:cubicBezTo>
                    <a:pt x="55" y="17"/>
                    <a:pt x="55" y="17"/>
                    <a:pt x="55" y="17"/>
                  </a:cubicBezTo>
                  <a:cubicBezTo>
                    <a:pt x="54" y="16"/>
                    <a:pt x="54" y="16"/>
                    <a:pt x="54" y="15"/>
                  </a:cubicBezTo>
                  <a:cubicBezTo>
                    <a:pt x="53" y="12"/>
                    <a:pt x="51" y="10"/>
                    <a:pt x="48" y="8"/>
                  </a:cubicBezTo>
                  <a:cubicBezTo>
                    <a:pt x="45" y="6"/>
                    <a:pt x="42" y="5"/>
                    <a:pt x="39" y="5"/>
                  </a:cubicBezTo>
                  <a:cubicBezTo>
                    <a:pt x="37" y="5"/>
                    <a:pt x="35" y="5"/>
                    <a:pt x="33" y="5"/>
                  </a:cubicBezTo>
                  <a:cubicBezTo>
                    <a:pt x="32" y="6"/>
                    <a:pt x="30" y="6"/>
                    <a:pt x="28" y="7"/>
                  </a:cubicBezTo>
                  <a:cubicBezTo>
                    <a:pt x="27" y="7"/>
                    <a:pt x="27" y="8"/>
                    <a:pt x="26" y="8"/>
                  </a:cubicBezTo>
                  <a:cubicBezTo>
                    <a:pt x="25" y="8"/>
                    <a:pt x="25" y="9"/>
                    <a:pt x="24" y="9"/>
                  </a:cubicBezTo>
                  <a:cubicBezTo>
                    <a:pt x="22" y="11"/>
                    <a:pt x="21" y="12"/>
                    <a:pt x="20" y="14"/>
                  </a:cubicBezTo>
                  <a:cubicBezTo>
                    <a:pt x="19" y="15"/>
                    <a:pt x="18" y="16"/>
                    <a:pt x="18" y="17"/>
                  </a:cubicBezTo>
                  <a:cubicBezTo>
                    <a:pt x="17" y="18"/>
                    <a:pt x="17" y="20"/>
                    <a:pt x="16" y="21"/>
                  </a:cubicBezTo>
                  <a:cubicBezTo>
                    <a:pt x="16" y="23"/>
                    <a:pt x="15" y="25"/>
                    <a:pt x="15" y="27"/>
                  </a:cubicBezTo>
                  <a:cubicBezTo>
                    <a:pt x="15" y="28"/>
                    <a:pt x="15" y="30"/>
                    <a:pt x="15" y="32"/>
                  </a:cubicBezTo>
                  <a:cubicBezTo>
                    <a:pt x="15" y="32"/>
                    <a:pt x="14" y="33"/>
                    <a:pt x="14" y="34"/>
                  </a:cubicBezTo>
                  <a:cubicBezTo>
                    <a:pt x="15" y="37"/>
                    <a:pt x="15" y="41"/>
                    <a:pt x="15" y="44"/>
                  </a:cubicBezTo>
                  <a:cubicBezTo>
                    <a:pt x="15" y="46"/>
                    <a:pt x="16" y="48"/>
                    <a:pt x="17" y="51"/>
                  </a:cubicBezTo>
                  <a:cubicBezTo>
                    <a:pt x="17" y="52"/>
                    <a:pt x="17" y="53"/>
                    <a:pt x="18" y="54"/>
                  </a:cubicBezTo>
                  <a:cubicBezTo>
                    <a:pt x="19" y="56"/>
                    <a:pt x="19" y="58"/>
                    <a:pt x="20" y="59"/>
                  </a:cubicBezTo>
                  <a:cubicBezTo>
                    <a:pt x="21" y="61"/>
                    <a:pt x="22" y="62"/>
                    <a:pt x="23" y="63"/>
                  </a:cubicBezTo>
                  <a:cubicBezTo>
                    <a:pt x="25" y="65"/>
                    <a:pt x="27" y="67"/>
                    <a:pt x="30" y="69"/>
                  </a:cubicBezTo>
                  <a:cubicBezTo>
                    <a:pt x="31" y="69"/>
                    <a:pt x="33" y="70"/>
                    <a:pt x="34" y="71"/>
                  </a:cubicBezTo>
                  <a:cubicBezTo>
                    <a:pt x="36" y="71"/>
                    <a:pt x="37" y="72"/>
                    <a:pt x="39" y="72"/>
                  </a:cubicBezTo>
                  <a:cubicBezTo>
                    <a:pt x="39" y="72"/>
                    <a:pt x="40" y="72"/>
                    <a:pt x="40" y="72"/>
                  </a:cubicBezTo>
                  <a:cubicBezTo>
                    <a:pt x="42" y="73"/>
                    <a:pt x="44" y="73"/>
                    <a:pt x="46" y="73"/>
                  </a:cubicBezTo>
                  <a:cubicBezTo>
                    <a:pt x="49" y="73"/>
                    <a:pt x="53" y="73"/>
                    <a:pt x="57" y="73"/>
                  </a:cubicBezTo>
                  <a:cubicBezTo>
                    <a:pt x="59" y="72"/>
                    <a:pt x="61" y="72"/>
                    <a:pt x="63" y="72"/>
                  </a:cubicBezTo>
                  <a:cubicBezTo>
                    <a:pt x="65" y="71"/>
                    <a:pt x="66" y="71"/>
                    <a:pt x="67" y="71"/>
                  </a:cubicBezTo>
                  <a:cubicBezTo>
                    <a:pt x="68" y="71"/>
                    <a:pt x="68" y="71"/>
                    <a:pt x="68" y="72"/>
                  </a:cubicBezTo>
                  <a:cubicBezTo>
                    <a:pt x="68" y="73"/>
                    <a:pt x="68" y="74"/>
                    <a:pt x="68" y="75"/>
                  </a:cubicBezTo>
                  <a:cubicBezTo>
                    <a:pt x="68" y="75"/>
                    <a:pt x="68" y="76"/>
                    <a:pt x="67" y="76"/>
                  </a:cubicBezTo>
                  <a:cubicBezTo>
                    <a:pt x="65" y="77"/>
                    <a:pt x="63" y="77"/>
                    <a:pt x="60" y="78"/>
                  </a:cubicBezTo>
                  <a:cubicBezTo>
                    <a:pt x="59" y="78"/>
                    <a:pt x="58" y="78"/>
                    <a:pt x="57" y="78"/>
                  </a:cubicBezTo>
                  <a:cubicBezTo>
                    <a:pt x="55" y="78"/>
                    <a:pt x="53" y="79"/>
                    <a:pt x="51" y="79"/>
                  </a:cubicBezTo>
                  <a:cubicBezTo>
                    <a:pt x="48" y="79"/>
                    <a:pt x="46" y="79"/>
                    <a:pt x="43" y="79"/>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80"/>
            <p:cNvSpPr>
              <a:spLocks/>
            </p:cNvSpPr>
            <p:nvPr/>
          </p:nvSpPr>
          <p:spPr bwMode="auto">
            <a:xfrm>
              <a:off x="1852613" y="703263"/>
              <a:ext cx="142875" cy="166688"/>
            </a:xfrm>
            <a:custGeom>
              <a:avLst/>
              <a:gdLst/>
              <a:ahLst/>
              <a:cxnLst>
                <a:cxn ang="0">
                  <a:pos x="45" y="0"/>
                </a:cxn>
                <a:cxn ang="0">
                  <a:pos x="56" y="3"/>
                </a:cxn>
                <a:cxn ang="0">
                  <a:pos x="65" y="9"/>
                </a:cxn>
                <a:cxn ang="0">
                  <a:pos x="68" y="15"/>
                </a:cxn>
                <a:cxn ang="0">
                  <a:pos x="66" y="17"/>
                </a:cxn>
                <a:cxn ang="0">
                  <a:pos x="55" y="17"/>
                </a:cxn>
                <a:cxn ang="0">
                  <a:pos x="49" y="8"/>
                </a:cxn>
                <a:cxn ang="0">
                  <a:pos x="34" y="5"/>
                </a:cxn>
                <a:cxn ang="0">
                  <a:pos x="25" y="8"/>
                </a:cxn>
                <a:cxn ang="0">
                  <a:pos x="19" y="15"/>
                </a:cxn>
                <a:cxn ang="0">
                  <a:pos x="16" y="21"/>
                </a:cxn>
                <a:cxn ang="0">
                  <a:pos x="14" y="29"/>
                </a:cxn>
                <a:cxn ang="0">
                  <a:pos x="14" y="38"/>
                </a:cxn>
                <a:cxn ang="0">
                  <a:pos x="17" y="51"/>
                </a:cxn>
                <a:cxn ang="0">
                  <a:pos x="19" y="58"/>
                </a:cxn>
                <a:cxn ang="0">
                  <a:pos x="26" y="66"/>
                </a:cxn>
                <a:cxn ang="0">
                  <a:pos x="33" y="70"/>
                </a:cxn>
                <a:cxn ang="0">
                  <a:pos x="46" y="73"/>
                </a:cxn>
                <a:cxn ang="0">
                  <a:pos x="58" y="73"/>
                </a:cxn>
                <a:cxn ang="0">
                  <a:pos x="66" y="71"/>
                </a:cxn>
                <a:cxn ang="0">
                  <a:pos x="68" y="75"/>
                </a:cxn>
                <a:cxn ang="0">
                  <a:pos x="60" y="78"/>
                </a:cxn>
                <a:cxn ang="0">
                  <a:pos x="54" y="78"/>
                </a:cxn>
                <a:cxn ang="0">
                  <a:pos x="36" y="79"/>
                </a:cxn>
                <a:cxn ang="0">
                  <a:pos x="25" y="76"/>
                </a:cxn>
                <a:cxn ang="0">
                  <a:pos x="20" y="74"/>
                </a:cxn>
                <a:cxn ang="0">
                  <a:pos x="9" y="65"/>
                </a:cxn>
                <a:cxn ang="0">
                  <a:pos x="2" y="52"/>
                </a:cxn>
                <a:cxn ang="0">
                  <a:pos x="0" y="45"/>
                </a:cxn>
                <a:cxn ang="0">
                  <a:pos x="0" y="36"/>
                </a:cxn>
                <a:cxn ang="0">
                  <a:pos x="2" y="22"/>
                </a:cxn>
                <a:cxn ang="0">
                  <a:pos x="6" y="12"/>
                </a:cxn>
                <a:cxn ang="0">
                  <a:pos x="15" y="4"/>
                </a:cxn>
                <a:cxn ang="0">
                  <a:pos x="19" y="3"/>
                </a:cxn>
                <a:cxn ang="0">
                  <a:pos x="29" y="0"/>
                </a:cxn>
                <a:cxn ang="0">
                  <a:pos x="37" y="0"/>
                </a:cxn>
              </a:cxnLst>
              <a:rect l="0" t="0" r="r" b="b"/>
              <a:pathLst>
                <a:path w="68" h="79">
                  <a:moveTo>
                    <a:pt x="37" y="0"/>
                  </a:moveTo>
                  <a:cubicBezTo>
                    <a:pt x="40" y="0"/>
                    <a:pt x="43" y="0"/>
                    <a:pt x="45" y="0"/>
                  </a:cubicBezTo>
                  <a:cubicBezTo>
                    <a:pt x="48" y="0"/>
                    <a:pt x="50" y="1"/>
                    <a:pt x="52" y="1"/>
                  </a:cubicBezTo>
                  <a:cubicBezTo>
                    <a:pt x="54" y="2"/>
                    <a:pt x="55" y="2"/>
                    <a:pt x="56" y="3"/>
                  </a:cubicBezTo>
                  <a:cubicBezTo>
                    <a:pt x="58" y="3"/>
                    <a:pt x="60" y="4"/>
                    <a:pt x="62" y="6"/>
                  </a:cubicBezTo>
                  <a:cubicBezTo>
                    <a:pt x="63" y="7"/>
                    <a:pt x="64" y="8"/>
                    <a:pt x="65" y="9"/>
                  </a:cubicBezTo>
                  <a:cubicBezTo>
                    <a:pt x="66" y="10"/>
                    <a:pt x="67" y="12"/>
                    <a:pt x="67" y="14"/>
                  </a:cubicBezTo>
                  <a:cubicBezTo>
                    <a:pt x="68" y="14"/>
                    <a:pt x="68" y="15"/>
                    <a:pt x="68" y="15"/>
                  </a:cubicBezTo>
                  <a:cubicBezTo>
                    <a:pt x="68" y="16"/>
                    <a:pt x="68" y="16"/>
                    <a:pt x="67" y="17"/>
                  </a:cubicBezTo>
                  <a:cubicBezTo>
                    <a:pt x="66" y="17"/>
                    <a:pt x="66" y="17"/>
                    <a:pt x="66" y="17"/>
                  </a:cubicBezTo>
                  <a:cubicBezTo>
                    <a:pt x="63" y="17"/>
                    <a:pt x="59" y="17"/>
                    <a:pt x="55" y="17"/>
                  </a:cubicBezTo>
                  <a:cubicBezTo>
                    <a:pt x="55" y="17"/>
                    <a:pt x="55" y="17"/>
                    <a:pt x="55" y="17"/>
                  </a:cubicBezTo>
                  <a:cubicBezTo>
                    <a:pt x="54" y="17"/>
                    <a:pt x="54" y="16"/>
                    <a:pt x="53" y="16"/>
                  </a:cubicBezTo>
                  <a:cubicBezTo>
                    <a:pt x="53" y="13"/>
                    <a:pt x="51" y="10"/>
                    <a:pt x="49" y="8"/>
                  </a:cubicBezTo>
                  <a:cubicBezTo>
                    <a:pt x="47" y="7"/>
                    <a:pt x="46" y="7"/>
                    <a:pt x="45" y="6"/>
                  </a:cubicBezTo>
                  <a:cubicBezTo>
                    <a:pt x="41" y="5"/>
                    <a:pt x="38" y="5"/>
                    <a:pt x="34" y="5"/>
                  </a:cubicBezTo>
                  <a:cubicBezTo>
                    <a:pt x="32" y="5"/>
                    <a:pt x="31" y="6"/>
                    <a:pt x="29" y="6"/>
                  </a:cubicBezTo>
                  <a:cubicBezTo>
                    <a:pt x="27" y="7"/>
                    <a:pt x="26" y="8"/>
                    <a:pt x="25" y="8"/>
                  </a:cubicBezTo>
                  <a:cubicBezTo>
                    <a:pt x="23" y="9"/>
                    <a:pt x="22" y="11"/>
                    <a:pt x="21" y="12"/>
                  </a:cubicBezTo>
                  <a:cubicBezTo>
                    <a:pt x="20" y="13"/>
                    <a:pt x="19" y="14"/>
                    <a:pt x="19" y="15"/>
                  </a:cubicBezTo>
                  <a:cubicBezTo>
                    <a:pt x="18" y="16"/>
                    <a:pt x="18" y="17"/>
                    <a:pt x="17" y="18"/>
                  </a:cubicBezTo>
                  <a:cubicBezTo>
                    <a:pt x="17" y="19"/>
                    <a:pt x="16" y="20"/>
                    <a:pt x="16" y="21"/>
                  </a:cubicBezTo>
                  <a:cubicBezTo>
                    <a:pt x="16" y="23"/>
                    <a:pt x="15" y="24"/>
                    <a:pt x="15" y="26"/>
                  </a:cubicBezTo>
                  <a:cubicBezTo>
                    <a:pt x="15" y="27"/>
                    <a:pt x="15" y="28"/>
                    <a:pt x="14" y="29"/>
                  </a:cubicBezTo>
                  <a:cubicBezTo>
                    <a:pt x="14" y="30"/>
                    <a:pt x="14" y="30"/>
                    <a:pt x="14" y="30"/>
                  </a:cubicBezTo>
                  <a:cubicBezTo>
                    <a:pt x="14" y="33"/>
                    <a:pt x="14" y="36"/>
                    <a:pt x="14" y="38"/>
                  </a:cubicBezTo>
                  <a:cubicBezTo>
                    <a:pt x="14" y="41"/>
                    <a:pt x="15" y="43"/>
                    <a:pt x="15" y="45"/>
                  </a:cubicBezTo>
                  <a:cubicBezTo>
                    <a:pt x="15" y="48"/>
                    <a:pt x="16" y="49"/>
                    <a:pt x="17" y="51"/>
                  </a:cubicBezTo>
                  <a:cubicBezTo>
                    <a:pt x="17" y="53"/>
                    <a:pt x="17" y="54"/>
                    <a:pt x="18" y="55"/>
                  </a:cubicBezTo>
                  <a:cubicBezTo>
                    <a:pt x="18" y="56"/>
                    <a:pt x="19" y="57"/>
                    <a:pt x="19" y="58"/>
                  </a:cubicBezTo>
                  <a:cubicBezTo>
                    <a:pt x="20" y="59"/>
                    <a:pt x="21" y="60"/>
                    <a:pt x="21" y="61"/>
                  </a:cubicBezTo>
                  <a:cubicBezTo>
                    <a:pt x="23" y="63"/>
                    <a:pt x="24" y="65"/>
                    <a:pt x="26" y="66"/>
                  </a:cubicBezTo>
                  <a:cubicBezTo>
                    <a:pt x="27" y="67"/>
                    <a:pt x="28" y="68"/>
                    <a:pt x="30" y="69"/>
                  </a:cubicBezTo>
                  <a:cubicBezTo>
                    <a:pt x="31" y="70"/>
                    <a:pt x="32" y="70"/>
                    <a:pt x="33" y="70"/>
                  </a:cubicBezTo>
                  <a:cubicBezTo>
                    <a:pt x="34" y="71"/>
                    <a:pt x="35" y="71"/>
                    <a:pt x="36" y="72"/>
                  </a:cubicBezTo>
                  <a:cubicBezTo>
                    <a:pt x="39" y="72"/>
                    <a:pt x="43" y="73"/>
                    <a:pt x="46" y="73"/>
                  </a:cubicBezTo>
                  <a:cubicBezTo>
                    <a:pt x="49" y="73"/>
                    <a:pt x="52" y="73"/>
                    <a:pt x="54" y="73"/>
                  </a:cubicBezTo>
                  <a:cubicBezTo>
                    <a:pt x="55" y="73"/>
                    <a:pt x="57" y="73"/>
                    <a:pt x="58" y="73"/>
                  </a:cubicBezTo>
                  <a:cubicBezTo>
                    <a:pt x="60" y="72"/>
                    <a:pt x="62" y="72"/>
                    <a:pt x="65" y="71"/>
                  </a:cubicBezTo>
                  <a:cubicBezTo>
                    <a:pt x="65" y="71"/>
                    <a:pt x="66" y="71"/>
                    <a:pt x="66" y="71"/>
                  </a:cubicBezTo>
                  <a:cubicBezTo>
                    <a:pt x="67" y="70"/>
                    <a:pt x="68" y="71"/>
                    <a:pt x="68" y="72"/>
                  </a:cubicBezTo>
                  <a:cubicBezTo>
                    <a:pt x="68" y="73"/>
                    <a:pt x="68" y="74"/>
                    <a:pt x="68" y="75"/>
                  </a:cubicBezTo>
                  <a:cubicBezTo>
                    <a:pt x="68" y="75"/>
                    <a:pt x="67" y="76"/>
                    <a:pt x="67" y="76"/>
                  </a:cubicBezTo>
                  <a:cubicBezTo>
                    <a:pt x="65" y="77"/>
                    <a:pt x="62" y="77"/>
                    <a:pt x="60" y="78"/>
                  </a:cubicBezTo>
                  <a:cubicBezTo>
                    <a:pt x="59" y="78"/>
                    <a:pt x="59" y="78"/>
                    <a:pt x="59" y="78"/>
                  </a:cubicBezTo>
                  <a:cubicBezTo>
                    <a:pt x="57" y="78"/>
                    <a:pt x="56" y="78"/>
                    <a:pt x="54" y="78"/>
                  </a:cubicBezTo>
                  <a:cubicBezTo>
                    <a:pt x="52" y="79"/>
                    <a:pt x="51" y="79"/>
                    <a:pt x="50" y="79"/>
                  </a:cubicBezTo>
                  <a:cubicBezTo>
                    <a:pt x="45" y="79"/>
                    <a:pt x="40" y="79"/>
                    <a:pt x="36" y="79"/>
                  </a:cubicBezTo>
                  <a:cubicBezTo>
                    <a:pt x="34" y="79"/>
                    <a:pt x="32" y="78"/>
                    <a:pt x="30" y="78"/>
                  </a:cubicBezTo>
                  <a:cubicBezTo>
                    <a:pt x="28" y="77"/>
                    <a:pt x="27" y="77"/>
                    <a:pt x="25" y="76"/>
                  </a:cubicBezTo>
                  <a:cubicBezTo>
                    <a:pt x="24" y="76"/>
                    <a:pt x="23" y="75"/>
                    <a:pt x="22" y="75"/>
                  </a:cubicBezTo>
                  <a:cubicBezTo>
                    <a:pt x="21" y="75"/>
                    <a:pt x="21" y="74"/>
                    <a:pt x="20" y="74"/>
                  </a:cubicBezTo>
                  <a:cubicBezTo>
                    <a:pt x="18" y="73"/>
                    <a:pt x="16" y="71"/>
                    <a:pt x="14" y="70"/>
                  </a:cubicBezTo>
                  <a:cubicBezTo>
                    <a:pt x="12" y="68"/>
                    <a:pt x="10" y="67"/>
                    <a:pt x="9" y="65"/>
                  </a:cubicBezTo>
                  <a:cubicBezTo>
                    <a:pt x="8" y="63"/>
                    <a:pt x="7" y="61"/>
                    <a:pt x="6" y="60"/>
                  </a:cubicBezTo>
                  <a:cubicBezTo>
                    <a:pt x="4" y="57"/>
                    <a:pt x="3" y="55"/>
                    <a:pt x="2" y="52"/>
                  </a:cubicBezTo>
                  <a:cubicBezTo>
                    <a:pt x="2" y="51"/>
                    <a:pt x="1" y="49"/>
                    <a:pt x="1" y="48"/>
                  </a:cubicBezTo>
                  <a:cubicBezTo>
                    <a:pt x="1" y="47"/>
                    <a:pt x="1" y="46"/>
                    <a:pt x="0" y="45"/>
                  </a:cubicBezTo>
                  <a:cubicBezTo>
                    <a:pt x="0" y="44"/>
                    <a:pt x="0" y="43"/>
                    <a:pt x="0" y="42"/>
                  </a:cubicBezTo>
                  <a:cubicBezTo>
                    <a:pt x="0" y="40"/>
                    <a:pt x="0" y="38"/>
                    <a:pt x="0" y="36"/>
                  </a:cubicBezTo>
                  <a:cubicBezTo>
                    <a:pt x="0" y="34"/>
                    <a:pt x="0" y="31"/>
                    <a:pt x="0" y="29"/>
                  </a:cubicBezTo>
                  <a:cubicBezTo>
                    <a:pt x="1" y="27"/>
                    <a:pt x="1" y="24"/>
                    <a:pt x="2" y="22"/>
                  </a:cubicBezTo>
                  <a:cubicBezTo>
                    <a:pt x="2" y="21"/>
                    <a:pt x="2" y="19"/>
                    <a:pt x="3" y="18"/>
                  </a:cubicBezTo>
                  <a:cubicBezTo>
                    <a:pt x="4" y="16"/>
                    <a:pt x="5" y="14"/>
                    <a:pt x="6" y="12"/>
                  </a:cubicBezTo>
                  <a:cubicBezTo>
                    <a:pt x="7" y="11"/>
                    <a:pt x="8" y="10"/>
                    <a:pt x="9" y="9"/>
                  </a:cubicBezTo>
                  <a:cubicBezTo>
                    <a:pt x="11" y="7"/>
                    <a:pt x="13" y="5"/>
                    <a:pt x="15" y="4"/>
                  </a:cubicBezTo>
                  <a:cubicBezTo>
                    <a:pt x="16" y="4"/>
                    <a:pt x="17" y="3"/>
                    <a:pt x="18" y="3"/>
                  </a:cubicBezTo>
                  <a:cubicBezTo>
                    <a:pt x="19" y="3"/>
                    <a:pt x="19" y="3"/>
                    <a:pt x="19" y="3"/>
                  </a:cubicBezTo>
                  <a:cubicBezTo>
                    <a:pt x="20" y="2"/>
                    <a:pt x="22" y="2"/>
                    <a:pt x="23" y="1"/>
                  </a:cubicBezTo>
                  <a:cubicBezTo>
                    <a:pt x="25" y="1"/>
                    <a:pt x="27" y="0"/>
                    <a:pt x="29" y="0"/>
                  </a:cubicBezTo>
                  <a:cubicBezTo>
                    <a:pt x="31" y="0"/>
                    <a:pt x="32" y="0"/>
                    <a:pt x="34" y="0"/>
                  </a:cubicBezTo>
                  <a:cubicBezTo>
                    <a:pt x="35" y="0"/>
                    <a:pt x="36" y="0"/>
                    <a:pt x="37" y="0"/>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981"/>
            <p:cNvSpPr>
              <a:spLocks noEditPoints="1"/>
            </p:cNvSpPr>
            <p:nvPr/>
          </p:nvSpPr>
          <p:spPr bwMode="auto">
            <a:xfrm>
              <a:off x="1131888" y="927100"/>
              <a:ext cx="1038225" cy="71438"/>
            </a:xfrm>
            <a:custGeom>
              <a:avLst/>
              <a:gdLst/>
              <a:ahLst/>
              <a:cxnLst>
                <a:cxn ang="0">
                  <a:pos x="491" y="9"/>
                </a:cxn>
                <a:cxn ang="0">
                  <a:pos x="489" y="23"/>
                </a:cxn>
                <a:cxn ang="0">
                  <a:pos x="476" y="13"/>
                </a:cxn>
                <a:cxn ang="0">
                  <a:pos x="479" y="13"/>
                </a:cxn>
                <a:cxn ang="0">
                  <a:pos x="476" y="25"/>
                </a:cxn>
                <a:cxn ang="0">
                  <a:pos x="457" y="8"/>
                </a:cxn>
                <a:cxn ang="0">
                  <a:pos x="461" y="3"/>
                </a:cxn>
                <a:cxn ang="0">
                  <a:pos x="450" y="10"/>
                </a:cxn>
                <a:cxn ang="0">
                  <a:pos x="448" y="26"/>
                </a:cxn>
                <a:cxn ang="0">
                  <a:pos x="436" y="20"/>
                </a:cxn>
                <a:cxn ang="0">
                  <a:pos x="429" y="26"/>
                </a:cxn>
                <a:cxn ang="0">
                  <a:pos x="421" y="8"/>
                </a:cxn>
                <a:cxn ang="0">
                  <a:pos x="427" y="12"/>
                </a:cxn>
                <a:cxn ang="0">
                  <a:pos x="411" y="23"/>
                </a:cxn>
                <a:cxn ang="0">
                  <a:pos x="400" y="19"/>
                </a:cxn>
                <a:cxn ang="0">
                  <a:pos x="391" y="25"/>
                </a:cxn>
                <a:cxn ang="0">
                  <a:pos x="380" y="8"/>
                </a:cxn>
                <a:cxn ang="0">
                  <a:pos x="374" y="11"/>
                </a:cxn>
                <a:cxn ang="0">
                  <a:pos x="385" y="10"/>
                </a:cxn>
                <a:cxn ang="0">
                  <a:pos x="361" y="24"/>
                </a:cxn>
                <a:cxn ang="0">
                  <a:pos x="347" y="7"/>
                </a:cxn>
                <a:cxn ang="0">
                  <a:pos x="348" y="10"/>
                </a:cxn>
                <a:cxn ang="0">
                  <a:pos x="358" y="11"/>
                </a:cxn>
                <a:cxn ang="0">
                  <a:pos x="330" y="15"/>
                </a:cxn>
                <a:cxn ang="0">
                  <a:pos x="327" y="7"/>
                </a:cxn>
                <a:cxn ang="0">
                  <a:pos x="304" y="21"/>
                </a:cxn>
                <a:cxn ang="0">
                  <a:pos x="305" y="3"/>
                </a:cxn>
                <a:cxn ang="0">
                  <a:pos x="279" y="13"/>
                </a:cxn>
                <a:cxn ang="0">
                  <a:pos x="278" y="21"/>
                </a:cxn>
                <a:cxn ang="0">
                  <a:pos x="276" y="13"/>
                </a:cxn>
                <a:cxn ang="0">
                  <a:pos x="263" y="12"/>
                </a:cxn>
                <a:cxn ang="0">
                  <a:pos x="261" y="20"/>
                </a:cxn>
                <a:cxn ang="0">
                  <a:pos x="259" y="16"/>
                </a:cxn>
                <a:cxn ang="0">
                  <a:pos x="250" y="14"/>
                </a:cxn>
                <a:cxn ang="0">
                  <a:pos x="248" y="10"/>
                </a:cxn>
                <a:cxn ang="0">
                  <a:pos x="244" y="6"/>
                </a:cxn>
                <a:cxn ang="0">
                  <a:pos x="199" y="21"/>
                </a:cxn>
                <a:cxn ang="0">
                  <a:pos x="189" y="19"/>
                </a:cxn>
                <a:cxn ang="0">
                  <a:pos x="201" y="27"/>
                </a:cxn>
                <a:cxn ang="0">
                  <a:pos x="183" y="23"/>
                </a:cxn>
                <a:cxn ang="0">
                  <a:pos x="175" y="7"/>
                </a:cxn>
                <a:cxn ang="0">
                  <a:pos x="162" y="14"/>
                </a:cxn>
                <a:cxn ang="0">
                  <a:pos x="159" y="10"/>
                </a:cxn>
                <a:cxn ang="0">
                  <a:pos x="138" y="26"/>
                </a:cxn>
                <a:cxn ang="0">
                  <a:pos x="141" y="1"/>
                </a:cxn>
                <a:cxn ang="0">
                  <a:pos x="113" y="13"/>
                </a:cxn>
                <a:cxn ang="0">
                  <a:pos x="117" y="28"/>
                </a:cxn>
                <a:cxn ang="0">
                  <a:pos x="102" y="26"/>
                </a:cxn>
                <a:cxn ang="0">
                  <a:pos x="94" y="8"/>
                </a:cxn>
                <a:cxn ang="0">
                  <a:pos x="101" y="12"/>
                </a:cxn>
                <a:cxn ang="0">
                  <a:pos x="83" y="23"/>
                </a:cxn>
                <a:cxn ang="0">
                  <a:pos x="84" y="0"/>
                </a:cxn>
                <a:cxn ang="0">
                  <a:pos x="66" y="11"/>
                </a:cxn>
                <a:cxn ang="0">
                  <a:pos x="71" y="1"/>
                </a:cxn>
                <a:cxn ang="0">
                  <a:pos x="70" y="24"/>
                </a:cxn>
                <a:cxn ang="0">
                  <a:pos x="56" y="25"/>
                </a:cxn>
                <a:cxn ang="0">
                  <a:pos x="41" y="8"/>
                </a:cxn>
                <a:cxn ang="0">
                  <a:pos x="45" y="3"/>
                </a:cxn>
                <a:cxn ang="0">
                  <a:pos x="34" y="7"/>
                </a:cxn>
                <a:cxn ang="0">
                  <a:pos x="24" y="10"/>
                </a:cxn>
                <a:cxn ang="0">
                  <a:pos x="8" y="24"/>
                </a:cxn>
                <a:cxn ang="0">
                  <a:pos x="15" y="24"/>
                </a:cxn>
                <a:cxn ang="0">
                  <a:pos x="5" y="3"/>
                </a:cxn>
              </a:cxnLst>
              <a:rect l="0" t="0" r="r" b="b"/>
              <a:pathLst>
                <a:path w="494" h="34">
                  <a:moveTo>
                    <a:pt x="482" y="25"/>
                  </a:moveTo>
                  <a:cubicBezTo>
                    <a:pt x="483" y="25"/>
                    <a:pt x="483" y="25"/>
                    <a:pt x="483" y="25"/>
                  </a:cubicBezTo>
                  <a:cubicBezTo>
                    <a:pt x="484" y="26"/>
                    <a:pt x="485" y="26"/>
                    <a:pt x="487" y="26"/>
                  </a:cubicBezTo>
                  <a:cubicBezTo>
                    <a:pt x="488" y="26"/>
                    <a:pt x="490" y="25"/>
                    <a:pt x="491" y="25"/>
                  </a:cubicBezTo>
                  <a:cubicBezTo>
                    <a:pt x="491" y="24"/>
                    <a:pt x="492" y="24"/>
                    <a:pt x="492" y="23"/>
                  </a:cubicBezTo>
                  <a:cubicBezTo>
                    <a:pt x="493" y="22"/>
                    <a:pt x="493" y="22"/>
                    <a:pt x="493" y="21"/>
                  </a:cubicBezTo>
                  <a:cubicBezTo>
                    <a:pt x="493" y="20"/>
                    <a:pt x="492" y="19"/>
                    <a:pt x="492" y="17"/>
                  </a:cubicBezTo>
                  <a:cubicBezTo>
                    <a:pt x="491" y="17"/>
                    <a:pt x="490" y="16"/>
                    <a:pt x="489" y="15"/>
                  </a:cubicBezTo>
                  <a:cubicBezTo>
                    <a:pt x="488" y="14"/>
                    <a:pt x="487" y="13"/>
                    <a:pt x="487" y="12"/>
                  </a:cubicBezTo>
                  <a:cubicBezTo>
                    <a:pt x="487" y="11"/>
                    <a:pt x="487" y="10"/>
                    <a:pt x="488" y="10"/>
                  </a:cubicBezTo>
                  <a:cubicBezTo>
                    <a:pt x="489" y="9"/>
                    <a:pt x="489" y="9"/>
                    <a:pt x="489" y="9"/>
                  </a:cubicBezTo>
                  <a:cubicBezTo>
                    <a:pt x="489" y="9"/>
                    <a:pt x="489" y="9"/>
                    <a:pt x="490" y="9"/>
                  </a:cubicBezTo>
                  <a:cubicBezTo>
                    <a:pt x="490" y="9"/>
                    <a:pt x="491" y="9"/>
                    <a:pt x="491" y="9"/>
                  </a:cubicBezTo>
                  <a:cubicBezTo>
                    <a:pt x="492" y="10"/>
                    <a:pt x="493" y="10"/>
                    <a:pt x="493" y="10"/>
                  </a:cubicBezTo>
                  <a:cubicBezTo>
                    <a:pt x="494" y="8"/>
                    <a:pt x="494" y="8"/>
                    <a:pt x="494" y="8"/>
                  </a:cubicBezTo>
                  <a:cubicBezTo>
                    <a:pt x="494" y="8"/>
                    <a:pt x="493" y="8"/>
                    <a:pt x="493" y="7"/>
                  </a:cubicBezTo>
                  <a:cubicBezTo>
                    <a:pt x="492" y="7"/>
                    <a:pt x="491" y="7"/>
                    <a:pt x="490" y="7"/>
                  </a:cubicBezTo>
                  <a:cubicBezTo>
                    <a:pt x="488" y="7"/>
                    <a:pt x="487" y="8"/>
                    <a:pt x="486" y="9"/>
                  </a:cubicBezTo>
                  <a:cubicBezTo>
                    <a:pt x="485" y="9"/>
                    <a:pt x="485" y="10"/>
                    <a:pt x="484" y="10"/>
                  </a:cubicBezTo>
                  <a:cubicBezTo>
                    <a:pt x="484" y="11"/>
                    <a:pt x="484" y="12"/>
                    <a:pt x="484" y="13"/>
                  </a:cubicBezTo>
                  <a:cubicBezTo>
                    <a:pt x="484" y="13"/>
                    <a:pt x="484" y="15"/>
                    <a:pt x="485" y="16"/>
                  </a:cubicBezTo>
                  <a:cubicBezTo>
                    <a:pt x="485" y="16"/>
                    <a:pt x="486" y="16"/>
                    <a:pt x="486" y="17"/>
                  </a:cubicBezTo>
                  <a:cubicBezTo>
                    <a:pt x="486" y="17"/>
                    <a:pt x="487" y="17"/>
                    <a:pt x="487" y="18"/>
                  </a:cubicBezTo>
                  <a:cubicBezTo>
                    <a:pt x="488" y="18"/>
                    <a:pt x="488" y="18"/>
                    <a:pt x="488" y="18"/>
                  </a:cubicBezTo>
                  <a:cubicBezTo>
                    <a:pt x="489" y="19"/>
                    <a:pt x="490" y="20"/>
                    <a:pt x="490" y="21"/>
                  </a:cubicBezTo>
                  <a:cubicBezTo>
                    <a:pt x="490" y="22"/>
                    <a:pt x="490" y="23"/>
                    <a:pt x="489" y="23"/>
                  </a:cubicBezTo>
                  <a:cubicBezTo>
                    <a:pt x="488" y="23"/>
                    <a:pt x="488" y="24"/>
                    <a:pt x="488" y="24"/>
                  </a:cubicBezTo>
                  <a:cubicBezTo>
                    <a:pt x="487" y="24"/>
                    <a:pt x="487" y="24"/>
                    <a:pt x="487" y="24"/>
                  </a:cubicBezTo>
                  <a:cubicBezTo>
                    <a:pt x="486" y="24"/>
                    <a:pt x="486" y="24"/>
                    <a:pt x="485" y="24"/>
                  </a:cubicBezTo>
                  <a:cubicBezTo>
                    <a:pt x="484" y="23"/>
                    <a:pt x="483" y="23"/>
                    <a:pt x="483" y="23"/>
                  </a:cubicBezTo>
                  <a:lnTo>
                    <a:pt x="482" y="25"/>
                  </a:lnTo>
                  <a:close/>
                  <a:moveTo>
                    <a:pt x="470" y="13"/>
                  </a:moveTo>
                  <a:cubicBezTo>
                    <a:pt x="470" y="13"/>
                    <a:pt x="471" y="12"/>
                    <a:pt x="471" y="12"/>
                  </a:cubicBezTo>
                  <a:cubicBezTo>
                    <a:pt x="471" y="11"/>
                    <a:pt x="472" y="11"/>
                    <a:pt x="472" y="10"/>
                  </a:cubicBezTo>
                  <a:cubicBezTo>
                    <a:pt x="472" y="10"/>
                    <a:pt x="473" y="10"/>
                    <a:pt x="473" y="9"/>
                  </a:cubicBezTo>
                  <a:cubicBezTo>
                    <a:pt x="474" y="9"/>
                    <a:pt x="474" y="9"/>
                    <a:pt x="475" y="9"/>
                  </a:cubicBezTo>
                  <a:cubicBezTo>
                    <a:pt x="475" y="9"/>
                    <a:pt x="476" y="9"/>
                    <a:pt x="476" y="10"/>
                  </a:cubicBezTo>
                  <a:cubicBezTo>
                    <a:pt x="476" y="10"/>
                    <a:pt x="477" y="10"/>
                    <a:pt x="477" y="11"/>
                  </a:cubicBezTo>
                  <a:cubicBezTo>
                    <a:pt x="477" y="12"/>
                    <a:pt x="476" y="12"/>
                    <a:pt x="476" y="13"/>
                  </a:cubicBezTo>
                  <a:cubicBezTo>
                    <a:pt x="476" y="14"/>
                    <a:pt x="475" y="15"/>
                    <a:pt x="474" y="15"/>
                  </a:cubicBezTo>
                  <a:cubicBezTo>
                    <a:pt x="472" y="16"/>
                    <a:pt x="471" y="16"/>
                    <a:pt x="469" y="17"/>
                  </a:cubicBezTo>
                  <a:cubicBezTo>
                    <a:pt x="470" y="16"/>
                    <a:pt x="470" y="14"/>
                    <a:pt x="470" y="13"/>
                  </a:cubicBezTo>
                  <a:moveTo>
                    <a:pt x="471" y="23"/>
                  </a:moveTo>
                  <a:cubicBezTo>
                    <a:pt x="470" y="22"/>
                    <a:pt x="470" y="22"/>
                    <a:pt x="470" y="22"/>
                  </a:cubicBezTo>
                  <a:cubicBezTo>
                    <a:pt x="470" y="21"/>
                    <a:pt x="470" y="21"/>
                    <a:pt x="470" y="21"/>
                  </a:cubicBezTo>
                  <a:cubicBezTo>
                    <a:pt x="469" y="20"/>
                    <a:pt x="469" y="20"/>
                    <a:pt x="469" y="20"/>
                  </a:cubicBezTo>
                  <a:cubicBezTo>
                    <a:pt x="469" y="19"/>
                    <a:pt x="469" y="19"/>
                    <a:pt x="469" y="19"/>
                  </a:cubicBezTo>
                  <a:cubicBezTo>
                    <a:pt x="469" y="18"/>
                    <a:pt x="469" y="18"/>
                    <a:pt x="469" y="18"/>
                  </a:cubicBezTo>
                  <a:cubicBezTo>
                    <a:pt x="471" y="18"/>
                    <a:pt x="472" y="18"/>
                    <a:pt x="473" y="17"/>
                  </a:cubicBezTo>
                  <a:cubicBezTo>
                    <a:pt x="474" y="17"/>
                    <a:pt x="475" y="17"/>
                    <a:pt x="476" y="16"/>
                  </a:cubicBezTo>
                  <a:cubicBezTo>
                    <a:pt x="477" y="16"/>
                    <a:pt x="477" y="16"/>
                    <a:pt x="478" y="15"/>
                  </a:cubicBezTo>
                  <a:cubicBezTo>
                    <a:pt x="478" y="15"/>
                    <a:pt x="479" y="14"/>
                    <a:pt x="479" y="13"/>
                  </a:cubicBezTo>
                  <a:cubicBezTo>
                    <a:pt x="480" y="13"/>
                    <a:pt x="480" y="12"/>
                    <a:pt x="480" y="11"/>
                  </a:cubicBezTo>
                  <a:cubicBezTo>
                    <a:pt x="480" y="11"/>
                    <a:pt x="480" y="10"/>
                    <a:pt x="480" y="10"/>
                  </a:cubicBezTo>
                  <a:cubicBezTo>
                    <a:pt x="479" y="8"/>
                    <a:pt x="478" y="7"/>
                    <a:pt x="475" y="7"/>
                  </a:cubicBezTo>
                  <a:cubicBezTo>
                    <a:pt x="474" y="7"/>
                    <a:pt x="472" y="8"/>
                    <a:pt x="471" y="9"/>
                  </a:cubicBezTo>
                  <a:cubicBezTo>
                    <a:pt x="470" y="9"/>
                    <a:pt x="469" y="10"/>
                    <a:pt x="469" y="11"/>
                  </a:cubicBezTo>
                  <a:cubicBezTo>
                    <a:pt x="468" y="11"/>
                    <a:pt x="468" y="12"/>
                    <a:pt x="467" y="13"/>
                  </a:cubicBezTo>
                  <a:cubicBezTo>
                    <a:pt x="467" y="14"/>
                    <a:pt x="467" y="15"/>
                    <a:pt x="466" y="16"/>
                  </a:cubicBezTo>
                  <a:cubicBezTo>
                    <a:pt x="466" y="17"/>
                    <a:pt x="466" y="18"/>
                    <a:pt x="466" y="18"/>
                  </a:cubicBezTo>
                  <a:cubicBezTo>
                    <a:pt x="466" y="19"/>
                    <a:pt x="466" y="19"/>
                    <a:pt x="466" y="20"/>
                  </a:cubicBezTo>
                  <a:cubicBezTo>
                    <a:pt x="466" y="20"/>
                    <a:pt x="466" y="21"/>
                    <a:pt x="466" y="21"/>
                  </a:cubicBezTo>
                  <a:cubicBezTo>
                    <a:pt x="467" y="23"/>
                    <a:pt x="468" y="24"/>
                    <a:pt x="470" y="25"/>
                  </a:cubicBezTo>
                  <a:cubicBezTo>
                    <a:pt x="470" y="26"/>
                    <a:pt x="471" y="26"/>
                    <a:pt x="473" y="26"/>
                  </a:cubicBezTo>
                  <a:cubicBezTo>
                    <a:pt x="474" y="26"/>
                    <a:pt x="475" y="25"/>
                    <a:pt x="476" y="25"/>
                  </a:cubicBezTo>
                  <a:cubicBezTo>
                    <a:pt x="478" y="24"/>
                    <a:pt x="478" y="23"/>
                    <a:pt x="479" y="23"/>
                  </a:cubicBezTo>
                  <a:cubicBezTo>
                    <a:pt x="478" y="21"/>
                    <a:pt x="478" y="21"/>
                    <a:pt x="478" y="21"/>
                  </a:cubicBezTo>
                  <a:cubicBezTo>
                    <a:pt x="476" y="23"/>
                    <a:pt x="475" y="24"/>
                    <a:pt x="473" y="24"/>
                  </a:cubicBezTo>
                  <a:cubicBezTo>
                    <a:pt x="472" y="24"/>
                    <a:pt x="471" y="23"/>
                    <a:pt x="471" y="23"/>
                  </a:cubicBezTo>
                  <a:moveTo>
                    <a:pt x="460" y="26"/>
                  </a:moveTo>
                  <a:cubicBezTo>
                    <a:pt x="462" y="25"/>
                    <a:pt x="462" y="24"/>
                    <a:pt x="463" y="24"/>
                  </a:cubicBezTo>
                  <a:cubicBezTo>
                    <a:pt x="462" y="23"/>
                    <a:pt x="462" y="23"/>
                    <a:pt x="462" y="23"/>
                  </a:cubicBezTo>
                  <a:cubicBezTo>
                    <a:pt x="462" y="23"/>
                    <a:pt x="461" y="24"/>
                    <a:pt x="461" y="24"/>
                  </a:cubicBezTo>
                  <a:cubicBezTo>
                    <a:pt x="461" y="24"/>
                    <a:pt x="460" y="24"/>
                    <a:pt x="460" y="23"/>
                  </a:cubicBezTo>
                  <a:cubicBezTo>
                    <a:pt x="460" y="23"/>
                    <a:pt x="460" y="23"/>
                    <a:pt x="460" y="23"/>
                  </a:cubicBezTo>
                  <a:cubicBezTo>
                    <a:pt x="463" y="8"/>
                    <a:pt x="463" y="8"/>
                    <a:pt x="463" y="8"/>
                  </a:cubicBezTo>
                  <a:cubicBezTo>
                    <a:pt x="462" y="7"/>
                    <a:pt x="462" y="7"/>
                    <a:pt x="462" y="7"/>
                  </a:cubicBezTo>
                  <a:cubicBezTo>
                    <a:pt x="457" y="8"/>
                    <a:pt x="457" y="8"/>
                    <a:pt x="457" y="8"/>
                  </a:cubicBezTo>
                  <a:cubicBezTo>
                    <a:pt x="457" y="9"/>
                    <a:pt x="457" y="9"/>
                    <a:pt x="457" y="9"/>
                  </a:cubicBezTo>
                  <a:cubicBezTo>
                    <a:pt x="459" y="10"/>
                    <a:pt x="459" y="10"/>
                    <a:pt x="459" y="10"/>
                  </a:cubicBezTo>
                  <a:cubicBezTo>
                    <a:pt x="458" y="20"/>
                    <a:pt x="458" y="20"/>
                    <a:pt x="458" y="20"/>
                  </a:cubicBezTo>
                  <a:cubicBezTo>
                    <a:pt x="457" y="22"/>
                    <a:pt x="457" y="23"/>
                    <a:pt x="457" y="24"/>
                  </a:cubicBezTo>
                  <a:cubicBezTo>
                    <a:pt x="457" y="25"/>
                    <a:pt x="458" y="26"/>
                    <a:pt x="459" y="26"/>
                  </a:cubicBezTo>
                  <a:cubicBezTo>
                    <a:pt x="460" y="26"/>
                    <a:pt x="460" y="26"/>
                    <a:pt x="460" y="26"/>
                  </a:cubicBezTo>
                  <a:moveTo>
                    <a:pt x="463" y="3"/>
                  </a:moveTo>
                  <a:cubicBezTo>
                    <a:pt x="464" y="2"/>
                    <a:pt x="464" y="2"/>
                    <a:pt x="464" y="1"/>
                  </a:cubicBezTo>
                  <a:cubicBezTo>
                    <a:pt x="464" y="0"/>
                    <a:pt x="463" y="0"/>
                    <a:pt x="463" y="0"/>
                  </a:cubicBezTo>
                  <a:cubicBezTo>
                    <a:pt x="462" y="0"/>
                    <a:pt x="462" y="0"/>
                    <a:pt x="462" y="0"/>
                  </a:cubicBezTo>
                  <a:cubicBezTo>
                    <a:pt x="461" y="0"/>
                    <a:pt x="461" y="0"/>
                    <a:pt x="460" y="0"/>
                  </a:cubicBezTo>
                  <a:cubicBezTo>
                    <a:pt x="460" y="1"/>
                    <a:pt x="460" y="1"/>
                    <a:pt x="460" y="2"/>
                  </a:cubicBezTo>
                  <a:cubicBezTo>
                    <a:pt x="460" y="3"/>
                    <a:pt x="460" y="3"/>
                    <a:pt x="461" y="3"/>
                  </a:cubicBezTo>
                  <a:cubicBezTo>
                    <a:pt x="461" y="4"/>
                    <a:pt x="461" y="4"/>
                    <a:pt x="461" y="4"/>
                  </a:cubicBezTo>
                  <a:cubicBezTo>
                    <a:pt x="462" y="4"/>
                    <a:pt x="463" y="3"/>
                    <a:pt x="463" y="3"/>
                  </a:cubicBezTo>
                  <a:moveTo>
                    <a:pt x="450" y="26"/>
                  </a:moveTo>
                  <a:cubicBezTo>
                    <a:pt x="451" y="25"/>
                    <a:pt x="453" y="24"/>
                    <a:pt x="453" y="24"/>
                  </a:cubicBezTo>
                  <a:cubicBezTo>
                    <a:pt x="453" y="22"/>
                    <a:pt x="453" y="22"/>
                    <a:pt x="453" y="22"/>
                  </a:cubicBezTo>
                  <a:cubicBezTo>
                    <a:pt x="453" y="23"/>
                    <a:pt x="452" y="23"/>
                    <a:pt x="452" y="23"/>
                  </a:cubicBezTo>
                  <a:cubicBezTo>
                    <a:pt x="451" y="24"/>
                    <a:pt x="451" y="24"/>
                    <a:pt x="451" y="24"/>
                  </a:cubicBezTo>
                  <a:cubicBezTo>
                    <a:pt x="450" y="24"/>
                    <a:pt x="450" y="24"/>
                    <a:pt x="450" y="24"/>
                  </a:cubicBezTo>
                  <a:cubicBezTo>
                    <a:pt x="449" y="24"/>
                    <a:pt x="449" y="24"/>
                    <a:pt x="449" y="23"/>
                  </a:cubicBezTo>
                  <a:cubicBezTo>
                    <a:pt x="449" y="23"/>
                    <a:pt x="449" y="23"/>
                    <a:pt x="449" y="23"/>
                  </a:cubicBezTo>
                  <a:cubicBezTo>
                    <a:pt x="449" y="23"/>
                    <a:pt x="449" y="22"/>
                    <a:pt x="449" y="22"/>
                  </a:cubicBezTo>
                  <a:cubicBezTo>
                    <a:pt x="449" y="21"/>
                    <a:pt x="449" y="21"/>
                    <a:pt x="449" y="19"/>
                  </a:cubicBezTo>
                  <a:cubicBezTo>
                    <a:pt x="450" y="10"/>
                    <a:pt x="450" y="10"/>
                    <a:pt x="450" y="10"/>
                  </a:cubicBezTo>
                  <a:cubicBezTo>
                    <a:pt x="454" y="10"/>
                    <a:pt x="454" y="10"/>
                    <a:pt x="454" y="10"/>
                  </a:cubicBezTo>
                  <a:cubicBezTo>
                    <a:pt x="455" y="7"/>
                    <a:pt x="455" y="7"/>
                    <a:pt x="455" y="7"/>
                  </a:cubicBezTo>
                  <a:cubicBezTo>
                    <a:pt x="450" y="7"/>
                    <a:pt x="450" y="7"/>
                    <a:pt x="450" y="7"/>
                  </a:cubicBezTo>
                  <a:cubicBezTo>
                    <a:pt x="451" y="3"/>
                    <a:pt x="451" y="3"/>
                    <a:pt x="451" y="3"/>
                  </a:cubicBezTo>
                  <a:cubicBezTo>
                    <a:pt x="449" y="3"/>
                    <a:pt x="449" y="3"/>
                    <a:pt x="449" y="3"/>
                  </a:cubicBezTo>
                  <a:cubicBezTo>
                    <a:pt x="449" y="5"/>
                    <a:pt x="448" y="7"/>
                    <a:pt x="447" y="7"/>
                  </a:cubicBezTo>
                  <a:cubicBezTo>
                    <a:pt x="445" y="8"/>
                    <a:pt x="445" y="8"/>
                    <a:pt x="445" y="8"/>
                  </a:cubicBezTo>
                  <a:cubicBezTo>
                    <a:pt x="445" y="10"/>
                    <a:pt x="445" y="10"/>
                    <a:pt x="445" y="10"/>
                  </a:cubicBezTo>
                  <a:cubicBezTo>
                    <a:pt x="447" y="10"/>
                    <a:pt x="447" y="10"/>
                    <a:pt x="447" y="10"/>
                  </a:cubicBezTo>
                  <a:cubicBezTo>
                    <a:pt x="446" y="21"/>
                    <a:pt x="446" y="21"/>
                    <a:pt x="446" y="21"/>
                  </a:cubicBezTo>
                  <a:cubicBezTo>
                    <a:pt x="445" y="22"/>
                    <a:pt x="445" y="23"/>
                    <a:pt x="445" y="23"/>
                  </a:cubicBezTo>
                  <a:cubicBezTo>
                    <a:pt x="445" y="23"/>
                    <a:pt x="445" y="23"/>
                    <a:pt x="445" y="23"/>
                  </a:cubicBezTo>
                  <a:cubicBezTo>
                    <a:pt x="445" y="25"/>
                    <a:pt x="446" y="26"/>
                    <a:pt x="448" y="26"/>
                  </a:cubicBezTo>
                  <a:cubicBezTo>
                    <a:pt x="449" y="26"/>
                    <a:pt x="449" y="26"/>
                    <a:pt x="450" y="26"/>
                  </a:cubicBezTo>
                  <a:moveTo>
                    <a:pt x="439" y="26"/>
                  </a:moveTo>
                  <a:cubicBezTo>
                    <a:pt x="440" y="25"/>
                    <a:pt x="441" y="24"/>
                    <a:pt x="441" y="24"/>
                  </a:cubicBezTo>
                  <a:cubicBezTo>
                    <a:pt x="441" y="23"/>
                    <a:pt x="441" y="23"/>
                    <a:pt x="441" y="23"/>
                  </a:cubicBezTo>
                  <a:cubicBezTo>
                    <a:pt x="440" y="23"/>
                    <a:pt x="440" y="24"/>
                    <a:pt x="439" y="24"/>
                  </a:cubicBezTo>
                  <a:cubicBezTo>
                    <a:pt x="439" y="24"/>
                    <a:pt x="439" y="24"/>
                    <a:pt x="439" y="23"/>
                  </a:cubicBezTo>
                  <a:cubicBezTo>
                    <a:pt x="439" y="23"/>
                    <a:pt x="439" y="23"/>
                    <a:pt x="439" y="23"/>
                  </a:cubicBezTo>
                  <a:cubicBezTo>
                    <a:pt x="441" y="8"/>
                    <a:pt x="441" y="8"/>
                    <a:pt x="441" y="8"/>
                  </a:cubicBezTo>
                  <a:cubicBezTo>
                    <a:pt x="440" y="7"/>
                    <a:pt x="440" y="7"/>
                    <a:pt x="440" y="7"/>
                  </a:cubicBezTo>
                  <a:cubicBezTo>
                    <a:pt x="435" y="8"/>
                    <a:pt x="435" y="8"/>
                    <a:pt x="435" y="8"/>
                  </a:cubicBezTo>
                  <a:cubicBezTo>
                    <a:pt x="435" y="9"/>
                    <a:pt x="435" y="9"/>
                    <a:pt x="435" y="9"/>
                  </a:cubicBezTo>
                  <a:cubicBezTo>
                    <a:pt x="437" y="10"/>
                    <a:pt x="437" y="10"/>
                    <a:pt x="437" y="10"/>
                  </a:cubicBezTo>
                  <a:cubicBezTo>
                    <a:pt x="436" y="20"/>
                    <a:pt x="436" y="20"/>
                    <a:pt x="436" y="20"/>
                  </a:cubicBezTo>
                  <a:cubicBezTo>
                    <a:pt x="436" y="22"/>
                    <a:pt x="436" y="23"/>
                    <a:pt x="436" y="24"/>
                  </a:cubicBezTo>
                  <a:cubicBezTo>
                    <a:pt x="436" y="25"/>
                    <a:pt x="436" y="26"/>
                    <a:pt x="437" y="26"/>
                  </a:cubicBezTo>
                  <a:cubicBezTo>
                    <a:pt x="438" y="26"/>
                    <a:pt x="438" y="26"/>
                    <a:pt x="439" y="26"/>
                  </a:cubicBezTo>
                  <a:moveTo>
                    <a:pt x="441" y="3"/>
                  </a:moveTo>
                  <a:cubicBezTo>
                    <a:pt x="442" y="2"/>
                    <a:pt x="442" y="2"/>
                    <a:pt x="442" y="1"/>
                  </a:cubicBezTo>
                  <a:cubicBezTo>
                    <a:pt x="442" y="0"/>
                    <a:pt x="442" y="0"/>
                    <a:pt x="441" y="0"/>
                  </a:cubicBezTo>
                  <a:cubicBezTo>
                    <a:pt x="441" y="0"/>
                    <a:pt x="440" y="0"/>
                    <a:pt x="440" y="0"/>
                  </a:cubicBezTo>
                  <a:cubicBezTo>
                    <a:pt x="440" y="0"/>
                    <a:pt x="439" y="0"/>
                    <a:pt x="439" y="0"/>
                  </a:cubicBezTo>
                  <a:cubicBezTo>
                    <a:pt x="438" y="1"/>
                    <a:pt x="438" y="1"/>
                    <a:pt x="438" y="2"/>
                  </a:cubicBezTo>
                  <a:cubicBezTo>
                    <a:pt x="438" y="3"/>
                    <a:pt x="438" y="3"/>
                    <a:pt x="439" y="3"/>
                  </a:cubicBezTo>
                  <a:cubicBezTo>
                    <a:pt x="440" y="4"/>
                    <a:pt x="440" y="4"/>
                    <a:pt x="440" y="4"/>
                  </a:cubicBezTo>
                  <a:cubicBezTo>
                    <a:pt x="440" y="4"/>
                    <a:pt x="441" y="3"/>
                    <a:pt x="441" y="3"/>
                  </a:cubicBezTo>
                  <a:moveTo>
                    <a:pt x="429" y="26"/>
                  </a:moveTo>
                  <a:cubicBezTo>
                    <a:pt x="430" y="25"/>
                    <a:pt x="431" y="25"/>
                    <a:pt x="431" y="24"/>
                  </a:cubicBezTo>
                  <a:cubicBezTo>
                    <a:pt x="430" y="23"/>
                    <a:pt x="430" y="23"/>
                    <a:pt x="430" y="23"/>
                  </a:cubicBezTo>
                  <a:cubicBezTo>
                    <a:pt x="430" y="24"/>
                    <a:pt x="429" y="24"/>
                    <a:pt x="429" y="24"/>
                  </a:cubicBezTo>
                  <a:cubicBezTo>
                    <a:pt x="429" y="23"/>
                    <a:pt x="429" y="23"/>
                    <a:pt x="429" y="23"/>
                  </a:cubicBezTo>
                  <a:cubicBezTo>
                    <a:pt x="429" y="23"/>
                    <a:pt x="429" y="21"/>
                    <a:pt x="429" y="18"/>
                  </a:cubicBezTo>
                  <a:cubicBezTo>
                    <a:pt x="430" y="17"/>
                    <a:pt x="430" y="16"/>
                    <a:pt x="430" y="15"/>
                  </a:cubicBezTo>
                  <a:cubicBezTo>
                    <a:pt x="430" y="14"/>
                    <a:pt x="430" y="13"/>
                    <a:pt x="430" y="12"/>
                  </a:cubicBezTo>
                  <a:cubicBezTo>
                    <a:pt x="430" y="10"/>
                    <a:pt x="430" y="9"/>
                    <a:pt x="429" y="8"/>
                  </a:cubicBezTo>
                  <a:cubicBezTo>
                    <a:pt x="429" y="8"/>
                    <a:pt x="429" y="8"/>
                    <a:pt x="428" y="7"/>
                  </a:cubicBezTo>
                  <a:cubicBezTo>
                    <a:pt x="428" y="7"/>
                    <a:pt x="427" y="7"/>
                    <a:pt x="427" y="7"/>
                  </a:cubicBezTo>
                  <a:cubicBezTo>
                    <a:pt x="426" y="7"/>
                    <a:pt x="426" y="7"/>
                    <a:pt x="425" y="7"/>
                  </a:cubicBezTo>
                  <a:cubicBezTo>
                    <a:pt x="423" y="8"/>
                    <a:pt x="422" y="9"/>
                    <a:pt x="420" y="11"/>
                  </a:cubicBezTo>
                  <a:cubicBezTo>
                    <a:pt x="421" y="8"/>
                    <a:pt x="421" y="8"/>
                    <a:pt x="421" y="8"/>
                  </a:cubicBezTo>
                  <a:cubicBezTo>
                    <a:pt x="420" y="7"/>
                    <a:pt x="420" y="7"/>
                    <a:pt x="420" y="7"/>
                  </a:cubicBezTo>
                  <a:cubicBezTo>
                    <a:pt x="416" y="8"/>
                    <a:pt x="416" y="8"/>
                    <a:pt x="416" y="8"/>
                  </a:cubicBezTo>
                  <a:cubicBezTo>
                    <a:pt x="416" y="9"/>
                    <a:pt x="416" y="9"/>
                    <a:pt x="416" y="9"/>
                  </a:cubicBezTo>
                  <a:cubicBezTo>
                    <a:pt x="417" y="10"/>
                    <a:pt x="417" y="10"/>
                    <a:pt x="417" y="10"/>
                  </a:cubicBezTo>
                  <a:cubicBezTo>
                    <a:pt x="415" y="26"/>
                    <a:pt x="415" y="26"/>
                    <a:pt x="415" y="26"/>
                  </a:cubicBezTo>
                  <a:cubicBezTo>
                    <a:pt x="418" y="26"/>
                    <a:pt x="418" y="26"/>
                    <a:pt x="418" y="26"/>
                  </a:cubicBezTo>
                  <a:cubicBezTo>
                    <a:pt x="420" y="14"/>
                    <a:pt x="420" y="14"/>
                    <a:pt x="420" y="14"/>
                  </a:cubicBezTo>
                  <a:cubicBezTo>
                    <a:pt x="421" y="13"/>
                    <a:pt x="422" y="12"/>
                    <a:pt x="423" y="11"/>
                  </a:cubicBezTo>
                  <a:cubicBezTo>
                    <a:pt x="423" y="10"/>
                    <a:pt x="424" y="10"/>
                    <a:pt x="424" y="10"/>
                  </a:cubicBezTo>
                  <a:cubicBezTo>
                    <a:pt x="425" y="10"/>
                    <a:pt x="425" y="10"/>
                    <a:pt x="426" y="10"/>
                  </a:cubicBezTo>
                  <a:cubicBezTo>
                    <a:pt x="426" y="10"/>
                    <a:pt x="426" y="10"/>
                    <a:pt x="427" y="10"/>
                  </a:cubicBezTo>
                  <a:cubicBezTo>
                    <a:pt x="427" y="11"/>
                    <a:pt x="427" y="11"/>
                    <a:pt x="427" y="11"/>
                  </a:cubicBezTo>
                  <a:cubicBezTo>
                    <a:pt x="427" y="11"/>
                    <a:pt x="427" y="12"/>
                    <a:pt x="427" y="12"/>
                  </a:cubicBezTo>
                  <a:cubicBezTo>
                    <a:pt x="427" y="13"/>
                    <a:pt x="427" y="14"/>
                    <a:pt x="427" y="15"/>
                  </a:cubicBezTo>
                  <a:cubicBezTo>
                    <a:pt x="427" y="16"/>
                    <a:pt x="427" y="17"/>
                    <a:pt x="426" y="18"/>
                  </a:cubicBezTo>
                  <a:cubicBezTo>
                    <a:pt x="426" y="19"/>
                    <a:pt x="426" y="20"/>
                    <a:pt x="426" y="20"/>
                  </a:cubicBezTo>
                  <a:cubicBezTo>
                    <a:pt x="426" y="22"/>
                    <a:pt x="426" y="22"/>
                    <a:pt x="426" y="22"/>
                  </a:cubicBezTo>
                  <a:cubicBezTo>
                    <a:pt x="426" y="22"/>
                    <a:pt x="426" y="23"/>
                    <a:pt x="425" y="24"/>
                  </a:cubicBezTo>
                  <a:cubicBezTo>
                    <a:pt x="425" y="25"/>
                    <a:pt x="426" y="26"/>
                    <a:pt x="427" y="26"/>
                  </a:cubicBezTo>
                  <a:cubicBezTo>
                    <a:pt x="428" y="26"/>
                    <a:pt x="428" y="26"/>
                    <a:pt x="429" y="26"/>
                  </a:cubicBezTo>
                  <a:moveTo>
                    <a:pt x="406" y="24"/>
                  </a:moveTo>
                  <a:cubicBezTo>
                    <a:pt x="406" y="25"/>
                    <a:pt x="406" y="25"/>
                    <a:pt x="406" y="25"/>
                  </a:cubicBezTo>
                  <a:cubicBezTo>
                    <a:pt x="407" y="26"/>
                    <a:pt x="407" y="26"/>
                    <a:pt x="408" y="26"/>
                  </a:cubicBezTo>
                  <a:cubicBezTo>
                    <a:pt x="409" y="26"/>
                    <a:pt x="409" y="25"/>
                    <a:pt x="410" y="25"/>
                  </a:cubicBezTo>
                  <a:cubicBezTo>
                    <a:pt x="411" y="24"/>
                    <a:pt x="411" y="24"/>
                    <a:pt x="412" y="24"/>
                  </a:cubicBezTo>
                  <a:cubicBezTo>
                    <a:pt x="411" y="23"/>
                    <a:pt x="411" y="23"/>
                    <a:pt x="411" y="23"/>
                  </a:cubicBezTo>
                  <a:cubicBezTo>
                    <a:pt x="410" y="23"/>
                    <a:pt x="410" y="24"/>
                    <a:pt x="409" y="24"/>
                  </a:cubicBezTo>
                  <a:cubicBezTo>
                    <a:pt x="409" y="24"/>
                    <a:pt x="409" y="24"/>
                    <a:pt x="409" y="23"/>
                  </a:cubicBezTo>
                  <a:cubicBezTo>
                    <a:pt x="409" y="23"/>
                    <a:pt x="409" y="23"/>
                    <a:pt x="409" y="23"/>
                  </a:cubicBezTo>
                  <a:cubicBezTo>
                    <a:pt x="411" y="7"/>
                    <a:pt x="411" y="7"/>
                    <a:pt x="411" y="7"/>
                  </a:cubicBezTo>
                  <a:cubicBezTo>
                    <a:pt x="408" y="7"/>
                    <a:pt x="408" y="7"/>
                    <a:pt x="408" y="7"/>
                  </a:cubicBezTo>
                  <a:cubicBezTo>
                    <a:pt x="406" y="22"/>
                    <a:pt x="406" y="22"/>
                    <a:pt x="406" y="22"/>
                  </a:cubicBezTo>
                  <a:cubicBezTo>
                    <a:pt x="406" y="22"/>
                    <a:pt x="405" y="23"/>
                    <a:pt x="404" y="23"/>
                  </a:cubicBezTo>
                  <a:cubicBezTo>
                    <a:pt x="404" y="23"/>
                    <a:pt x="404" y="23"/>
                    <a:pt x="403" y="24"/>
                  </a:cubicBezTo>
                  <a:cubicBezTo>
                    <a:pt x="403" y="24"/>
                    <a:pt x="402" y="24"/>
                    <a:pt x="402" y="24"/>
                  </a:cubicBezTo>
                  <a:cubicBezTo>
                    <a:pt x="401" y="24"/>
                    <a:pt x="401" y="23"/>
                    <a:pt x="400" y="23"/>
                  </a:cubicBezTo>
                  <a:cubicBezTo>
                    <a:pt x="400" y="22"/>
                    <a:pt x="400" y="22"/>
                    <a:pt x="400" y="22"/>
                  </a:cubicBezTo>
                  <a:cubicBezTo>
                    <a:pt x="400" y="22"/>
                    <a:pt x="400" y="22"/>
                    <a:pt x="400" y="21"/>
                  </a:cubicBezTo>
                  <a:cubicBezTo>
                    <a:pt x="400" y="20"/>
                    <a:pt x="400" y="20"/>
                    <a:pt x="400" y="19"/>
                  </a:cubicBezTo>
                  <a:cubicBezTo>
                    <a:pt x="401" y="8"/>
                    <a:pt x="401" y="8"/>
                    <a:pt x="401" y="8"/>
                  </a:cubicBezTo>
                  <a:cubicBezTo>
                    <a:pt x="401" y="7"/>
                    <a:pt x="401" y="7"/>
                    <a:pt x="401" y="7"/>
                  </a:cubicBezTo>
                  <a:cubicBezTo>
                    <a:pt x="397" y="8"/>
                    <a:pt x="397" y="8"/>
                    <a:pt x="397" y="8"/>
                  </a:cubicBezTo>
                  <a:cubicBezTo>
                    <a:pt x="397" y="9"/>
                    <a:pt x="397" y="9"/>
                    <a:pt x="397" y="9"/>
                  </a:cubicBezTo>
                  <a:cubicBezTo>
                    <a:pt x="398" y="10"/>
                    <a:pt x="398" y="10"/>
                    <a:pt x="398" y="10"/>
                  </a:cubicBezTo>
                  <a:cubicBezTo>
                    <a:pt x="397" y="19"/>
                    <a:pt x="397" y="19"/>
                    <a:pt x="397" y="19"/>
                  </a:cubicBezTo>
                  <a:cubicBezTo>
                    <a:pt x="397" y="19"/>
                    <a:pt x="397" y="20"/>
                    <a:pt x="397" y="20"/>
                  </a:cubicBezTo>
                  <a:cubicBezTo>
                    <a:pt x="397" y="21"/>
                    <a:pt x="397" y="21"/>
                    <a:pt x="397" y="22"/>
                  </a:cubicBezTo>
                  <a:cubicBezTo>
                    <a:pt x="397" y="22"/>
                    <a:pt x="397" y="23"/>
                    <a:pt x="397" y="24"/>
                  </a:cubicBezTo>
                  <a:cubicBezTo>
                    <a:pt x="398" y="25"/>
                    <a:pt x="399" y="26"/>
                    <a:pt x="401" y="26"/>
                  </a:cubicBezTo>
                  <a:cubicBezTo>
                    <a:pt x="403" y="26"/>
                    <a:pt x="404" y="25"/>
                    <a:pt x="406" y="24"/>
                  </a:cubicBezTo>
                  <a:cubicBezTo>
                    <a:pt x="406" y="24"/>
                    <a:pt x="406" y="24"/>
                    <a:pt x="406" y="24"/>
                  </a:cubicBezTo>
                  <a:moveTo>
                    <a:pt x="391" y="25"/>
                  </a:moveTo>
                  <a:cubicBezTo>
                    <a:pt x="392" y="24"/>
                    <a:pt x="392" y="24"/>
                    <a:pt x="392" y="24"/>
                  </a:cubicBezTo>
                  <a:cubicBezTo>
                    <a:pt x="392" y="23"/>
                    <a:pt x="392" y="23"/>
                    <a:pt x="392" y="23"/>
                  </a:cubicBezTo>
                  <a:cubicBezTo>
                    <a:pt x="391" y="23"/>
                    <a:pt x="391" y="24"/>
                    <a:pt x="390" y="24"/>
                  </a:cubicBezTo>
                  <a:cubicBezTo>
                    <a:pt x="390" y="23"/>
                    <a:pt x="390" y="23"/>
                    <a:pt x="390" y="23"/>
                  </a:cubicBezTo>
                  <a:cubicBezTo>
                    <a:pt x="390" y="23"/>
                    <a:pt x="390" y="23"/>
                    <a:pt x="390" y="22"/>
                  </a:cubicBezTo>
                  <a:cubicBezTo>
                    <a:pt x="390" y="21"/>
                    <a:pt x="390" y="19"/>
                    <a:pt x="391" y="15"/>
                  </a:cubicBezTo>
                  <a:cubicBezTo>
                    <a:pt x="391" y="14"/>
                    <a:pt x="391" y="13"/>
                    <a:pt x="391" y="12"/>
                  </a:cubicBezTo>
                  <a:cubicBezTo>
                    <a:pt x="391" y="10"/>
                    <a:pt x="391" y="9"/>
                    <a:pt x="390" y="8"/>
                  </a:cubicBezTo>
                  <a:cubicBezTo>
                    <a:pt x="390" y="8"/>
                    <a:pt x="390" y="8"/>
                    <a:pt x="389" y="7"/>
                  </a:cubicBezTo>
                  <a:cubicBezTo>
                    <a:pt x="389" y="7"/>
                    <a:pt x="388" y="7"/>
                    <a:pt x="388" y="7"/>
                  </a:cubicBezTo>
                  <a:cubicBezTo>
                    <a:pt x="387" y="7"/>
                    <a:pt x="387" y="7"/>
                    <a:pt x="386" y="7"/>
                  </a:cubicBezTo>
                  <a:cubicBezTo>
                    <a:pt x="384" y="8"/>
                    <a:pt x="383" y="9"/>
                    <a:pt x="382" y="11"/>
                  </a:cubicBezTo>
                  <a:cubicBezTo>
                    <a:pt x="381" y="10"/>
                    <a:pt x="381" y="9"/>
                    <a:pt x="380" y="8"/>
                  </a:cubicBezTo>
                  <a:cubicBezTo>
                    <a:pt x="380" y="8"/>
                    <a:pt x="380" y="8"/>
                    <a:pt x="379" y="7"/>
                  </a:cubicBezTo>
                  <a:cubicBezTo>
                    <a:pt x="379" y="7"/>
                    <a:pt x="379" y="7"/>
                    <a:pt x="378" y="7"/>
                  </a:cubicBezTo>
                  <a:cubicBezTo>
                    <a:pt x="377" y="7"/>
                    <a:pt x="377" y="7"/>
                    <a:pt x="376" y="7"/>
                  </a:cubicBezTo>
                  <a:cubicBezTo>
                    <a:pt x="375" y="8"/>
                    <a:pt x="373" y="9"/>
                    <a:pt x="372" y="11"/>
                  </a:cubicBezTo>
                  <a:cubicBezTo>
                    <a:pt x="372" y="8"/>
                    <a:pt x="372" y="8"/>
                    <a:pt x="372" y="8"/>
                  </a:cubicBezTo>
                  <a:cubicBezTo>
                    <a:pt x="371" y="7"/>
                    <a:pt x="371" y="7"/>
                    <a:pt x="371" y="7"/>
                  </a:cubicBezTo>
                  <a:cubicBezTo>
                    <a:pt x="367" y="8"/>
                    <a:pt x="367" y="8"/>
                    <a:pt x="367" y="8"/>
                  </a:cubicBezTo>
                  <a:cubicBezTo>
                    <a:pt x="367" y="9"/>
                    <a:pt x="367" y="9"/>
                    <a:pt x="367" y="9"/>
                  </a:cubicBezTo>
                  <a:cubicBezTo>
                    <a:pt x="369" y="10"/>
                    <a:pt x="369" y="10"/>
                    <a:pt x="369" y="10"/>
                  </a:cubicBezTo>
                  <a:cubicBezTo>
                    <a:pt x="367" y="26"/>
                    <a:pt x="367" y="26"/>
                    <a:pt x="367" y="26"/>
                  </a:cubicBezTo>
                  <a:cubicBezTo>
                    <a:pt x="370" y="26"/>
                    <a:pt x="370" y="26"/>
                    <a:pt x="370" y="26"/>
                  </a:cubicBezTo>
                  <a:cubicBezTo>
                    <a:pt x="371" y="14"/>
                    <a:pt x="371" y="14"/>
                    <a:pt x="371" y="14"/>
                  </a:cubicBezTo>
                  <a:cubicBezTo>
                    <a:pt x="372" y="13"/>
                    <a:pt x="373" y="12"/>
                    <a:pt x="374" y="11"/>
                  </a:cubicBezTo>
                  <a:cubicBezTo>
                    <a:pt x="374" y="10"/>
                    <a:pt x="375" y="10"/>
                    <a:pt x="375" y="10"/>
                  </a:cubicBezTo>
                  <a:cubicBezTo>
                    <a:pt x="376" y="10"/>
                    <a:pt x="376" y="10"/>
                    <a:pt x="377" y="10"/>
                  </a:cubicBezTo>
                  <a:cubicBezTo>
                    <a:pt x="377" y="10"/>
                    <a:pt x="378" y="10"/>
                    <a:pt x="378" y="10"/>
                  </a:cubicBezTo>
                  <a:cubicBezTo>
                    <a:pt x="378" y="11"/>
                    <a:pt x="378" y="11"/>
                    <a:pt x="378" y="11"/>
                  </a:cubicBezTo>
                  <a:cubicBezTo>
                    <a:pt x="378" y="11"/>
                    <a:pt x="378" y="12"/>
                    <a:pt x="378" y="13"/>
                  </a:cubicBezTo>
                  <a:cubicBezTo>
                    <a:pt x="378" y="14"/>
                    <a:pt x="378" y="15"/>
                    <a:pt x="378" y="17"/>
                  </a:cubicBezTo>
                  <a:cubicBezTo>
                    <a:pt x="378" y="19"/>
                    <a:pt x="378" y="19"/>
                    <a:pt x="378" y="19"/>
                  </a:cubicBezTo>
                  <a:cubicBezTo>
                    <a:pt x="377" y="26"/>
                    <a:pt x="377" y="26"/>
                    <a:pt x="377" y="26"/>
                  </a:cubicBezTo>
                  <a:cubicBezTo>
                    <a:pt x="380" y="26"/>
                    <a:pt x="380" y="26"/>
                    <a:pt x="380" y="26"/>
                  </a:cubicBezTo>
                  <a:cubicBezTo>
                    <a:pt x="381" y="18"/>
                    <a:pt x="381" y="18"/>
                    <a:pt x="381" y="18"/>
                  </a:cubicBezTo>
                  <a:cubicBezTo>
                    <a:pt x="381" y="16"/>
                    <a:pt x="381" y="15"/>
                    <a:pt x="381" y="14"/>
                  </a:cubicBezTo>
                  <a:cubicBezTo>
                    <a:pt x="382" y="12"/>
                    <a:pt x="383" y="12"/>
                    <a:pt x="384" y="11"/>
                  </a:cubicBezTo>
                  <a:cubicBezTo>
                    <a:pt x="384" y="10"/>
                    <a:pt x="385" y="10"/>
                    <a:pt x="385" y="10"/>
                  </a:cubicBezTo>
                  <a:cubicBezTo>
                    <a:pt x="386" y="10"/>
                    <a:pt x="386" y="10"/>
                    <a:pt x="387" y="10"/>
                  </a:cubicBezTo>
                  <a:cubicBezTo>
                    <a:pt x="387" y="10"/>
                    <a:pt x="387" y="10"/>
                    <a:pt x="388" y="10"/>
                  </a:cubicBezTo>
                  <a:cubicBezTo>
                    <a:pt x="388" y="11"/>
                    <a:pt x="388" y="11"/>
                    <a:pt x="388" y="11"/>
                  </a:cubicBezTo>
                  <a:cubicBezTo>
                    <a:pt x="388" y="11"/>
                    <a:pt x="388" y="12"/>
                    <a:pt x="388" y="13"/>
                  </a:cubicBezTo>
                  <a:cubicBezTo>
                    <a:pt x="388" y="13"/>
                    <a:pt x="388" y="15"/>
                    <a:pt x="388" y="17"/>
                  </a:cubicBezTo>
                  <a:cubicBezTo>
                    <a:pt x="387" y="20"/>
                    <a:pt x="387" y="20"/>
                    <a:pt x="387" y="20"/>
                  </a:cubicBezTo>
                  <a:cubicBezTo>
                    <a:pt x="387" y="22"/>
                    <a:pt x="387" y="23"/>
                    <a:pt x="387" y="24"/>
                  </a:cubicBezTo>
                  <a:cubicBezTo>
                    <a:pt x="387" y="25"/>
                    <a:pt x="387" y="26"/>
                    <a:pt x="389" y="26"/>
                  </a:cubicBezTo>
                  <a:cubicBezTo>
                    <a:pt x="389" y="26"/>
                    <a:pt x="390" y="25"/>
                    <a:pt x="391" y="25"/>
                  </a:cubicBezTo>
                  <a:moveTo>
                    <a:pt x="362" y="25"/>
                  </a:moveTo>
                  <a:cubicBezTo>
                    <a:pt x="362" y="24"/>
                    <a:pt x="363" y="24"/>
                    <a:pt x="363" y="24"/>
                  </a:cubicBezTo>
                  <a:cubicBezTo>
                    <a:pt x="362" y="23"/>
                    <a:pt x="362" y="23"/>
                    <a:pt x="362" y="23"/>
                  </a:cubicBezTo>
                  <a:cubicBezTo>
                    <a:pt x="362" y="23"/>
                    <a:pt x="361" y="24"/>
                    <a:pt x="361" y="24"/>
                  </a:cubicBezTo>
                  <a:cubicBezTo>
                    <a:pt x="360" y="23"/>
                    <a:pt x="360" y="23"/>
                    <a:pt x="360" y="23"/>
                  </a:cubicBezTo>
                  <a:cubicBezTo>
                    <a:pt x="360" y="23"/>
                    <a:pt x="360" y="23"/>
                    <a:pt x="360" y="22"/>
                  </a:cubicBezTo>
                  <a:cubicBezTo>
                    <a:pt x="360" y="21"/>
                    <a:pt x="361" y="19"/>
                    <a:pt x="361" y="15"/>
                  </a:cubicBezTo>
                  <a:cubicBezTo>
                    <a:pt x="362" y="14"/>
                    <a:pt x="362" y="13"/>
                    <a:pt x="362" y="12"/>
                  </a:cubicBezTo>
                  <a:cubicBezTo>
                    <a:pt x="362" y="10"/>
                    <a:pt x="361" y="9"/>
                    <a:pt x="361" y="8"/>
                  </a:cubicBezTo>
                  <a:cubicBezTo>
                    <a:pt x="360" y="8"/>
                    <a:pt x="360" y="8"/>
                    <a:pt x="360" y="7"/>
                  </a:cubicBezTo>
                  <a:cubicBezTo>
                    <a:pt x="359" y="7"/>
                    <a:pt x="359" y="7"/>
                    <a:pt x="358" y="7"/>
                  </a:cubicBezTo>
                  <a:cubicBezTo>
                    <a:pt x="358" y="7"/>
                    <a:pt x="357" y="7"/>
                    <a:pt x="356" y="7"/>
                  </a:cubicBezTo>
                  <a:cubicBezTo>
                    <a:pt x="355" y="8"/>
                    <a:pt x="353" y="9"/>
                    <a:pt x="352" y="11"/>
                  </a:cubicBezTo>
                  <a:cubicBezTo>
                    <a:pt x="352" y="10"/>
                    <a:pt x="351" y="9"/>
                    <a:pt x="351" y="8"/>
                  </a:cubicBezTo>
                  <a:cubicBezTo>
                    <a:pt x="351" y="8"/>
                    <a:pt x="350" y="8"/>
                    <a:pt x="350" y="7"/>
                  </a:cubicBezTo>
                  <a:cubicBezTo>
                    <a:pt x="349" y="7"/>
                    <a:pt x="349" y="7"/>
                    <a:pt x="348" y="7"/>
                  </a:cubicBezTo>
                  <a:cubicBezTo>
                    <a:pt x="348" y="7"/>
                    <a:pt x="347" y="7"/>
                    <a:pt x="347" y="7"/>
                  </a:cubicBezTo>
                  <a:cubicBezTo>
                    <a:pt x="345" y="8"/>
                    <a:pt x="343" y="9"/>
                    <a:pt x="342" y="11"/>
                  </a:cubicBezTo>
                  <a:cubicBezTo>
                    <a:pt x="342" y="8"/>
                    <a:pt x="342" y="8"/>
                    <a:pt x="342" y="8"/>
                  </a:cubicBezTo>
                  <a:cubicBezTo>
                    <a:pt x="342" y="7"/>
                    <a:pt x="342" y="7"/>
                    <a:pt x="342" y="7"/>
                  </a:cubicBezTo>
                  <a:cubicBezTo>
                    <a:pt x="338" y="8"/>
                    <a:pt x="338" y="8"/>
                    <a:pt x="338" y="8"/>
                  </a:cubicBezTo>
                  <a:cubicBezTo>
                    <a:pt x="337" y="9"/>
                    <a:pt x="337" y="9"/>
                    <a:pt x="337" y="9"/>
                  </a:cubicBezTo>
                  <a:cubicBezTo>
                    <a:pt x="339" y="10"/>
                    <a:pt x="339" y="10"/>
                    <a:pt x="339" y="10"/>
                  </a:cubicBezTo>
                  <a:cubicBezTo>
                    <a:pt x="337" y="26"/>
                    <a:pt x="337" y="26"/>
                    <a:pt x="337" y="26"/>
                  </a:cubicBezTo>
                  <a:cubicBezTo>
                    <a:pt x="340" y="26"/>
                    <a:pt x="340" y="26"/>
                    <a:pt x="340" y="26"/>
                  </a:cubicBezTo>
                  <a:cubicBezTo>
                    <a:pt x="342" y="14"/>
                    <a:pt x="342" y="14"/>
                    <a:pt x="342" y="14"/>
                  </a:cubicBezTo>
                  <a:cubicBezTo>
                    <a:pt x="342" y="13"/>
                    <a:pt x="343" y="12"/>
                    <a:pt x="344" y="11"/>
                  </a:cubicBezTo>
                  <a:cubicBezTo>
                    <a:pt x="345" y="10"/>
                    <a:pt x="345" y="10"/>
                    <a:pt x="346" y="10"/>
                  </a:cubicBezTo>
                  <a:cubicBezTo>
                    <a:pt x="346" y="10"/>
                    <a:pt x="347" y="10"/>
                    <a:pt x="347" y="10"/>
                  </a:cubicBezTo>
                  <a:cubicBezTo>
                    <a:pt x="348" y="10"/>
                    <a:pt x="348" y="10"/>
                    <a:pt x="348" y="10"/>
                  </a:cubicBezTo>
                  <a:cubicBezTo>
                    <a:pt x="349" y="11"/>
                    <a:pt x="349" y="11"/>
                    <a:pt x="349" y="11"/>
                  </a:cubicBezTo>
                  <a:cubicBezTo>
                    <a:pt x="349" y="11"/>
                    <a:pt x="349" y="12"/>
                    <a:pt x="349" y="13"/>
                  </a:cubicBezTo>
                  <a:cubicBezTo>
                    <a:pt x="349" y="14"/>
                    <a:pt x="349" y="15"/>
                    <a:pt x="348" y="17"/>
                  </a:cubicBezTo>
                  <a:cubicBezTo>
                    <a:pt x="348" y="19"/>
                    <a:pt x="348" y="19"/>
                    <a:pt x="348" y="19"/>
                  </a:cubicBezTo>
                  <a:cubicBezTo>
                    <a:pt x="347" y="26"/>
                    <a:pt x="347" y="26"/>
                    <a:pt x="347" y="26"/>
                  </a:cubicBezTo>
                  <a:cubicBezTo>
                    <a:pt x="350" y="26"/>
                    <a:pt x="350" y="26"/>
                    <a:pt x="350" y="26"/>
                  </a:cubicBezTo>
                  <a:cubicBezTo>
                    <a:pt x="351" y="18"/>
                    <a:pt x="351" y="18"/>
                    <a:pt x="351" y="18"/>
                  </a:cubicBezTo>
                  <a:cubicBezTo>
                    <a:pt x="352" y="16"/>
                    <a:pt x="352" y="15"/>
                    <a:pt x="352" y="14"/>
                  </a:cubicBezTo>
                  <a:cubicBezTo>
                    <a:pt x="353" y="12"/>
                    <a:pt x="353" y="12"/>
                    <a:pt x="354" y="11"/>
                  </a:cubicBezTo>
                  <a:cubicBezTo>
                    <a:pt x="355" y="10"/>
                    <a:pt x="355" y="10"/>
                    <a:pt x="356" y="10"/>
                  </a:cubicBezTo>
                  <a:cubicBezTo>
                    <a:pt x="356" y="10"/>
                    <a:pt x="357" y="10"/>
                    <a:pt x="357" y="10"/>
                  </a:cubicBezTo>
                  <a:cubicBezTo>
                    <a:pt x="358" y="10"/>
                    <a:pt x="358" y="10"/>
                    <a:pt x="358" y="10"/>
                  </a:cubicBezTo>
                  <a:cubicBezTo>
                    <a:pt x="358" y="11"/>
                    <a:pt x="358" y="11"/>
                    <a:pt x="358" y="11"/>
                  </a:cubicBezTo>
                  <a:cubicBezTo>
                    <a:pt x="359" y="11"/>
                    <a:pt x="359" y="12"/>
                    <a:pt x="359" y="13"/>
                  </a:cubicBezTo>
                  <a:cubicBezTo>
                    <a:pt x="359" y="13"/>
                    <a:pt x="358" y="15"/>
                    <a:pt x="358" y="17"/>
                  </a:cubicBezTo>
                  <a:cubicBezTo>
                    <a:pt x="358" y="20"/>
                    <a:pt x="358" y="20"/>
                    <a:pt x="358" y="20"/>
                  </a:cubicBezTo>
                  <a:cubicBezTo>
                    <a:pt x="357" y="22"/>
                    <a:pt x="357" y="23"/>
                    <a:pt x="357" y="24"/>
                  </a:cubicBezTo>
                  <a:cubicBezTo>
                    <a:pt x="357" y="25"/>
                    <a:pt x="358" y="26"/>
                    <a:pt x="359" y="26"/>
                  </a:cubicBezTo>
                  <a:cubicBezTo>
                    <a:pt x="360" y="26"/>
                    <a:pt x="361" y="25"/>
                    <a:pt x="362" y="25"/>
                  </a:cubicBezTo>
                  <a:moveTo>
                    <a:pt x="321" y="18"/>
                  </a:moveTo>
                  <a:cubicBezTo>
                    <a:pt x="321" y="16"/>
                    <a:pt x="322" y="14"/>
                    <a:pt x="323" y="12"/>
                  </a:cubicBezTo>
                  <a:cubicBezTo>
                    <a:pt x="323" y="12"/>
                    <a:pt x="323" y="11"/>
                    <a:pt x="324" y="11"/>
                  </a:cubicBezTo>
                  <a:cubicBezTo>
                    <a:pt x="324" y="10"/>
                    <a:pt x="324" y="10"/>
                    <a:pt x="325" y="10"/>
                  </a:cubicBezTo>
                  <a:cubicBezTo>
                    <a:pt x="325" y="9"/>
                    <a:pt x="326" y="9"/>
                    <a:pt x="327" y="9"/>
                  </a:cubicBezTo>
                  <a:cubicBezTo>
                    <a:pt x="327" y="9"/>
                    <a:pt x="328" y="9"/>
                    <a:pt x="328" y="9"/>
                  </a:cubicBezTo>
                  <a:cubicBezTo>
                    <a:pt x="329" y="10"/>
                    <a:pt x="330" y="12"/>
                    <a:pt x="330" y="15"/>
                  </a:cubicBezTo>
                  <a:cubicBezTo>
                    <a:pt x="330" y="17"/>
                    <a:pt x="330" y="19"/>
                    <a:pt x="329" y="21"/>
                  </a:cubicBezTo>
                  <a:cubicBezTo>
                    <a:pt x="329" y="21"/>
                    <a:pt x="328" y="22"/>
                    <a:pt x="328" y="22"/>
                  </a:cubicBezTo>
                  <a:cubicBezTo>
                    <a:pt x="328" y="23"/>
                    <a:pt x="327" y="23"/>
                    <a:pt x="327" y="23"/>
                  </a:cubicBezTo>
                  <a:cubicBezTo>
                    <a:pt x="326" y="24"/>
                    <a:pt x="326" y="24"/>
                    <a:pt x="325" y="24"/>
                  </a:cubicBezTo>
                  <a:cubicBezTo>
                    <a:pt x="324" y="24"/>
                    <a:pt x="324" y="24"/>
                    <a:pt x="323" y="24"/>
                  </a:cubicBezTo>
                  <a:cubicBezTo>
                    <a:pt x="322" y="23"/>
                    <a:pt x="321" y="21"/>
                    <a:pt x="321" y="18"/>
                  </a:cubicBezTo>
                  <a:moveTo>
                    <a:pt x="324" y="26"/>
                  </a:moveTo>
                  <a:cubicBezTo>
                    <a:pt x="325" y="26"/>
                    <a:pt x="326" y="26"/>
                    <a:pt x="327" y="25"/>
                  </a:cubicBezTo>
                  <a:cubicBezTo>
                    <a:pt x="329" y="25"/>
                    <a:pt x="330" y="24"/>
                    <a:pt x="331" y="22"/>
                  </a:cubicBezTo>
                  <a:cubicBezTo>
                    <a:pt x="333" y="20"/>
                    <a:pt x="333" y="18"/>
                    <a:pt x="333" y="15"/>
                  </a:cubicBezTo>
                  <a:cubicBezTo>
                    <a:pt x="333" y="12"/>
                    <a:pt x="333" y="10"/>
                    <a:pt x="332" y="9"/>
                  </a:cubicBezTo>
                  <a:cubicBezTo>
                    <a:pt x="331" y="8"/>
                    <a:pt x="331" y="8"/>
                    <a:pt x="330" y="8"/>
                  </a:cubicBezTo>
                  <a:cubicBezTo>
                    <a:pt x="329" y="7"/>
                    <a:pt x="328" y="7"/>
                    <a:pt x="327" y="7"/>
                  </a:cubicBezTo>
                  <a:cubicBezTo>
                    <a:pt x="326" y="7"/>
                    <a:pt x="325" y="7"/>
                    <a:pt x="325" y="8"/>
                  </a:cubicBezTo>
                  <a:cubicBezTo>
                    <a:pt x="323" y="8"/>
                    <a:pt x="322" y="9"/>
                    <a:pt x="321" y="11"/>
                  </a:cubicBezTo>
                  <a:cubicBezTo>
                    <a:pt x="319" y="13"/>
                    <a:pt x="318" y="16"/>
                    <a:pt x="318" y="18"/>
                  </a:cubicBezTo>
                  <a:cubicBezTo>
                    <a:pt x="318" y="22"/>
                    <a:pt x="319" y="24"/>
                    <a:pt x="322" y="25"/>
                  </a:cubicBezTo>
                  <a:cubicBezTo>
                    <a:pt x="323" y="26"/>
                    <a:pt x="323" y="26"/>
                    <a:pt x="324" y="26"/>
                  </a:cubicBezTo>
                  <a:moveTo>
                    <a:pt x="313" y="25"/>
                  </a:moveTo>
                  <a:cubicBezTo>
                    <a:pt x="314" y="25"/>
                    <a:pt x="314" y="24"/>
                    <a:pt x="314" y="24"/>
                  </a:cubicBezTo>
                  <a:cubicBezTo>
                    <a:pt x="315" y="19"/>
                    <a:pt x="315" y="19"/>
                    <a:pt x="315" y="19"/>
                  </a:cubicBezTo>
                  <a:cubicBezTo>
                    <a:pt x="313" y="19"/>
                    <a:pt x="313" y="19"/>
                    <a:pt x="313" y="19"/>
                  </a:cubicBezTo>
                  <a:cubicBezTo>
                    <a:pt x="312" y="22"/>
                    <a:pt x="312" y="22"/>
                    <a:pt x="312" y="22"/>
                  </a:cubicBezTo>
                  <a:cubicBezTo>
                    <a:pt x="311" y="23"/>
                    <a:pt x="311" y="23"/>
                    <a:pt x="311" y="23"/>
                  </a:cubicBezTo>
                  <a:cubicBezTo>
                    <a:pt x="310" y="24"/>
                    <a:pt x="309" y="24"/>
                    <a:pt x="308" y="24"/>
                  </a:cubicBezTo>
                  <a:cubicBezTo>
                    <a:pt x="306" y="24"/>
                    <a:pt x="305" y="23"/>
                    <a:pt x="304" y="21"/>
                  </a:cubicBezTo>
                  <a:cubicBezTo>
                    <a:pt x="303" y="20"/>
                    <a:pt x="302" y="18"/>
                    <a:pt x="302" y="15"/>
                  </a:cubicBezTo>
                  <a:cubicBezTo>
                    <a:pt x="302" y="12"/>
                    <a:pt x="303" y="10"/>
                    <a:pt x="304" y="7"/>
                  </a:cubicBezTo>
                  <a:cubicBezTo>
                    <a:pt x="304" y="7"/>
                    <a:pt x="305" y="6"/>
                    <a:pt x="306" y="5"/>
                  </a:cubicBezTo>
                  <a:cubicBezTo>
                    <a:pt x="306" y="5"/>
                    <a:pt x="307" y="4"/>
                    <a:pt x="308" y="4"/>
                  </a:cubicBezTo>
                  <a:cubicBezTo>
                    <a:pt x="308" y="3"/>
                    <a:pt x="309" y="3"/>
                    <a:pt x="310" y="3"/>
                  </a:cubicBezTo>
                  <a:cubicBezTo>
                    <a:pt x="311" y="3"/>
                    <a:pt x="311" y="3"/>
                    <a:pt x="312" y="3"/>
                  </a:cubicBezTo>
                  <a:cubicBezTo>
                    <a:pt x="313" y="3"/>
                    <a:pt x="313" y="3"/>
                    <a:pt x="314" y="4"/>
                  </a:cubicBezTo>
                  <a:cubicBezTo>
                    <a:pt x="314" y="8"/>
                    <a:pt x="314" y="8"/>
                    <a:pt x="314" y="8"/>
                  </a:cubicBezTo>
                  <a:cubicBezTo>
                    <a:pt x="316" y="8"/>
                    <a:pt x="316" y="8"/>
                    <a:pt x="316" y="8"/>
                  </a:cubicBezTo>
                  <a:cubicBezTo>
                    <a:pt x="317" y="2"/>
                    <a:pt x="317" y="2"/>
                    <a:pt x="317" y="2"/>
                  </a:cubicBezTo>
                  <a:cubicBezTo>
                    <a:pt x="316" y="2"/>
                    <a:pt x="316" y="2"/>
                    <a:pt x="316" y="2"/>
                  </a:cubicBezTo>
                  <a:cubicBezTo>
                    <a:pt x="315" y="1"/>
                    <a:pt x="313" y="1"/>
                    <a:pt x="311" y="1"/>
                  </a:cubicBezTo>
                  <a:cubicBezTo>
                    <a:pt x="309" y="1"/>
                    <a:pt x="307" y="2"/>
                    <a:pt x="305" y="3"/>
                  </a:cubicBezTo>
                  <a:cubicBezTo>
                    <a:pt x="304" y="4"/>
                    <a:pt x="303" y="4"/>
                    <a:pt x="302" y="5"/>
                  </a:cubicBezTo>
                  <a:cubicBezTo>
                    <a:pt x="302" y="6"/>
                    <a:pt x="301" y="7"/>
                    <a:pt x="301" y="8"/>
                  </a:cubicBezTo>
                  <a:cubicBezTo>
                    <a:pt x="300" y="9"/>
                    <a:pt x="300" y="10"/>
                    <a:pt x="299" y="11"/>
                  </a:cubicBezTo>
                  <a:cubicBezTo>
                    <a:pt x="299" y="13"/>
                    <a:pt x="299" y="14"/>
                    <a:pt x="299" y="16"/>
                  </a:cubicBezTo>
                  <a:cubicBezTo>
                    <a:pt x="299" y="17"/>
                    <a:pt x="299" y="19"/>
                    <a:pt x="300" y="20"/>
                  </a:cubicBezTo>
                  <a:cubicBezTo>
                    <a:pt x="300" y="21"/>
                    <a:pt x="301" y="22"/>
                    <a:pt x="301" y="23"/>
                  </a:cubicBezTo>
                  <a:cubicBezTo>
                    <a:pt x="301" y="23"/>
                    <a:pt x="302" y="24"/>
                    <a:pt x="302" y="24"/>
                  </a:cubicBezTo>
                  <a:cubicBezTo>
                    <a:pt x="303" y="25"/>
                    <a:pt x="304" y="25"/>
                    <a:pt x="305" y="25"/>
                  </a:cubicBezTo>
                  <a:cubicBezTo>
                    <a:pt x="305" y="26"/>
                    <a:pt x="306" y="26"/>
                    <a:pt x="307" y="26"/>
                  </a:cubicBezTo>
                  <a:cubicBezTo>
                    <a:pt x="308" y="26"/>
                    <a:pt x="309" y="26"/>
                    <a:pt x="310" y="26"/>
                  </a:cubicBezTo>
                  <a:cubicBezTo>
                    <a:pt x="310" y="25"/>
                    <a:pt x="311" y="25"/>
                    <a:pt x="312" y="25"/>
                  </a:cubicBezTo>
                  <a:cubicBezTo>
                    <a:pt x="312" y="25"/>
                    <a:pt x="313" y="25"/>
                    <a:pt x="313" y="25"/>
                  </a:cubicBezTo>
                  <a:moveTo>
                    <a:pt x="279" y="13"/>
                  </a:moveTo>
                  <a:cubicBezTo>
                    <a:pt x="279" y="13"/>
                    <a:pt x="279" y="12"/>
                    <a:pt x="280" y="12"/>
                  </a:cubicBezTo>
                  <a:cubicBezTo>
                    <a:pt x="280" y="11"/>
                    <a:pt x="280" y="11"/>
                    <a:pt x="281" y="10"/>
                  </a:cubicBezTo>
                  <a:cubicBezTo>
                    <a:pt x="281" y="10"/>
                    <a:pt x="281" y="10"/>
                    <a:pt x="282" y="9"/>
                  </a:cubicBezTo>
                  <a:cubicBezTo>
                    <a:pt x="282" y="9"/>
                    <a:pt x="283" y="9"/>
                    <a:pt x="283" y="9"/>
                  </a:cubicBezTo>
                  <a:cubicBezTo>
                    <a:pt x="284" y="9"/>
                    <a:pt x="284" y="9"/>
                    <a:pt x="285" y="10"/>
                  </a:cubicBezTo>
                  <a:cubicBezTo>
                    <a:pt x="285" y="10"/>
                    <a:pt x="285" y="10"/>
                    <a:pt x="285" y="11"/>
                  </a:cubicBezTo>
                  <a:cubicBezTo>
                    <a:pt x="285" y="12"/>
                    <a:pt x="285" y="12"/>
                    <a:pt x="285" y="13"/>
                  </a:cubicBezTo>
                  <a:cubicBezTo>
                    <a:pt x="284" y="14"/>
                    <a:pt x="284" y="15"/>
                    <a:pt x="283" y="15"/>
                  </a:cubicBezTo>
                  <a:cubicBezTo>
                    <a:pt x="281" y="16"/>
                    <a:pt x="280" y="16"/>
                    <a:pt x="278" y="17"/>
                  </a:cubicBezTo>
                  <a:cubicBezTo>
                    <a:pt x="278" y="16"/>
                    <a:pt x="279" y="14"/>
                    <a:pt x="279" y="13"/>
                  </a:cubicBezTo>
                  <a:moveTo>
                    <a:pt x="279" y="23"/>
                  </a:moveTo>
                  <a:cubicBezTo>
                    <a:pt x="279" y="22"/>
                    <a:pt x="279" y="22"/>
                    <a:pt x="279" y="22"/>
                  </a:cubicBezTo>
                  <a:cubicBezTo>
                    <a:pt x="278" y="21"/>
                    <a:pt x="278" y="21"/>
                    <a:pt x="278" y="21"/>
                  </a:cubicBezTo>
                  <a:cubicBezTo>
                    <a:pt x="278" y="20"/>
                    <a:pt x="278" y="20"/>
                    <a:pt x="278" y="20"/>
                  </a:cubicBezTo>
                  <a:cubicBezTo>
                    <a:pt x="278" y="19"/>
                    <a:pt x="278" y="19"/>
                    <a:pt x="278" y="19"/>
                  </a:cubicBezTo>
                  <a:cubicBezTo>
                    <a:pt x="278" y="18"/>
                    <a:pt x="278" y="18"/>
                    <a:pt x="278" y="18"/>
                  </a:cubicBezTo>
                  <a:cubicBezTo>
                    <a:pt x="279" y="18"/>
                    <a:pt x="281" y="18"/>
                    <a:pt x="282" y="17"/>
                  </a:cubicBezTo>
                  <a:cubicBezTo>
                    <a:pt x="283" y="17"/>
                    <a:pt x="284" y="17"/>
                    <a:pt x="284" y="16"/>
                  </a:cubicBezTo>
                  <a:cubicBezTo>
                    <a:pt x="285" y="16"/>
                    <a:pt x="286" y="16"/>
                    <a:pt x="286" y="15"/>
                  </a:cubicBezTo>
                  <a:cubicBezTo>
                    <a:pt x="287" y="15"/>
                    <a:pt x="288" y="14"/>
                    <a:pt x="288" y="13"/>
                  </a:cubicBezTo>
                  <a:cubicBezTo>
                    <a:pt x="288" y="13"/>
                    <a:pt x="289" y="12"/>
                    <a:pt x="289" y="11"/>
                  </a:cubicBezTo>
                  <a:cubicBezTo>
                    <a:pt x="289" y="11"/>
                    <a:pt x="288" y="10"/>
                    <a:pt x="288" y="10"/>
                  </a:cubicBezTo>
                  <a:cubicBezTo>
                    <a:pt x="288" y="8"/>
                    <a:pt x="286" y="7"/>
                    <a:pt x="284" y="7"/>
                  </a:cubicBezTo>
                  <a:cubicBezTo>
                    <a:pt x="282" y="7"/>
                    <a:pt x="281" y="8"/>
                    <a:pt x="279" y="9"/>
                  </a:cubicBezTo>
                  <a:cubicBezTo>
                    <a:pt x="279" y="9"/>
                    <a:pt x="278" y="10"/>
                    <a:pt x="278" y="11"/>
                  </a:cubicBezTo>
                  <a:cubicBezTo>
                    <a:pt x="277" y="11"/>
                    <a:pt x="276" y="12"/>
                    <a:pt x="276" y="13"/>
                  </a:cubicBezTo>
                  <a:cubicBezTo>
                    <a:pt x="276" y="14"/>
                    <a:pt x="275" y="15"/>
                    <a:pt x="275" y="16"/>
                  </a:cubicBezTo>
                  <a:cubicBezTo>
                    <a:pt x="275" y="17"/>
                    <a:pt x="275" y="18"/>
                    <a:pt x="275" y="18"/>
                  </a:cubicBezTo>
                  <a:cubicBezTo>
                    <a:pt x="275" y="19"/>
                    <a:pt x="275" y="19"/>
                    <a:pt x="275" y="20"/>
                  </a:cubicBezTo>
                  <a:cubicBezTo>
                    <a:pt x="275" y="20"/>
                    <a:pt x="275" y="21"/>
                    <a:pt x="275" y="21"/>
                  </a:cubicBezTo>
                  <a:cubicBezTo>
                    <a:pt x="276" y="23"/>
                    <a:pt x="277" y="24"/>
                    <a:pt x="278" y="25"/>
                  </a:cubicBezTo>
                  <a:cubicBezTo>
                    <a:pt x="279" y="26"/>
                    <a:pt x="280" y="26"/>
                    <a:pt x="281" y="26"/>
                  </a:cubicBezTo>
                  <a:cubicBezTo>
                    <a:pt x="282" y="26"/>
                    <a:pt x="284" y="25"/>
                    <a:pt x="285" y="25"/>
                  </a:cubicBezTo>
                  <a:cubicBezTo>
                    <a:pt x="286" y="24"/>
                    <a:pt x="287" y="23"/>
                    <a:pt x="288" y="23"/>
                  </a:cubicBezTo>
                  <a:cubicBezTo>
                    <a:pt x="287" y="21"/>
                    <a:pt x="287" y="21"/>
                    <a:pt x="287" y="21"/>
                  </a:cubicBezTo>
                  <a:cubicBezTo>
                    <a:pt x="285" y="23"/>
                    <a:pt x="283" y="24"/>
                    <a:pt x="281" y="24"/>
                  </a:cubicBezTo>
                  <a:cubicBezTo>
                    <a:pt x="281" y="24"/>
                    <a:pt x="280" y="23"/>
                    <a:pt x="279" y="23"/>
                  </a:cubicBezTo>
                  <a:moveTo>
                    <a:pt x="262" y="13"/>
                  </a:moveTo>
                  <a:cubicBezTo>
                    <a:pt x="263" y="13"/>
                    <a:pt x="263" y="12"/>
                    <a:pt x="263" y="12"/>
                  </a:cubicBezTo>
                  <a:cubicBezTo>
                    <a:pt x="263" y="11"/>
                    <a:pt x="264" y="11"/>
                    <a:pt x="264" y="10"/>
                  </a:cubicBezTo>
                  <a:cubicBezTo>
                    <a:pt x="264" y="10"/>
                    <a:pt x="265" y="10"/>
                    <a:pt x="265" y="9"/>
                  </a:cubicBezTo>
                  <a:cubicBezTo>
                    <a:pt x="266" y="9"/>
                    <a:pt x="266" y="9"/>
                    <a:pt x="267" y="9"/>
                  </a:cubicBezTo>
                  <a:cubicBezTo>
                    <a:pt x="267" y="9"/>
                    <a:pt x="268" y="9"/>
                    <a:pt x="268" y="10"/>
                  </a:cubicBezTo>
                  <a:cubicBezTo>
                    <a:pt x="269" y="10"/>
                    <a:pt x="269" y="10"/>
                    <a:pt x="269" y="11"/>
                  </a:cubicBezTo>
                  <a:cubicBezTo>
                    <a:pt x="269" y="12"/>
                    <a:pt x="269" y="12"/>
                    <a:pt x="268" y="13"/>
                  </a:cubicBezTo>
                  <a:cubicBezTo>
                    <a:pt x="268" y="14"/>
                    <a:pt x="267" y="15"/>
                    <a:pt x="266" y="15"/>
                  </a:cubicBezTo>
                  <a:cubicBezTo>
                    <a:pt x="265" y="16"/>
                    <a:pt x="263" y="16"/>
                    <a:pt x="262" y="17"/>
                  </a:cubicBezTo>
                  <a:cubicBezTo>
                    <a:pt x="262" y="16"/>
                    <a:pt x="262" y="14"/>
                    <a:pt x="262" y="13"/>
                  </a:cubicBezTo>
                  <a:moveTo>
                    <a:pt x="263" y="23"/>
                  </a:moveTo>
                  <a:cubicBezTo>
                    <a:pt x="262" y="22"/>
                    <a:pt x="262" y="22"/>
                    <a:pt x="262" y="22"/>
                  </a:cubicBezTo>
                  <a:cubicBezTo>
                    <a:pt x="262" y="21"/>
                    <a:pt x="262" y="21"/>
                    <a:pt x="262" y="21"/>
                  </a:cubicBezTo>
                  <a:cubicBezTo>
                    <a:pt x="262" y="20"/>
                    <a:pt x="261" y="20"/>
                    <a:pt x="261" y="20"/>
                  </a:cubicBezTo>
                  <a:cubicBezTo>
                    <a:pt x="261" y="19"/>
                    <a:pt x="261" y="19"/>
                    <a:pt x="261" y="19"/>
                  </a:cubicBezTo>
                  <a:cubicBezTo>
                    <a:pt x="261" y="18"/>
                    <a:pt x="261" y="18"/>
                    <a:pt x="261" y="18"/>
                  </a:cubicBezTo>
                  <a:cubicBezTo>
                    <a:pt x="263" y="18"/>
                    <a:pt x="264" y="18"/>
                    <a:pt x="266" y="17"/>
                  </a:cubicBezTo>
                  <a:cubicBezTo>
                    <a:pt x="266" y="17"/>
                    <a:pt x="267" y="17"/>
                    <a:pt x="268" y="16"/>
                  </a:cubicBezTo>
                  <a:cubicBezTo>
                    <a:pt x="269" y="16"/>
                    <a:pt x="269" y="16"/>
                    <a:pt x="270" y="15"/>
                  </a:cubicBezTo>
                  <a:cubicBezTo>
                    <a:pt x="271" y="15"/>
                    <a:pt x="271" y="14"/>
                    <a:pt x="271" y="13"/>
                  </a:cubicBezTo>
                  <a:cubicBezTo>
                    <a:pt x="272" y="13"/>
                    <a:pt x="272" y="12"/>
                    <a:pt x="272" y="11"/>
                  </a:cubicBezTo>
                  <a:cubicBezTo>
                    <a:pt x="272" y="11"/>
                    <a:pt x="272" y="10"/>
                    <a:pt x="272" y="10"/>
                  </a:cubicBezTo>
                  <a:cubicBezTo>
                    <a:pt x="271" y="8"/>
                    <a:pt x="270" y="7"/>
                    <a:pt x="267" y="7"/>
                  </a:cubicBezTo>
                  <a:cubicBezTo>
                    <a:pt x="266" y="7"/>
                    <a:pt x="264" y="8"/>
                    <a:pt x="263" y="9"/>
                  </a:cubicBezTo>
                  <a:cubicBezTo>
                    <a:pt x="262" y="9"/>
                    <a:pt x="262" y="10"/>
                    <a:pt x="261" y="11"/>
                  </a:cubicBezTo>
                  <a:cubicBezTo>
                    <a:pt x="260" y="11"/>
                    <a:pt x="260" y="12"/>
                    <a:pt x="260" y="13"/>
                  </a:cubicBezTo>
                  <a:cubicBezTo>
                    <a:pt x="259" y="14"/>
                    <a:pt x="259" y="15"/>
                    <a:pt x="259" y="16"/>
                  </a:cubicBezTo>
                  <a:cubicBezTo>
                    <a:pt x="258" y="17"/>
                    <a:pt x="258" y="18"/>
                    <a:pt x="258" y="18"/>
                  </a:cubicBezTo>
                  <a:cubicBezTo>
                    <a:pt x="258" y="19"/>
                    <a:pt x="258" y="19"/>
                    <a:pt x="258" y="20"/>
                  </a:cubicBezTo>
                  <a:cubicBezTo>
                    <a:pt x="258" y="20"/>
                    <a:pt x="258" y="21"/>
                    <a:pt x="259" y="21"/>
                  </a:cubicBezTo>
                  <a:cubicBezTo>
                    <a:pt x="259" y="23"/>
                    <a:pt x="260" y="24"/>
                    <a:pt x="262" y="25"/>
                  </a:cubicBezTo>
                  <a:cubicBezTo>
                    <a:pt x="262" y="26"/>
                    <a:pt x="263" y="26"/>
                    <a:pt x="265" y="26"/>
                  </a:cubicBezTo>
                  <a:cubicBezTo>
                    <a:pt x="266" y="26"/>
                    <a:pt x="267" y="25"/>
                    <a:pt x="269" y="25"/>
                  </a:cubicBezTo>
                  <a:cubicBezTo>
                    <a:pt x="270" y="24"/>
                    <a:pt x="270" y="23"/>
                    <a:pt x="271" y="23"/>
                  </a:cubicBezTo>
                  <a:cubicBezTo>
                    <a:pt x="270" y="21"/>
                    <a:pt x="270" y="21"/>
                    <a:pt x="270" y="21"/>
                  </a:cubicBezTo>
                  <a:cubicBezTo>
                    <a:pt x="269" y="23"/>
                    <a:pt x="267" y="24"/>
                    <a:pt x="265" y="24"/>
                  </a:cubicBezTo>
                  <a:cubicBezTo>
                    <a:pt x="264" y="24"/>
                    <a:pt x="263" y="23"/>
                    <a:pt x="263" y="23"/>
                  </a:cubicBezTo>
                  <a:moveTo>
                    <a:pt x="246" y="26"/>
                  </a:moveTo>
                  <a:cubicBezTo>
                    <a:pt x="249" y="26"/>
                    <a:pt x="249" y="26"/>
                    <a:pt x="249" y="26"/>
                  </a:cubicBezTo>
                  <a:cubicBezTo>
                    <a:pt x="250" y="14"/>
                    <a:pt x="250" y="14"/>
                    <a:pt x="250" y="14"/>
                  </a:cubicBezTo>
                  <a:cubicBezTo>
                    <a:pt x="251" y="13"/>
                    <a:pt x="252" y="12"/>
                    <a:pt x="253" y="11"/>
                  </a:cubicBezTo>
                  <a:cubicBezTo>
                    <a:pt x="253" y="11"/>
                    <a:pt x="253" y="11"/>
                    <a:pt x="254" y="11"/>
                  </a:cubicBezTo>
                  <a:cubicBezTo>
                    <a:pt x="254" y="11"/>
                    <a:pt x="255" y="10"/>
                    <a:pt x="255" y="10"/>
                  </a:cubicBezTo>
                  <a:cubicBezTo>
                    <a:pt x="256" y="10"/>
                    <a:pt x="256" y="11"/>
                    <a:pt x="257" y="11"/>
                  </a:cubicBezTo>
                  <a:cubicBezTo>
                    <a:pt x="257" y="7"/>
                    <a:pt x="257" y="7"/>
                    <a:pt x="257" y="7"/>
                  </a:cubicBezTo>
                  <a:cubicBezTo>
                    <a:pt x="257" y="7"/>
                    <a:pt x="257" y="7"/>
                    <a:pt x="256" y="7"/>
                  </a:cubicBezTo>
                  <a:cubicBezTo>
                    <a:pt x="255" y="7"/>
                    <a:pt x="255" y="7"/>
                    <a:pt x="254" y="8"/>
                  </a:cubicBezTo>
                  <a:cubicBezTo>
                    <a:pt x="253" y="8"/>
                    <a:pt x="251" y="10"/>
                    <a:pt x="251" y="11"/>
                  </a:cubicBezTo>
                  <a:cubicBezTo>
                    <a:pt x="251" y="8"/>
                    <a:pt x="251" y="8"/>
                    <a:pt x="251" y="8"/>
                  </a:cubicBezTo>
                  <a:cubicBezTo>
                    <a:pt x="250" y="7"/>
                    <a:pt x="250" y="7"/>
                    <a:pt x="250" y="7"/>
                  </a:cubicBezTo>
                  <a:cubicBezTo>
                    <a:pt x="246" y="8"/>
                    <a:pt x="246" y="8"/>
                    <a:pt x="246" y="8"/>
                  </a:cubicBezTo>
                  <a:cubicBezTo>
                    <a:pt x="246" y="9"/>
                    <a:pt x="246" y="9"/>
                    <a:pt x="246" y="9"/>
                  </a:cubicBezTo>
                  <a:cubicBezTo>
                    <a:pt x="248" y="10"/>
                    <a:pt x="248" y="10"/>
                    <a:pt x="248" y="10"/>
                  </a:cubicBezTo>
                  <a:lnTo>
                    <a:pt x="246" y="26"/>
                  </a:lnTo>
                  <a:close/>
                  <a:moveTo>
                    <a:pt x="226" y="26"/>
                  </a:moveTo>
                  <a:cubicBezTo>
                    <a:pt x="236" y="26"/>
                    <a:pt x="236" y="26"/>
                    <a:pt x="236" y="26"/>
                  </a:cubicBezTo>
                  <a:cubicBezTo>
                    <a:pt x="236" y="24"/>
                    <a:pt x="236" y="24"/>
                    <a:pt x="236" y="24"/>
                  </a:cubicBezTo>
                  <a:cubicBezTo>
                    <a:pt x="231" y="24"/>
                    <a:pt x="231" y="24"/>
                    <a:pt x="231" y="24"/>
                  </a:cubicBezTo>
                  <a:cubicBezTo>
                    <a:pt x="233" y="14"/>
                    <a:pt x="233" y="14"/>
                    <a:pt x="233" y="14"/>
                  </a:cubicBezTo>
                  <a:cubicBezTo>
                    <a:pt x="240" y="14"/>
                    <a:pt x="240" y="14"/>
                    <a:pt x="240" y="14"/>
                  </a:cubicBezTo>
                  <a:cubicBezTo>
                    <a:pt x="240" y="12"/>
                    <a:pt x="240" y="12"/>
                    <a:pt x="240" y="12"/>
                  </a:cubicBezTo>
                  <a:cubicBezTo>
                    <a:pt x="233" y="12"/>
                    <a:pt x="233" y="12"/>
                    <a:pt x="233" y="12"/>
                  </a:cubicBezTo>
                  <a:cubicBezTo>
                    <a:pt x="234" y="3"/>
                    <a:pt x="234" y="3"/>
                    <a:pt x="234" y="3"/>
                  </a:cubicBezTo>
                  <a:cubicBezTo>
                    <a:pt x="241" y="3"/>
                    <a:pt x="241" y="3"/>
                    <a:pt x="241" y="3"/>
                  </a:cubicBezTo>
                  <a:cubicBezTo>
                    <a:pt x="242" y="6"/>
                    <a:pt x="242" y="6"/>
                    <a:pt x="242" y="6"/>
                  </a:cubicBezTo>
                  <a:cubicBezTo>
                    <a:pt x="244" y="6"/>
                    <a:pt x="244" y="6"/>
                    <a:pt x="244" y="6"/>
                  </a:cubicBezTo>
                  <a:cubicBezTo>
                    <a:pt x="244" y="1"/>
                    <a:pt x="244" y="1"/>
                    <a:pt x="244" y="1"/>
                  </a:cubicBezTo>
                  <a:cubicBezTo>
                    <a:pt x="229" y="1"/>
                    <a:pt x="229" y="1"/>
                    <a:pt x="229" y="1"/>
                  </a:cubicBezTo>
                  <a:cubicBezTo>
                    <a:pt x="229" y="3"/>
                    <a:pt x="229" y="3"/>
                    <a:pt x="229" y="3"/>
                  </a:cubicBezTo>
                  <a:cubicBezTo>
                    <a:pt x="231" y="3"/>
                    <a:pt x="231" y="3"/>
                    <a:pt x="231" y="3"/>
                  </a:cubicBezTo>
                  <a:cubicBezTo>
                    <a:pt x="228" y="24"/>
                    <a:pt x="228" y="24"/>
                    <a:pt x="228" y="24"/>
                  </a:cubicBezTo>
                  <a:cubicBezTo>
                    <a:pt x="226" y="24"/>
                    <a:pt x="226" y="24"/>
                    <a:pt x="226" y="24"/>
                  </a:cubicBezTo>
                  <a:lnTo>
                    <a:pt x="226" y="26"/>
                  </a:lnTo>
                  <a:close/>
                  <a:moveTo>
                    <a:pt x="209" y="15"/>
                  </a:moveTo>
                  <a:cubicBezTo>
                    <a:pt x="222" y="15"/>
                    <a:pt x="222" y="15"/>
                    <a:pt x="222" y="15"/>
                  </a:cubicBezTo>
                  <a:cubicBezTo>
                    <a:pt x="223" y="12"/>
                    <a:pt x="223" y="12"/>
                    <a:pt x="223" y="12"/>
                  </a:cubicBezTo>
                  <a:cubicBezTo>
                    <a:pt x="209" y="12"/>
                    <a:pt x="209" y="12"/>
                    <a:pt x="209" y="12"/>
                  </a:cubicBezTo>
                  <a:lnTo>
                    <a:pt x="209" y="15"/>
                  </a:lnTo>
                  <a:close/>
                  <a:moveTo>
                    <a:pt x="199" y="21"/>
                  </a:moveTo>
                  <a:cubicBezTo>
                    <a:pt x="198" y="22"/>
                    <a:pt x="198" y="22"/>
                    <a:pt x="198" y="22"/>
                  </a:cubicBezTo>
                  <a:cubicBezTo>
                    <a:pt x="197" y="23"/>
                    <a:pt x="196" y="24"/>
                    <a:pt x="194" y="24"/>
                  </a:cubicBezTo>
                  <a:cubicBezTo>
                    <a:pt x="194" y="24"/>
                    <a:pt x="193" y="23"/>
                    <a:pt x="192" y="22"/>
                  </a:cubicBezTo>
                  <a:cubicBezTo>
                    <a:pt x="192" y="22"/>
                    <a:pt x="192" y="20"/>
                    <a:pt x="192" y="19"/>
                  </a:cubicBezTo>
                  <a:cubicBezTo>
                    <a:pt x="192" y="17"/>
                    <a:pt x="192" y="16"/>
                    <a:pt x="192" y="15"/>
                  </a:cubicBezTo>
                  <a:cubicBezTo>
                    <a:pt x="193" y="14"/>
                    <a:pt x="193" y="13"/>
                    <a:pt x="193" y="13"/>
                  </a:cubicBezTo>
                  <a:cubicBezTo>
                    <a:pt x="194" y="12"/>
                    <a:pt x="194" y="11"/>
                    <a:pt x="195" y="11"/>
                  </a:cubicBezTo>
                  <a:cubicBezTo>
                    <a:pt x="195" y="10"/>
                    <a:pt x="196" y="10"/>
                    <a:pt x="196" y="10"/>
                  </a:cubicBezTo>
                  <a:cubicBezTo>
                    <a:pt x="197" y="9"/>
                    <a:pt x="198" y="9"/>
                    <a:pt x="198" y="9"/>
                  </a:cubicBezTo>
                  <a:cubicBezTo>
                    <a:pt x="199" y="9"/>
                    <a:pt x="200" y="9"/>
                    <a:pt x="201" y="10"/>
                  </a:cubicBezTo>
                  <a:lnTo>
                    <a:pt x="199" y="21"/>
                  </a:lnTo>
                  <a:close/>
                  <a:moveTo>
                    <a:pt x="190" y="14"/>
                  </a:moveTo>
                  <a:cubicBezTo>
                    <a:pt x="189" y="16"/>
                    <a:pt x="189" y="17"/>
                    <a:pt x="189" y="19"/>
                  </a:cubicBezTo>
                  <a:cubicBezTo>
                    <a:pt x="189" y="21"/>
                    <a:pt x="189" y="23"/>
                    <a:pt x="190" y="24"/>
                  </a:cubicBezTo>
                  <a:cubicBezTo>
                    <a:pt x="190" y="25"/>
                    <a:pt x="191" y="25"/>
                    <a:pt x="191" y="25"/>
                  </a:cubicBezTo>
                  <a:cubicBezTo>
                    <a:pt x="192" y="26"/>
                    <a:pt x="193" y="26"/>
                    <a:pt x="194" y="26"/>
                  </a:cubicBezTo>
                  <a:cubicBezTo>
                    <a:pt x="194" y="26"/>
                    <a:pt x="195" y="26"/>
                    <a:pt x="195" y="26"/>
                  </a:cubicBezTo>
                  <a:cubicBezTo>
                    <a:pt x="197" y="25"/>
                    <a:pt x="198" y="24"/>
                    <a:pt x="199" y="23"/>
                  </a:cubicBezTo>
                  <a:cubicBezTo>
                    <a:pt x="198" y="28"/>
                    <a:pt x="198" y="28"/>
                    <a:pt x="198" y="28"/>
                  </a:cubicBezTo>
                  <a:cubicBezTo>
                    <a:pt x="198" y="29"/>
                    <a:pt x="197" y="30"/>
                    <a:pt x="197" y="30"/>
                  </a:cubicBezTo>
                  <a:cubicBezTo>
                    <a:pt x="196" y="31"/>
                    <a:pt x="195" y="31"/>
                    <a:pt x="194" y="31"/>
                  </a:cubicBezTo>
                  <a:cubicBezTo>
                    <a:pt x="193" y="31"/>
                    <a:pt x="191" y="31"/>
                    <a:pt x="190" y="30"/>
                  </a:cubicBezTo>
                  <a:cubicBezTo>
                    <a:pt x="189" y="33"/>
                    <a:pt x="189" y="33"/>
                    <a:pt x="189" y="33"/>
                  </a:cubicBezTo>
                  <a:cubicBezTo>
                    <a:pt x="190" y="33"/>
                    <a:pt x="191" y="34"/>
                    <a:pt x="193" y="34"/>
                  </a:cubicBezTo>
                  <a:cubicBezTo>
                    <a:pt x="194" y="34"/>
                    <a:pt x="196" y="33"/>
                    <a:pt x="198" y="32"/>
                  </a:cubicBezTo>
                  <a:cubicBezTo>
                    <a:pt x="200" y="31"/>
                    <a:pt x="201" y="29"/>
                    <a:pt x="201" y="27"/>
                  </a:cubicBezTo>
                  <a:cubicBezTo>
                    <a:pt x="204" y="7"/>
                    <a:pt x="204" y="7"/>
                    <a:pt x="204" y="7"/>
                  </a:cubicBezTo>
                  <a:cubicBezTo>
                    <a:pt x="202" y="8"/>
                    <a:pt x="202" y="8"/>
                    <a:pt x="202" y="8"/>
                  </a:cubicBezTo>
                  <a:cubicBezTo>
                    <a:pt x="201" y="7"/>
                    <a:pt x="200" y="7"/>
                    <a:pt x="199" y="7"/>
                  </a:cubicBezTo>
                  <a:cubicBezTo>
                    <a:pt x="198" y="7"/>
                    <a:pt x="197" y="7"/>
                    <a:pt x="196" y="8"/>
                  </a:cubicBezTo>
                  <a:cubicBezTo>
                    <a:pt x="193" y="9"/>
                    <a:pt x="191" y="11"/>
                    <a:pt x="190" y="14"/>
                  </a:cubicBezTo>
                  <a:moveTo>
                    <a:pt x="180" y="24"/>
                  </a:moveTo>
                  <a:cubicBezTo>
                    <a:pt x="180" y="25"/>
                    <a:pt x="180" y="25"/>
                    <a:pt x="180" y="25"/>
                  </a:cubicBezTo>
                  <a:cubicBezTo>
                    <a:pt x="181" y="26"/>
                    <a:pt x="181" y="26"/>
                    <a:pt x="182" y="26"/>
                  </a:cubicBezTo>
                  <a:cubicBezTo>
                    <a:pt x="183" y="26"/>
                    <a:pt x="184" y="25"/>
                    <a:pt x="185" y="25"/>
                  </a:cubicBezTo>
                  <a:cubicBezTo>
                    <a:pt x="185" y="24"/>
                    <a:pt x="186" y="24"/>
                    <a:pt x="186" y="24"/>
                  </a:cubicBezTo>
                  <a:cubicBezTo>
                    <a:pt x="185" y="23"/>
                    <a:pt x="185" y="23"/>
                    <a:pt x="185" y="23"/>
                  </a:cubicBezTo>
                  <a:cubicBezTo>
                    <a:pt x="184" y="23"/>
                    <a:pt x="184" y="24"/>
                    <a:pt x="184" y="24"/>
                  </a:cubicBezTo>
                  <a:cubicBezTo>
                    <a:pt x="183" y="24"/>
                    <a:pt x="183" y="24"/>
                    <a:pt x="183" y="23"/>
                  </a:cubicBezTo>
                  <a:cubicBezTo>
                    <a:pt x="183" y="23"/>
                    <a:pt x="183" y="23"/>
                    <a:pt x="183" y="23"/>
                  </a:cubicBezTo>
                  <a:cubicBezTo>
                    <a:pt x="185" y="7"/>
                    <a:pt x="185" y="7"/>
                    <a:pt x="185" y="7"/>
                  </a:cubicBezTo>
                  <a:cubicBezTo>
                    <a:pt x="182" y="7"/>
                    <a:pt x="182" y="7"/>
                    <a:pt x="182" y="7"/>
                  </a:cubicBezTo>
                  <a:cubicBezTo>
                    <a:pt x="180" y="22"/>
                    <a:pt x="180" y="22"/>
                    <a:pt x="180" y="22"/>
                  </a:cubicBezTo>
                  <a:cubicBezTo>
                    <a:pt x="180" y="22"/>
                    <a:pt x="179" y="23"/>
                    <a:pt x="178" y="23"/>
                  </a:cubicBezTo>
                  <a:cubicBezTo>
                    <a:pt x="178" y="23"/>
                    <a:pt x="178" y="23"/>
                    <a:pt x="177" y="24"/>
                  </a:cubicBezTo>
                  <a:cubicBezTo>
                    <a:pt x="177" y="24"/>
                    <a:pt x="176" y="24"/>
                    <a:pt x="176" y="24"/>
                  </a:cubicBezTo>
                  <a:cubicBezTo>
                    <a:pt x="175" y="24"/>
                    <a:pt x="175" y="23"/>
                    <a:pt x="175" y="23"/>
                  </a:cubicBezTo>
                  <a:cubicBezTo>
                    <a:pt x="174" y="22"/>
                    <a:pt x="174" y="22"/>
                    <a:pt x="174" y="22"/>
                  </a:cubicBezTo>
                  <a:cubicBezTo>
                    <a:pt x="174" y="22"/>
                    <a:pt x="174" y="22"/>
                    <a:pt x="174" y="21"/>
                  </a:cubicBezTo>
                  <a:cubicBezTo>
                    <a:pt x="174" y="20"/>
                    <a:pt x="174" y="20"/>
                    <a:pt x="174" y="19"/>
                  </a:cubicBezTo>
                  <a:cubicBezTo>
                    <a:pt x="176" y="8"/>
                    <a:pt x="176" y="8"/>
                    <a:pt x="176" y="8"/>
                  </a:cubicBezTo>
                  <a:cubicBezTo>
                    <a:pt x="175" y="7"/>
                    <a:pt x="175" y="7"/>
                    <a:pt x="175" y="7"/>
                  </a:cubicBezTo>
                  <a:cubicBezTo>
                    <a:pt x="171" y="8"/>
                    <a:pt x="171" y="8"/>
                    <a:pt x="171" y="8"/>
                  </a:cubicBezTo>
                  <a:cubicBezTo>
                    <a:pt x="171" y="9"/>
                    <a:pt x="171" y="9"/>
                    <a:pt x="171" y="9"/>
                  </a:cubicBezTo>
                  <a:cubicBezTo>
                    <a:pt x="172" y="10"/>
                    <a:pt x="172" y="10"/>
                    <a:pt x="172" y="10"/>
                  </a:cubicBezTo>
                  <a:cubicBezTo>
                    <a:pt x="171" y="19"/>
                    <a:pt x="171" y="19"/>
                    <a:pt x="171" y="19"/>
                  </a:cubicBezTo>
                  <a:cubicBezTo>
                    <a:pt x="171" y="19"/>
                    <a:pt x="171" y="20"/>
                    <a:pt x="171" y="20"/>
                  </a:cubicBezTo>
                  <a:cubicBezTo>
                    <a:pt x="171" y="21"/>
                    <a:pt x="171" y="21"/>
                    <a:pt x="171" y="22"/>
                  </a:cubicBezTo>
                  <a:cubicBezTo>
                    <a:pt x="171" y="22"/>
                    <a:pt x="171" y="23"/>
                    <a:pt x="171" y="24"/>
                  </a:cubicBezTo>
                  <a:cubicBezTo>
                    <a:pt x="172" y="25"/>
                    <a:pt x="173" y="26"/>
                    <a:pt x="175" y="26"/>
                  </a:cubicBezTo>
                  <a:cubicBezTo>
                    <a:pt x="177" y="26"/>
                    <a:pt x="179" y="25"/>
                    <a:pt x="180" y="24"/>
                  </a:cubicBezTo>
                  <a:cubicBezTo>
                    <a:pt x="180" y="24"/>
                    <a:pt x="180" y="24"/>
                    <a:pt x="180" y="24"/>
                  </a:cubicBezTo>
                  <a:moveTo>
                    <a:pt x="157" y="26"/>
                  </a:moveTo>
                  <a:cubicBezTo>
                    <a:pt x="160" y="26"/>
                    <a:pt x="160" y="26"/>
                    <a:pt x="160" y="26"/>
                  </a:cubicBezTo>
                  <a:cubicBezTo>
                    <a:pt x="162" y="14"/>
                    <a:pt x="162" y="14"/>
                    <a:pt x="162" y="14"/>
                  </a:cubicBezTo>
                  <a:cubicBezTo>
                    <a:pt x="162" y="13"/>
                    <a:pt x="163" y="12"/>
                    <a:pt x="164" y="11"/>
                  </a:cubicBezTo>
                  <a:cubicBezTo>
                    <a:pt x="164" y="11"/>
                    <a:pt x="165" y="11"/>
                    <a:pt x="165" y="11"/>
                  </a:cubicBezTo>
                  <a:cubicBezTo>
                    <a:pt x="166" y="11"/>
                    <a:pt x="166" y="10"/>
                    <a:pt x="167" y="10"/>
                  </a:cubicBezTo>
                  <a:cubicBezTo>
                    <a:pt x="167" y="10"/>
                    <a:pt x="168" y="11"/>
                    <a:pt x="168" y="11"/>
                  </a:cubicBezTo>
                  <a:cubicBezTo>
                    <a:pt x="169" y="7"/>
                    <a:pt x="169" y="7"/>
                    <a:pt x="169" y="7"/>
                  </a:cubicBezTo>
                  <a:cubicBezTo>
                    <a:pt x="169" y="7"/>
                    <a:pt x="168" y="7"/>
                    <a:pt x="167" y="7"/>
                  </a:cubicBezTo>
                  <a:cubicBezTo>
                    <a:pt x="167" y="7"/>
                    <a:pt x="166" y="7"/>
                    <a:pt x="166" y="8"/>
                  </a:cubicBezTo>
                  <a:cubicBezTo>
                    <a:pt x="164" y="8"/>
                    <a:pt x="163" y="10"/>
                    <a:pt x="162" y="11"/>
                  </a:cubicBezTo>
                  <a:cubicBezTo>
                    <a:pt x="162" y="8"/>
                    <a:pt x="162" y="8"/>
                    <a:pt x="162" y="8"/>
                  </a:cubicBezTo>
                  <a:cubicBezTo>
                    <a:pt x="162" y="7"/>
                    <a:pt x="162" y="7"/>
                    <a:pt x="162" y="7"/>
                  </a:cubicBezTo>
                  <a:cubicBezTo>
                    <a:pt x="158" y="8"/>
                    <a:pt x="158" y="8"/>
                    <a:pt x="158" y="8"/>
                  </a:cubicBezTo>
                  <a:cubicBezTo>
                    <a:pt x="158" y="9"/>
                    <a:pt x="158" y="9"/>
                    <a:pt x="158" y="9"/>
                  </a:cubicBezTo>
                  <a:cubicBezTo>
                    <a:pt x="159" y="10"/>
                    <a:pt x="159" y="10"/>
                    <a:pt x="159" y="10"/>
                  </a:cubicBezTo>
                  <a:lnTo>
                    <a:pt x="157" y="26"/>
                  </a:lnTo>
                  <a:close/>
                  <a:moveTo>
                    <a:pt x="141" y="3"/>
                  </a:moveTo>
                  <a:cubicBezTo>
                    <a:pt x="142" y="3"/>
                    <a:pt x="143" y="3"/>
                    <a:pt x="144" y="3"/>
                  </a:cubicBezTo>
                  <a:cubicBezTo>
                    <a:pt x="146" y="3"/>
                    <a:pt x="148" y="4"/>
                    <a:pt x="149" y="5"/>
                  </a:cubicBezTo>
                  <a:cubicBezTo>
                    <a:pt x="150" y="6"/>
                    <a:pt x="151" y="8"/>
                    <a:pt x="151" y="11"/>
                  </a:cubicBezTo>
                  <a:cubicBezTo>
                    <a:pt x="151" y="16"/>
                    <a:pt x="150" y="20"/>
                    <a:pt x="147" y="22"/>
                  </a:cubicBezTo>
                  <a:cubicBezTo>
                    <a:pt x="146" y="23"/>
                    <a:pt x="144" y="24"/>
                    <a:pt x="143" y="24"/>
                  </a:cubicBezTo>
                  <a:cubicBezTo>
                    <a:pt x="142" y="24"/>
                    <a:pt x="142" y="24"/>
                    <a:pt x="141" y="24"/>
                  </a:cubicBezTo>
                  <a:cubicBezTo>
                    <a:pt x="140" y="24"/>
                    <a:pt x="139" y="24"/>
                    <a:pt x="139" y="23"/>
                  </a:cubicBezTo>
                  <a:lnTo>
                    <a:pt x="141" y="3"/>
                  </a:lnTo>
                  <a:close/>
                  <a:moveTo>
                    <a:pt x="133" y="26"/>
                  </a:moveTo>
                  <a:cubicBezTo>
                    <a:pt x="137" y="26"/>
                    <a:pt x="137" y="26"/>
                    <a:pt x="137" y="26"/>
                  </a:cubicBezTo>
                  <a:cubicBezTo>
                    <a:pt x="138" y="26"/>
                    <a:pt x="138" y="26"/>
                    <a:pt x="138" y="26"/>
                  </a:cubicBezTo>
                  <a:cubicBezTo>
                    <a:pt x="138" y="26"/>
                    <a:pt x="138" y="26"/>
                    <a:pt x="138" y="26"/>
                  </a:cubicBezTo>
                  <a:cubicBezTo>
                    <a:pt x="139" y="26"/>
                    <a:pt x="139" y="26"/>
                    <a:pt x="139" y="26"/>
                  </a:cubicBezTo>
                  <a:cubicBezTo>
                    <a:pt x="140" y="26"/>
                    <a:pt x="140" y="26"/>
                    <a:pt x="140" y="26"/>
                  </a:cubicBezTo>
                  <a:cubicBezTo>
                    <a:pt x="140" y="26"/>
                    <a:pt x="140" y="26"/>
                    <a:pt x="140" y="26"/>
                  </a:cubicBezTo>
                  <a:cubicBezTo>
                    <a:pt x="141" y="26"/>
                    <a:pt x="141" y="26"/>
                    <a:pt x="141" y="26"/>
                  </a:cubicBezTo>
                  <a:cubicBezTo>
                    <a:pt x="142" y="26"/>
                    <a:pt x="142" y="26"/>
                    <a:pt x="142" y="26"/>
                  </a:cubicBezTo>
                  <a:cubicBezTo>
                    <a:pt x="143" y="26"/>
                    <a:pt x="144" y="26"/>
                    <a:pt x="145" y="25"/>
                  </a:cubicBezTo>
                  <a:cubicBezTo>
                    <a:pt x="147" y="25"/>
                    <a:pt x="149" y="23"/>
                    <a:pt x="151" y="22"/>
                  </a:cubicBezTo>
                  <a:cubicBezTo>
                    <a:pt x="153" y="19"/>
                    <a:pt x="154" y="15"/>
                    <a:pt x="154" y="11"/>
                  </a:cubicBezTo>
                  <a:cubicBezTo>
                    <a:pt x="154" y="8"/>
                    <a:pt x="153" y="6"/>
                    <a:pt x="152" y="4"/>
                  </a:cubicBezTo>
                  <a:cubicBezTo>
                    <a:pt x="150" y="2"/>
                    <a:pt x="148" y="1"/>
                    <a:pt x="145" y="1"/>
                  </a:cubicBezTo>
                  <a:cubicBezTo>
                    <a:pt x="144" y="1"/>
                    <a:pt x="144" y="1"/>
                    <a:pt x="143" y="1"/>
                  </a:cubicBezTo>
                  <a:cubicBezTo>
                    <a:pt x="142" y="1"/>
                    <a:pt x="141" y="1"/>
                    <a:pt x="141" y="1"/>
                  </a:cubicBezTo>
                  <a:cubicBezTo>
                    <a:pt x="136" y="1"/>
                    <a:pt x="136" y="1"/>
                    <a:pt x="136" y="1"/>
                  </a:cubicBezTo>
                  <a:cubicBezTo>
                    <a:pt x="136" y="3"/>
                    <a:pt x="136" y="3"/>
                    <a:pt x="136" y="3"/>
                  </a:cubicBezTo>
                  <a:cubicBezTo>
                    <a:pt x="138" y="3"/>
                    <a:pt x="138" y="3"/>
                    <a:pt x="138" y="3"/>
                  </a:cubicBezTo>
                  <a:cubicBezTo>
                    <a:pt x="135" y="24"/>
                    <a:pt x="135" y="24"/>
                    <a:pt x="135" y="24"/>
                  </a:cubicBezTo>
                  <a:cubicBezTo>
                    <a:pt x="133" y="24"/>
                    <a:pt x="133" y="24"/>
                    <a:pt x="133" y="24"/>
                  </a:cubicBezTo>
                  <a:lnTo>
                    <a:pt x="133" y="26"/>
                  </a:lnTo>
                  <a:close/>
                  <a:moveTo>
                    <a:pt x="118" y="21"/>
                  </a:moveTo>
                  <a:cubicBezTo>
                    <a:pt x="118" y="22"/>
                    <a:pt x="118" y="22"/>
                    <a:pt x="118" y="22"/>
                  </a:cubicBezTo>
                  <a:cubicBezTo>
                    <a:pt x="116" y="23"/>
                    <a:pt x="115" y="24"/>
                    <a:pt x="114" y="24"/>
                  </a:cubicBezTo>
                  <a:cubicBezTo>
                    <a:pt x="113" y="24"/>
                    <a:pt x="112" y="23"/>
                    <a:pt x="112" y="22"/>
                  </a:cubicBezTo>
                  <a:cubicBezTo>
                    <a:pt x="112" y="22"/>
                    <a:pt x="111" y="20"/>
                    <a:pt x="111" y="19"/>
                  </a:cubicBezTo>
                  <a:cubicBezTo>
                    <a:pt x="111" y="17"/>
                    <a:pt x="112" y="16"/>
                    <a:pt x="112" y="15"/>
                  </a:cubicBezTo>
                  <a:cubicBezTo>
                    <a:pt x="112" y="14"/>
                    <a:pt x="112" y="13"/>
                    <a:pt x="113" y="13"/>
                  </a:cubicBezTo>
                  <a:cubicBezTo>
                    <a:pt x="113" y="12"/>
                    <a:pt x="114" y="11"/>
                    <a:pt x="114" y="11"/>
                  </a:cubicBezTo>
                  <a:cubicBezTo>
                    <a:pt x="115" y="10"/>
                    <a:pt x="115" y="10"/>
                    <a:pt x="116" y="10"/>
                  </a:cubicBezTo>
                  <a:cubicBezTo>
                    <a:pt x="116" y="9"/>
                    <a:pt x="117" y="9"/>
                    <a:pt x="118" y="9"/>
                  </a:cubicBezTo>
                  <a:cubicBezTo>
                    <a:pt x="119" y="9"/>
                    <a:pt x="119" y="9"/>
                    <a:pt x="120" y="10"/>
                  </a:cubicBezTo>
                  <a:lnTo>
                    <a:pt x="118" y="21"/>
                  </a:lnTo>
                  <a:close/>
                  <a:moveTo>
                    <a:pt x="109" y="14"/>
                  </a:moveTo>
                  <a:cubicBezTo>
                    <a:pt x="108" y="16"/>
                    <a:pt x="108" y="17"/>
                    <a:pt x="108" y="19"/>
                  </a:cubicBezTo>
                  <a:cubicBezTo>
                    <a:pt x="108" y="21"/>
                    <a:pt x="108" y="23"/>
                    <a:pt x="109" y="24"/>
                  </a:cubicBezTo>
                  <a:cubicBezTo>
                    <a:pt x="110" y="25"/>
                    <a:pt x="110" y="25"/>
                    <a:pt x="111" y="25"/>
                  </a:cubicBezTo>
                  <a:cubicBezTo>
                    <a:pt x="112" y="26"/>
                    <a:pt x="112" y="26"/>
                    <a:pt x="113" y="26"/>
                  </a:cubicBezTo>
                  <a:cubicBezTo>
                    <a:pt x="114" y="26"/>
                    <a:pt x="114" y="26"/>
                    <a:pt x="115" y="26"/>
                  </a:cubicBezTo>
                  <a:cubicBezTo>
                    <a:pt x="116" y="25"/>
                    <a:pt x="117" y="24"/>
                    <a:pt x="118" y="23"/>
                  </a:cubicBezTo>
                  <a:cubicBezTo>
                    <a:pt x="117" y="28"/>
                    <a:pt x="117" y="28"/>
                    <a:pt x="117" y="28"/>
                  </a:cubicBezTo>
                  <a:cubicBezTo>
                    <a:pt x="117" y="29"/>
                    <a:pt x="117" y="30"/>
                    <a:pt x="116" y="30"/>
                  </a:cubicBezTo>
                  <a:cubicBezTo>
                    <a:pt x="116" y="31"/>
                    <a:pt x="115" y="31"/>
                    <a:pt x="114" y="31"/>
                  </a:cubicBezTo>
                  <a:cubicBezTo>
                    <a:pt x="112" y="31"/>
                    <a:pt x="111" y="31"/>
                    <a:pt x="109" y="30"/>
                  </a:cubicBezTo>
                  <a:cubicBezTo>
                    <a:pt x="109" y="33"/>
                    <a:pt x="109" y="33"/>
                    <a:pt x="109" y="33"/>
                  </a:cubicBezTo>
                  <a:cubicBezTo>
                    <a:pt x="110" y="33"/>
                    <a:pt x="111" y="34"/>
                    <a:pt x="112" y="34"/>
                  </a:cubicBezTo>
                  <a:cubicBezTo>
                    <a:pt x="114" y="34"/>
                    <a:pt x="116" y="33"/>
                    <a:pt x="117" y="32"/>
                  </a:cubicBezTo>
                  <a:cubicBezTo>
                    <a:pt x="119" y="31"/>
                    <a:pt x="120" y="29"/>
                    <a:pt x="121" y="27"/>
                  </a:cubicBezTo>
                  <a:cubicBezTo>
                    <a:pt x="124" y="7"/>
                    <a:pt x="124" y="7"/>
                    <a:pt x="124" y="7"/>
                  </a:cubicBezTo>
                  <a:cubicBezTo>
                    <a:pt x="122" y="8"/>
                    <a:pt x="122" y="8"/>
                    <a:pt x="122" y="8"/>
                  </a:cubicBezTo>
                  <a:cubicBezTo>
                    <a:pt x="121" y="7"/>
                    <a:pt x="119" y="7"/>
                    <a:pt x="118" y="7"/>
                  </a:cubicBezTo>
                  <a:cubicBezTo>
                    <a:pt x="117" y="7"/>
                    <a:pt x="116" y="7"/>
                    <a:pt x="115" y="8"/>
                  </a:cubicBezTo>
                  <a:cubicBezTo>
                    <a:pt x="113" y="9"/>
                    <a:pt x="111" y="11"/>
                    <a:pt x="109" y="14"/>
                  </a:cubicBezTo>
                  <a:moveTo>
                    <a:pt x="102" y="26"/>
                  </a:moveTo>
                  <a:cubicBezTo>
                    <a:pt x="104" y="25"/>
                    <a:pt x="104" y="25"/>
                    <a:pt x="105" y="24"/>
                  </a:cubicBezTo>
                  <a:cubicBezTo>
                    <a:pt x="104" y="23"/>
                    <a:pt x="104" y="23"/>
                    <a:pt x="104" y="23"/>
                  </a:cubicBezTo>
                  <a:cubicBezTo>
                    <a:pt x="104" y="24"/>
                    <a:pt x="103" y="24"/>
                    <a:pt x="103" y="24"/>
                  </a:cubicBezTo>
                  <a:cubicBezTo>
                    <a:pt x="103" y="23"/>
                    <a:pt x="103" y="23"/>
                    <a:pt x="103" y="23"/>
                  </a:cubicBezTo>
                  <a:cubicBezTo>
                    <a:pt x="102" y="23"/>
                    <a:pt x="103" y="21"/>
                    <a:pt x="103" y="18"/>
                  </a:cubicBezTo>
                  <a:cubicBezTo>
                    <a:pt x="103" y="17"/>
                    <a:pt x="104" y="16"/>
                    <a:pt x="104" y="15"/>
                  </a:cubicBezTo>
                  <a:cubicBezTo>
                    <a:pt x="104" y="14"/>
                    <a:pt x="104" y="13"/>
                    <a:pt x="104" y="12"/>
                  </a:cubicBezTo>
                  <a:cubicBezTo>
                    <a:pt x="104" y="10"/>
                    <a:pt x="104" y="9"/>
                    <a:pt x="103" y="8"/>
                  </a:cubicBezTo>
                  <a:cubicBezTo>
                    <a:pt x="103" y="8"/>
                    <a:pt x="102" y="8"/>
                    <a:pt x="102" y="7"/>
                  </a:cubicBezTo>
                  <a:cubicBezTo>
                    <a:pt x="102" y="7"/>
                    <a:pt x="101" y="7"/>
                    <a:pt x="101" y="7"/>
                  </a:cubicBezTo>
                  <a:cubicBezTo>
                    <a:pt x="100" y="7"/>
                    <a:pt x="99" y="7"/>
                    <a:pt x="99" y="7"/>
                  </a:cubicBezTo>
                  <a:cubicBezTo>
                    <a:pt x="97" y="8"/>
                    <a:pt x="96" y="9"/>
                    <a:pt x="94" y="11"/>
                  </a:cubicBezTo>
                  <a:cubicBezTo>
                    <a:pt x="94" y="8"/>
                    <a:pt x="94" y="8"/>
                    <a:pt x="94" y="8"/>
                  </a:cubicBezTo>
                  <a:cubicBezTo>
                    <a:pt x="94" y="7"/>
                    <a:pt x="94" y="7"/>
                    <a:pt x="94" y="7"/>
                  </a:cubicBezTo>
                  <a:cubicBezTo>
                    <a:pt x="90" y="8"/>
                    <a:pt x="90" y="8"/>
                    <a:pt x="90" y="8"/>
                  </a:cubicBezTo>
                  <a:cubicBezTo>
                    <a:pt x="90" y="9"/>
                    <a:pt x="90" y="9"/>
                    <a:pt x="90" y="9"/>
                  </a:cubicBezTo>
                  <a:cubicBezTo>
                    <a:pt x="91" y="10"/>
                    <a:pt x="91" y="10"/>
                    <a:pt x="91" y="10"/>
                  </a:cubicBezTo>
                  <a:cubicBezTo>
                    <a:pt x="89" y="26"/>
                    <a:pt x="89" y="26"/>
                    <a:pt x="89" y="26"/>
                  </a:cubicBezTo>
                  <a:cubicBezTo>
                    <a:pt x="92" y="26"/>
                    <a:pt x="92" y="26"/>
                    <a:pt x="92" y="26"/>
                  </a:cubicBezTo>
                  <a:cubicBezTo>
                    <a:pt x="94" y="14"/>
                    <a:pt x="94" y="14"/>
                    <a:pt x="94" y="14"/>
                  </a:cubicBezTo>
                  <a:cubicBezTo>
                    <a:pt x="95" y="13"/>
                    <a:pt x="95" y="12"/>
                    <a:pt x="96" y="11"/>
                  </a:cubicBezTo>
                  <a:cubicBezTo>
                    <a:pt x="97" y="10"/>
                    <a:pt x="97" y="10"/>
                    <a:pt x="98" y="10"/>
                  </a:cubicBezTo>
                  <a:cubicBezTo>
                    <a:pt x="98" y="10"/>
                    <a:pt x="99" y="10"/>
                    <a:pt x="99" y="10"/>
                  </a:cubicBezTo>
                  <a:cubicBezTo>
                    <a:pt x="100" y="10"/>
                    <a:pt x="100" y="10"/>
                    <a:pt x="100" y="10"/>
                  </a:cubicBezTo>
                  <a:cubicBezTo>
                    <a:pt x="101" y="11"/>
                    <a:pt x="101" y="11"/>
                    <a:pt x="101" y="11"/>
                  </a:cubicBezTo>
                  <a:cubicBezTo>
                    <a:pt x="101" y="11"/>
                    <a:pt x="101" y="12"/>
                    <a:pt x="101" y="12"/>
                  </a:cubicBezTo>
                  <a:cubicBezTo>
                    <a:pt x="101" y="13"/>
                    <a:pt x="101" y="14"/>
                    <a:pt x="101" y="15"/>
                  </a:cubicBezTo>
                  <a:cubicBezTo>
                    <a:pt x="101" y="16"/>
                    <a:pt x="100" y="17"/>
                    <a:pt x="100" y="18"/>
                  </a:cubicBezTo>
                  <a:cubicBezTo>
                    <a:pt x="100" y="19"/>
                    <a:pt x="100" y="20"/>
                    <a:pt x="100" y="20"/>
                  </a:cubicBezTo>
                  <a:cubicBezTo>
                    <a:pt x="100" y="22"/>
                    <a:pt x="100" y="22"/>
                    <a:pt x="100" y="22"/>
                  </a:cubicBezTo>
                  <a:cubicBezTo>
                    <a:pt x="99" y="22"/>
                    <a:pt x="99" y="23"/>
                    <a:pt x="99" y="24"/>
                  </a:cubicBezTo>
                  <a:cubicBezTo>
                    <a:pt x="99" y="25"/>
                    <a:pt x="100" y="26"/>
                    <a:pt x="101" y="26"/>
                  </a:cubicBezTo>
                  <a:cubicBezTo>
                    <a:pt x="102" y="26"/>
                    <a:pt x="102" y="26"/>
                    <a:pt x="102" y="26"/>
                  </a:cubicBezTo>
                  <a:moveTo>
                    <a:pt x="83" y="26"/>
                  </a:moveTo>
                  <a:cubicBezTo>
                    <a:pt x="84" y="25"/>
                    <a:pt x="85" y="24"/>
                    <a:pt x="85" y="24"/>
                  </a:cubicBezTo>
                  <a:cubicBezTo>
                    <a:pt x="85" y="23"/>
                    <a:pt x="85" y="23"/>
                    <a:pt x="85" y="23"/>
                  </a:cubicBezTo>
                  <a:cubicBezTo>
                    <a:pt x="84" y="23"/>
                    <a:pt x="83" y="24"/>
                    <a:pt x="83" y="24"/>
                  </a:cubicBezTo>
                  <a:cubicBezTo>
                    <a:pt x="83" y="24"/>
                    <a:pt x="83" y="24"/>
                    <a:pt x="83" y="23"/>
                  </a:cubicBezTo>
                  <a:cubicBezTo>
                    <a:pt x="83" y="23"/>
                    <a:pt x="83" y="23"/>
                    <a:pt x="83" y="23"/>
                  </a:cubicBezTo>
                  <a:cubicBezTo>
                    <a:pt x="85" y="8"/>
                    <a:pt x="85" y="8"/>
                    <a:pt x="85" y="8"/>
                  </a:cubicBezTo>
                  <a:cubicBezTo>
                    <a:pt x="84" y="7"/>
                    <a:pt x="84" y="7"/>
                    <a:pt x="84" y="7"/>
                  </a:cubicBezTo>
                  <a:cubicBezTo>
                    <a:pt x="79" y="8"/>
                    <a:pt x="79" y="8"/>
                    <a:pt x="79" y="8"/>
                  </a:cubicBezTo>
                  <a:cubicBezTo>
                    <a:pt x="79" y="9"/>
                    <a:pt x="79" y="9"/>
                    <a:pt x="79" y="9"/>
                  </a:cubicBezTo>
                  <a:cubicBezTo>
                    <a:pt x="81" y="10"/>
                    <a:pt x="81" y="10"/>
                    <a:pt x="81" y="10"/>
                  </a:cubicBezTo>
                  <a:cubicBezTo>
                    <a:pt x="80" y="20"/>
                    <a:pt x="80" y="20"/>
                    <a:pt x="80" y="20"/>
                  </a:cubicBezTo>
                  <a:cubicBezTo>
                    <a:pt x="80" y="22"/>
                    <a:pt x="79" y="23"/>
                    <a:pt x="79" y="24"/>
                  </a:cubicBezTo>
                  <a:cubicBezTo>
                    <a:pt x="79" y="25"/>
                    <a:pt x="80" y="26"/>
                    <a:pt x="81" y="26"/>
                  </a:cubicBezTo>
                  <a:cubicBezTo>
                    <a:pt x="82" y="26"/>
                    <a:pt x="82" y="26"/>
                    <a:pt x="83" y="26"/>
                  </a:cubicBezTo>
                  <a:moveTo>
                    <a:pt x="85" y="3"/>
                  </a:moveTo>
                  <a:cubicBezTo>
                    <a:pt x="86" y="2"/>
                    <a:pt x="86" y="2"/>
                    <a:pt x="86" y="1"/>
                  </a:cubicBezTo>
                  <a:cubicBezTo>
                    <a:pt x="86" y="0"/>
                    <a:pt x="86" y="0"/>
                    <a:pt x="85" y="0"/>
                  </a:cubicBezTo>
                  <a:cubicBezTo>
                    <a:pt x="85" y="0"/>
                    <a:pt x="84" y="0"/>
                    <a:pt x="84" y="0"/>
                  </a:cubicBezTo>
                  <a:cubicBezTo>
                    <a:pt x="84" y="0"/>
                    <a:pt x="83" y="0"/>
                    <a:pt x="83" y="0"/>
                  </a:cubicBezTo>
                  <a:cubicBezTo>
                    <a:pt x="82" y="1"/>
                    <a:pt x="82" y="1"/>
                    <a:pt x="82" y="2"/>
                  </a:cubicBezTo>
                  <a:cubicBezTo>
                    <a:pt x="82" y="3"/>
                    <a:pt x="82" y="3"/>
                    <a:pt x="83" y="3"/>
                  </a:cubicBezTo>
                  <a:cubicBezTo>
                    <a:pt x="84" y="4"/>
                    <a:pt x="84" y="4"/>
                    <a:pt x="84" y="4"/>
                  </a:cubicBezTo>
                  <a:cubicBezTo>
                    <a:pt x="84" y="4"/>
                    <a:pt x="85" y="3"/>
                    <a:pt x="85" y="3"/>
                  </a:cubicBezTo>
                  <a:moveTo>
                    <a:pt x="70" y="21"/>
                  </a:moveTo>
                  <a:cubicBezTo>
                    <a:pt x="69" y="22"/>
                    <a:pt x="69" y="22"/>
                    <a:pt x="69" y="22"/>
                  </a:cubicBezTo>
                  <a:cubicBezTo>
                    <a:pt x="68" y="23"/>
                    <a:pt x="67" y="24"/>
                    <a:pt x="65" y="24"/>
                  </a:cubicBezTo>
                  <a:cubicBezTo>
                    <a:pt x="65" y="24"/>
                    <a:pt x="64" y="23"/>
                    <a:pt x="63" y="22"/>
                  </a:cubicBezTo>
                  <a:cubicBezTo>
                    <a:pt x="63" y="22"/>
                    <a:pt x="63" y="20"/>
                    <a:pt x="63" y="19"/>
                  </a:cubicBezTo>
                  <a:cubicBezTo>
                    <a:pt x="63" y="17"/>
                    <a:pt x="63" y="16"/>
                    <a:pt x="63" y="15"/>
                  </a:cubicBezTo>
                  <a:cubicBezTo>
                    <a:pt x="64" y="14"/>
                    <a:pt x="64" y="13"/>
                    <a:pt x="64" y="13"/>
                  </a:cubicBezTo>
                  <a:cubicBezTo>
                    <a:pt x="65" y="12"/>
                    <a:pt x="65" y="11"/>
                    <a:pt x="66" y="11"/>
                  </a:cubicBezTo>
                  <a:cubicBezTo>
                    <a:pt x="66" y="10"/>
                    <a:pt x="67" y="10"/>
                    <a:pt x="67" y="10"/>
                  </a:cubicBezTo>
                  <a:cubicBezTo>
                    <a:pt x="68" y="9"/>
                    <a:pt x="69" y="9"/>
                    <a:pt x="69" y="9"/>
                  </a:cubicBezTo>
                  <a:cubicBezTo>
                    <a:pt x="70" y="9"/>
                    <a:pt x="71" y="9"/>
                    <a:pt x="72" y="10"/>
                  </a:cubicBezTo>
                  <a:lnTo>
                    <a:pt x="70" y="21"/>
                  </a:lnTo>
                  <a:close/>
                  <a:moveTo>
                    <a:pt x="73" y="26"/>
                  </a:moveTo>
                  <a:cubicBezTo>
                    <a:pt x="74" y="25"/>
                    <a:pt x="75" y="25"/>
                    <a:pt x="75" y="24"/>
                  </a:cubicBezTo>
                  <a:cubicBezTo>
                    <a:pt x="75" y="23"/>
                    <a:pt x="75" y="23"/>
                    <a:pt x="75" y="23"/>
                  </a:cubicBezTo>
                  <a:cubicBezTo>
                    <a:pt x="74" y="24"/>
                    <a:pt x="74" y="24"/>
                    <a:pt x="73" y="24"/>
                  </a:cubicBezTo>
                  <a:cubicBezTo>
                    <a:pt x="73" y="24"/>
                    <a:pt x="73" y="23"/>
                    <a:pt x="73" y="23"/>
                  </a:cubicBezTo>
                  <a:cubicBezTo>
                    <a:pt x="76" y="0"/>
                    <a:pt x="76" y="0"/>
                    <a:pt x="76" y="0"/>
                  </a:cubicBezTo>
                  <a:cubicBezTo>
                    <a:pt x="75" y="0"/>
                    <a:pt x="75" y="0"/>
                    <a:pt x="75" y="0"/>
                  </a:cubicBezTo>
                  <a:cubicBezTo>
                    <a:pt x="71" y="0"/>
                    <a:pt x="71" y="0"/>
                    <a:pt x="71" y="0"/>
                  </a:cubicBezTo>
                  <a:cubicBezTo>
                    <a:pt x="71" y="1"/>
                    <a:pt x="71" y="1"/>
                    <a:pt x="71" y="1"/>
                  </a:cubicBezTo>
                  <a:cubicBezTo>
                    <a:pt x="73" y="2"/>
                    <a:pt x="73" y="2"/>
                    <a:pt x="73" y="2"/>
                  </a:cubicBezTo>
                  <a:cubicBezTo>
                    <a:pt x="72" y="7"/>
                    <a:pt x="72" y="7"/>
                    <a:pt x="72" y="7"/>
                  </a:cubicBezTo>
                  <a:cubicBezTo>
                    <a:pt x="71" y="7"/>
                    <a:pt x="70" y="7"/>
                    <a:pt x="69" y="7"/>
                  </a:cubicBezTo>
                  <a:cubicBezTo>
                    <a:pt x="69" y="7"/>
                    <a:pt x="68" y="7"/>
                    <a:pt x="67" y="8"/>
                  </a:cubicBezTo>
                  <a:cubicBezTo>
                    <a:pt x="64" y="9"/>
                    <a:pt x="62" y="11"/>
                    <a:pt x="61" y="14"/>
                  </a:cubicBezTo>
                  <a:cubicBezTo>
                    <a:pt x="60" y="16"/>
                    <a:pt x="60" y="17"/>
                    <a:pt x="60" y="19"/>
                  </a:cubicBezTo>
                  <a:cubicBezTo>
                    <a:pt x="60" y="21"/>
                    <a:pt x="60" y="23"/>
                    <a:pt x="61" y="24"/>
                  </a:cubicBezTo>
                  <a:cubicBezTo>
                    <a:pt x="61" y="25"/>
                    <a:pt x="62" y="25"/>
                    <a:pt x="62" y="25"/>
                  </a:cubicBezTo>
                  <a:cubicBezTo>
                    <a:pt x="63" y="26"/>
                    <a:pt x="64" y="26"/>
                    <a:pt x="65" y="26"/>
                  </a:cubicBezTo>
                  <a:cubicBezTo>
                    <a:pt x="65" y="26"/>
                    <a:pt x="66" y="26"/>
                    <a:pt x="66" y="26"/>
                  </a:cubicBezTo>
                  <a:cubicBezTo>
                    <a:pt x="68" y="25"/>
                    <a:pt x="69" y="24"/>
                    <a:pt x="70" y="23"/>
                  </a:cubicBezTo>
                  <a:cubicBezTo>
                    <a:pt x="70" y="24"/>
                    <a:pt x="70" y="24"/>
                    <a:pt x="70" y="24"/>
                  </a:cubicBezTo>
                  <a:cubicBezTo>
                    <a:pt x="70" y="24"/>
                    <a:pt x="70" y="24"/>
                    <a:pt x="70" y="24"/>
                  </a:cubicBezTo>
                  <a:cubicBezTo>
                    <a:pt x="70" y="25"/>
                    <a:pt x="70" y="26"/>
                    <a:pt x="72" y="26"/>
                  </a:cubicBezTo>
                  <a:cubicBezTo>
                    <a:pt x="72" y="26"/>
                    <a:pt x="72" y="26"/>
                    <a:pt x="73" y="26"/>
                  </a:cubicBezTo>
                  <a:moveTo>
                    <a:pt x="54" y="23"/>
                  </a:moveTo>
                  <a:cubicBezTo>
                    <a:pt x="57" y="0"/>
                    <a:pt x="57" y="0"/>
                    <a:pt x="57" y="0"/>
                  </a:cubicBezTo>
                  <a:cubicBezTo>
                    <a:pt x="56" y="0"/>
                    <a:pt x="56" y="0"/>
                    <a:pt x="56" y="0"/>
                  </a:cubicBezTo>
                  <a:cubicBezTo>
                    <a:pt x="52" y="0"/>
                    <a:pt x="52" y="0"/>
                    <a:pt x="52" y="0"/>
                  </a:cubicBezTo>
                  <a:cubicBezTo>
                    <a:pt x="52" y="1"/>
                    <a:pt x="52" y="1"/>
                    <a:pt x="52" y="1"/>
                  </a:cubicBezTo>
                  <a:cubicBezTo>
                    <a:pt x="54" y="2"/>
                    <a:pt x="54" y="2"/>
                    <a:pt x="54" y="2"/>
                  </a:cubicBezTo>
                  <a:cubicBezTo>
                    <a:pt x="51" y="22"/>
                    <a:pt x="51" y="22"/>
                    <a:pt x="51" y="22"/>
                  </a:cubicBezTo>
                  <a:cubicBezTo>
                    <a:pt x="51" y="23"/>
                    <a:pt x="51" y="23"/>
                    <a:pt x="51" y="24"/>
                  </a:cubicBezTo>
                  <a:cubicBezTo>
                    <a:pt x="51" y="24"/>
                    <a:pt x="51" y="25"/>
                    <a:pt x="51" y="25"/>
                  </a:cubicBezTo>
                  <a:cubicBezTo>
                    <a:pt x="52" y="26"/>
                    <a:pt x="52" y="26"/>
                    <a:pt x="53" y="26"/>
                  </a:cubicBezTo>
                  <a:cubicBezTo>
                    <a:pt x="54" y="26"/>
                    <a:pt x="55" y="25"/>
                    <a:pt x="56" y="25"/>
                  </a:cubicBezTo>
                  <a:cubicBezTo>
                    <a:pt x="56" y="24"/>
                    <a:pt x="56" y="24"/>
                    <a:pt x="57" y="24"/>
                  </a:cubicBezTo>
                  <a:cubicBezTo>
                    <a:pt x="56" y="23"/>
                    <a:pt x="56" y="23"/>
                    <a:pt x="56" y="23"/>
                  </a:cubicBezTo>
                  <a:cubicBezTo>
                    <a:pt x="55" y="23"/>
                    <a:pt x="55" y="24"/>
                    <a:pt x="54" y="24"/>
                  </a:cubicBezTo>
                  <a:cubicBezTo>
                    <a:pt x="54" y="24"/>
                    <a:pt x="54" y="23"/>
                    <a:pt x="54" y="23"/>
                  </a:cubicBezTo>
                  <a:moveTo>
                    <a:pt x="44" y="26"/>
                  </a:moveTo>
                  <a:cubicBezTo>
                    <a:pt x="46" y="25"/>
                    <a:pt x="46" y="24"/>
                    <a:pt x="47" y="24"/>
                  </a:cubicBezTo>
                  <a:cubicBezTo>
                    <a:pt x="46" y="23"/>
                    <a:pt x="46" y="23"/>
                    <a:pt x="46" y="23"/>
                  </a:cubicBezTo>
                  <a:cubicBezTo>
                    <a:pt x="46" y="23"/>
                    <a:pt x="45" y="24"/>
                    <a:pt x="45" y="24"/>
                  </a:cubicBezTo>
                  <a:cubicBezTo>
                    <a:pt x="45" y="24"/>
                    <a:pt x="44" y="24"/>
                    <a:pt x="44" y="23"/>
                  </a:cubicBezTo>
                  <a:cubicBezTo>
                    <a:pt x="44" y="23"/>
                    <a:pt x="44" y="23"/>
                    <a:pt x="44" y="23"/>
                  </a:cubicBezTo>
                  <a:cubicBezTo>
                    <a:pt x="47" y="8"/>
                    <a:pt x="47" y="8"/>
                    <a:pt x="47" y="8"/>
                  </a:cubicBezTo>
                  <a:cubicBezTo>
                    <a:pt x="46" y="7"/>
                    <a:pt x="46" y="7"/>
                    <a:pt x="46" y="7"/>
                  </a:cubicBezTo>
                  <a:cubicBezTo>
                    <a:pt x="41" y="8"/>
                    <a:pt x="41" y="8"/>
                    <a:pt x="41" y="8"/>
                  </a:cubicBezTo>
                  <a:cubicBezTo>
                    <a:pt x="41" y="9"/>
                    <a:pt x="41" y="9"/>
                    <a:pt x="41" y="9"/>
                  </a:cubicBezTo>
                  <a:cubicBezTo>
                    <a:pt x="43" y="10"/>
                    <a:pt x="43" y="10"/>
                    <a:pt x="43" y="10"/>
                  </a:cubicBezTo>
                  <a:cubicBezTo>
                    <a:pt x="42" y="20"/>
                    <a:pt x="42" y="20"/>
                    <a:pt x="42" y="20"/>
                  </a:cubicBezTo>
                  <a:cubicBezTo>
                    <a:pt x="41" y="22"/>
                    <a:pt x="41" y="23"/>
                    <a:pt x="41" y="24"/>
                  </a:cubicBezTo>
                  <a:cubicBezTo>
                    <a:pt x="41" y="25"/>
                    <a:pt x="42" y="26"/>
                    <a:pt x="43" y="26"/>
                  </a:cubicBezTo>
                  <a:cubicBezTo>
                    <a:pt x="44" y="26"/>
                    <a:pt x="44" y="26"/>
                    <a:pt x="44" y="26"/>
                  </a:cubicBezTo>
                  <a:moveTo>
                    <a:pt x="47" y="3"/>
                  </a:moveTo>
                  <a:cubicBezTo>
                    <a:pt x="48" y="2"/>
                    <a:pt x="48" y="2"/>
                    <a:pt x="48" y="1"/>
                  </a:cubicBezTo>
                  <a:cubicBezTo>
                    <a:pt x="48" y="0"/>
                    <a:pt x="47" y="0"/>
                    <a:pt x="47" y="0"/>
                  </a:cubicBezTo>
                  <a:cubicBezTo>
                    <a:pt x="46" y="0"/>
                    <a:pt x="46" y="0"/>
                    <a:pt x="46" y="0"/>
                  </a:cubicBezTo>
                  <a:cubicBezTo>
                    <a:pt x="45" y="0"/>
                    <a:pt x="45" y="0"/>
                    <a:pt x="44" y="0"/>
                  </a:cubicBezTo>
                  <a:cubicBezTo>
                    <a:pt x="44" y="1"/>
                    <a:pt x="44" y="1"/>
                    <a:pt x="44" y="2"/>
                  </a:cubicBezTo>
                  <a:cubicBezTo>
                    <a:pt x="44" y="3"/>
                    <a:pt x="44" y="3"/>
                    <a:pt x="45" y="3"/>
                  </a:cubicBezTo>
                  <a:cubicBezTo>
                    <a:pt x="45" y="4"/>
                    <a:pt x="45" y="4"/>
                    <a:pt x="45" y="4"/>
                  </a:cubicBezTo>
                  <a:cubicBezTo>
                    <a:pt x="46" y="4"/>
                    <a:pt x="47" y="3"/>
                    <a:pt x="47" y="3"/>
                  </a:cubicBezTo>
                  <a:moveTo>
                    <a:pt x="31" y="24"/>
                  </a:moveTo>
                  <a:cubicBezTo>
                    <a:pt x="32" y="25"/>
                    <a:pt x="32" y="25"/>
                    <a:pt x="32" y="25"/>
                  </a:cubicBezTo>
                  <a:cubicBezTo>
                    <a:pt x="32" y="26"/>
                    <a:pt x="33" y="26"/>
                    <a:pt x="33" y="26"/>
                  </a:cubicBezTo>
                  <a:cubicBezTo>
                    <a:pt x="34" y="26"/>
                    <a:pt x="35" y="25"/>
                    <a:pt x="36" y="25"/>
                  </a:cubicBezTo>
                  <a:cubicBezTo>
                    <a:pt x="37" y="24"/>
                    <a:pt x="37" y="24"/>
                    <a:pt x="37" y="24"/>
                  </a:cubicBezTo>
                  <a:cubicBezTo>
                    <a:pt x="37" y="23"/>
                    <a:pt x="37" y="23"/>
                    <a:pt x="37" y="23"/>
                  </a:cubicBezTo>
                  <a:cubicBezTo>
                    <a:pt x="36" y="23"/>
                    <a:pt x="35" y="24"/>
                    <a:pt x="35" y="24"/>
                  </a:cubicBezTo>
                  <a:cubicBezTo>
                    <a:pt x="35" y="24"/>
                    <a:pt x="35" y="24"/>
                    <a:pt x="35" y="23"/>
                  </a:cubicBezTo>
                  <a:cubicBezTo>
                    <a:pt x="35" y="23"/>
                    <a:pt x="35" y="23"/>
                    <a:pt x="35" y="23"/>
                  </a:cubicBezTo>
                  <a:cubicBezTo>
                    <a:pt x="37" y="7"/>
                    <a:pt x="37" y="7"/>
                    <a:pt x="37" y="7"/>
                  </a:cubicBezTo>
                  <a:cubicBezTo>
                    <a:pt x="34" y="7"/>
                    <a:pt x="34" y="7"/>
                    <a:pt x="34" y="7"/>
                  </a:cubicBezTo>
                  <a:cubicBezTo>
                    <a:pt x="32" y="22"/>
                    <a:pt x="32" y="22"/>
                    <a:pt x="32" y="22"/>
                  </a:cubicBezTo>
                  <a:cubicBezTo>
                    <a:pt x="31" y="22"/>
                    <a:pt x="30" y="23"/>
                    <a:pt x="30" y="23"/>
                  </a:cubicBezTo>
                  <a:cubicBezTo>
                    <a:pt x="29" y="23"/>
                    <a:pt x="29" y="23"/>
                    <a:pt x="29" y="24"/>
                  </a:cubicBezTo>
                  <a:cubicBezTo>
                    <a:pt x="28" y="24"/>
                    <a:pt x="28" y="24"/>
                    <a:pt x="27" y="24"/>
                  </a:cubicBezTo>
                  <a:cubicBezTo>
                    <a:pt x="27" y="24"/>
                    <a:pt x="26" y="23"/>
                    <a:pt x="26" y="23"/>
                  </a:cubicBezTo>
                  <a:cubicBezTo>
                    <a:pt x="25" y="22"/>
                    <a:pt x="25" y="22"/>
                    <a:pt x="25" y="22"/>
                  </a:cubicBezTo>
                  <a:cubicBezTo>
                    <a:pt x="25" y="22"/>
                    <a:pt x="25" y="22"/>
                    <a:pt x="25" y="21"/>
                  </a:cubicBezTo>
                  <a:cubicBezTo>
                    <a:pt x="25" y="20"/>
                    <a:pt x="25" y="20"/>
                    <a:pt x="25" y="19"/>
                  </a:cubicBezTo>
                  <a:cubicBezTo>
                    <a:pt x="27" y="8"/>
                    <a:pt x="27" y="8"/>
                    <a:pt x="27" y="8"/>
                  </a:cubicBezTo>
                  <a:cubicBezTo>
                    <a:pt x="26" y="7"/>
                    <a:pt x="26" y="7"/>
                    <a:pt x="26" y="7"/>
                  </a:cubicBezTo>
                  <a:cubicBezTo>
                    <a:pt x="22" y="8"/>
                    <a:pt x="22" y="8"/>
                    <a:pt x="22" y="8"/>
                  </a:cubicBezTo>
                  <a:cubicBezTo>
                    <a:pt x="22" y="9"/>
                    <a:pt x="22" y="9"/>
                    <a:pt x="22" y="9"/>
                  </a:cubicBezTo>
                  <a:cubicBezTo>
                    <a:pt x="24" y="10"/>
                    <a:pt x="24" y="10"/>
                    <a:pt x="24" y="10"/>
                  </a:cubicBezTo>
                  <a:cubicBezTo>
                    <a:pt x="22" y="19"/>
                    <a:pt x="22" y="19"/>
                    <a:pt x="22" y="19"/>
                  </a:cubicBezTo>
                  <a:cubicBezTo>
                    <a:pt x="22" y="19"/>
                    <a:pt x="22" y="20"/>
                    <a:pt x="22" y="20"/>
                  </a:cubicBezTo>
                  <a:cubicBezTo>
                    <a:pt x="22" y="21"/>
                    <a:pt x="22" y="21"/>
                    <a:pt x="22" y="22"/>
                  </a:cubicBezTo>
                  <a:cubicBezTo>
                    <a:pt x="22" y="22"/>
                    <a:pt x="22" y="23"/>
                    <a:pt x="23" y="24"/>
                  </a:cubicBezTo>
                  <a:cubicBezTo>
                    <a:pt x="23" y="25"/>
                    <a:pt x="24" y="26"/>
                    <a:pt x="26" y="26"/>
                  </a:cubicBezTo>
                  <a:cubicBezTo>
                    <a:pt x="28" y="26"/>
                    <a:pt x="30" y="25"/>
                    <a:pt x="31" y="24"/>
                  </a:cubicBezTo>
                  <a:cubicBezTo>
                    <a:pt x="31" y="24"/>
                    <a:pt x="31" y="24"/>
                    <a:pt x="31" y="24"/>
                  </a:cubicBezTo>
                  <a:moveTo>
                    <a:pt x="5" y="23"/>
                  </a:moveTo>
                  <a:cubicBezTo>
                    <a:pt x="7" y="14"/>
                    <a:pt x="7" y="14"/>
                    <a:pt x="7" y="14"/>
                  </a:cubicBezTo>
                  <a:cubicBezTo>
                    <a:pt x="8" y="14"/>
                    <a:pt x="9" y="14"/>
                    <a:pt x="10" y="14"/>
                  </a:cubicBezTo>
                  <a:cubicBezTo>
                    <a:pt x="12" y="14"/>
                    <a:pt x="13" y="14"/>
                    <a:pt x="14" y="15"/>
                  </a:cubicBezTo>
                  <a:cubicBezTo>
                    <a:pt x="14" y="16"/>
                    <a:pt x="15" y="17"/>
                    <a:pt x="15" y="18"/>
                  </a:cubicBezTo>
                  <a:cubicBezTo>
                    <a:pt x="15" y="22"/>
                    <a:pt x="13" y="24"/>
                    <a:pt x="8" y="24"/>
                  </a:cubicBezTo>
                  <a:cubicBezTo>
                    <a:pt x="7" y="24"/>
                    <a:pt x="6" y="24"/>
                    <a:pt x="5" y="23"/>
                  </a:cubicBezTo>
                  <a:moveTo>
                    <a:pt x="7" y="12"/>
                  </a:moveTo>
                  <a:cubicBezTo>
                    <a:pt x="8" y="3"/>
                    <a:pt x="8" y="3"/>
                    <a:pt x="8" y="3"/>
                  </a:cubicBezTo>
                  <a:cubicBezTo>
                    <a:pt x="8" y="3"/>
                    <a:pt x="9" y="3"/>
                    <a:pt x="9" y="3"/>
                  </a:cubicBezTo>
                  <a:cubicBezTo>
                    <a:pt x="10" y="3"/>
                    <a:pt x="10" y="3"/>
                    <a:pt x="10" y="3"/>
                  </a:cubicBezTo>
                  <a:cubicBezTo>
                    <a:pt x="10" y="3"/>
                    <a:pt x="11" y="3"/>
                    <a:pt x="11" y="3"/>
                  </a:cubicBezTo>
                  <a:cubicBezTo>
                    <a:pt x="11" y="3"/>
                    <a:pt x="12" y="3"/>
                    <a:pt x="13" y="3"/>
                  </a:cubicBezTo>
                  <a:cubicBezTo>
                    <a:pt x="14" y="4"/>
                    <a:pt x="15" y="5"/>
                    <a:pt x="15" y="7"/>
                  </a:cubicBezTo>
                  <a:cubicBezTo>
                    <a:pt x="15" y="9"/>
                    <a:pt x="15" y="10"/>
                    <a:pt x="14" y="11"/>
                  </a:cubicBezTo>
                  <a:cubicBezTo>
                    <a:pt x="13" y="12"/>
                    <a:pt x="11" y="12"/>
                    <a:pt x="10" y="12"/>
                  </a:cubicBezTo>
                  <a:cubicBezTo>
                    <a:pt x="8" y="12"/>
                    <a:pt x="8" y="12"/>
                    <a:pt x="8" y="12"/>
                  </a:cubicBezTo>
                  <a:cubicBezTo>
                    <a:pt x="7" y="12"/>
                    <a:pt x="7" y="12"/>
                    <a:pt x="7" y="12"/>
                  </a:cubicBezTo>
                  <a:moveTo>
                    <a:pt x="15" y="24"/>
                  </a:moveTo>
                  <a:cubicBezTo>
                    <a:pt x="16" y="23"/>
                    <a:pt x="17" y="22"/>
                    <a:pt x="17" y="21"/>
                  </a:cubicBezTo>
                  <a:cubicBezTo>
                    <a:pt x="18" y="20"/>
                    <a:pt x="18" y="19"/>
                    <a:pt x="18" y="18"/>
                  </a:cubicBezTo>
                  <a:cubicBezTo>
                    <a:pt x="18" y="17"/>
                    <a:pt x="18" y="15"/>
                    <a:pt x="17" y="14"/>
                  </a:cubicBezTo>
                  <a:cubicBezTo>
                    <a:pt x="16" y="13"/>
                    <a:pt x="15" y="13"/>
                    <a:pt x="14" y="13"/>
                  </a:cubicBezTo>
                  <a:cubicBezTo>
                    <a:pt x="17" y="12"/>
                    <a:pt x="18" y="10"/>
                    <a:pt x="18" y="6"/>
                  </a:cubicBezTo>
                  <a:cubicBezTo>
                    <a:pt x="18" y="5"/>
                    <a:pt x="18" y="4"/>
                    <a:pt x="16" y="3"/>
                  </a:cubicBezTo>
                  <a:cubicBezTo>
                    <a:pt x="16" y="2"/>
                    <a:pt x="15" y="2"/>
                    <a:pt x="14" y="2"/>
                  </a:cubicBezTo>
                  <a:cubicBezTo>
                    <a:pt x="13" y="1"/>
                    <a:pt x="13" y="1"/>
                    <a:pt x="12" y="1"/>
                  </a:cubicBezTo>
                  <a:cubicBezTo>
                    <a:pt x="11" y="1"/>
                    <a:pt x="10" y="1"/>
                    <a:pt x="9" y="1"/>
                  </a:cubicBezTo>
                  <a:cubicBezTo>
                    <a:pt x="8" y="1"/>
                    <a:pt x="8" y="1"/>
                    <a:pt x="7" y="1"/>
                  </a:cubicBezTo>
                  <a:cubicBezTo>
                    <a:pt x="3" y="1"/>
                    <a:pt x="3" y="1"/>
                    <a:pt x="3" y="1"/>
                  </a:cubicBezTo>
                  <a:cubicBezTo>
                    <a:pt x="3" y="3"/>
                    <a:pt x="3" y="3"/>
                    <a:pt x="3" y="3"/>
                  </a:cubicBezTo>
                  <a:cubicBezTo>
                    <a:pt x="5" y="3"/>
                    <a:pt x="5" y="3"/>
                    <a:pt x="5" y="3"/>
                  </a:cubicBezTo>
                  <a:cubicBezTo>
                    <a:pt x="2" y="24"/>
                    <a:pt x="2" y="24"/>
                    <a:pt x="2" y="24"/>
                  </a:cubicBezTo>
                  <a:cubicBezTo>
                    <a:pt x="0" y="24"/>
                    <a:pt x="0" y="24"/>
                    <a:pt x="0" y="24"/>
                  </a:cubicBezTo>
                  <a:cubicBezTo>
                    <a:pt x="0" y="26"/>
                    <a:pt x="0" y="26"/>
                    <a:pt x="0" y="26"/>
                  </a:cubicBezTo>
                  <a:cubicBezTo>
                    <a:pt x="3" y="26"/>
                    <a:pt x="3" y="26"/>
                    <a:pt x="3" y="26"/>
                  </a:cubicBezTo>
                  <a:cubicBezTo>
                    <a:pt x="7" y="26"/>
                    <a:pt x="7" y="26"/>
                    <a:pt x="7" y="26"/>
                  </a:cubicBezTo>
                  <a:cubicBezTo>
                    <a:pt x="11" y="26"/>
                    <a:pt x="13" y="25"/>
                    <a:pt x="15" y="24"/>
                  </a:cubicBez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Freeform 3982"/>
          <p:cNvSpPr>
            <a:spLocks noEditPoints="1"/>
          </p:cNvSpPr>
          <p:nvPr userDrawn="1"/>
        </p:nvSpPr>
        <p:spPr bwMode="auto">
          <a:xfrm>
            <a:off x="1054440" y="632460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ED2E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05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4519962" y="2633032"/>
            <a:ext cx="7080805" cy="1362075"/>
          </a:xfrm>
          <a:prstGeom prst="rect">
            <a:avLst/>
          </a:prstGeom>
          <a:noFill/>
          <a:ln>
            <a:noFill/>
          </a:ln>
        </p:spPr>
        <p:txBody>
          <a:bodyPr spcFirstLastPara="1" wrap="square" lIns="91425" tIns="0" rIns="91425" bIns="45700" anchor="ctr" anchorCtr="0">
            <a:noAutofit/>
          </a:bodyPr>
          <a:lstStyle>
            <a:lvl1pPr lvl="0" algn="l">
              <a:lnSpc>
                <a:spcPct val="90000"/>
              </a:lnSpc>
              <a:spcBef>
                <a:spcPts val="0"/>
              </a:spcBef>
              <a:spcAft>
                <a:spcPts val="0"/>
              </a:spcAft>
              <a:buClr>
                <a:schemeClr val="accent1"/>
              </a:buClr>
              <a:buSzPts val="4400"/>
              <a:buFont typeface="Montserrat"/>
              <a:buNone/>
              <a:defRPr sz="4400" b="1"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5" name="Google Shape;25;p15"/>
          <p:cNvGrpSpPr/>
          <p:nvPr/>
        </p:nvGrpSpPr>
        <p:grpSpPr>
          <a:xfrm>
            <a:off x="-5105676" y="-63496"/>
            <a:ext cx="9271000" cy="6953250"/>
            <a:chOff x="457200" y="6184851"/>
            <a:chExt cx="558024" cy="558024"/>
          </a:xfrm>
        </p:grpSpPr>
        <p:sp>
          <p:nvSpPr>
            <p:cNvPr id="26" name="Google Shape;26;p15"/>
            <p:cNvSpPr/>
            <p:nvPr/>
          </p:nvSpPr>
          <p:spPr>
            <a:xfrm>
              <a:off x="457200" y="6184851"/>
              <a:ext cx="558024" cy="55802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27;p15" descr="STR_TA Circle.png"/>
            <p:cNvPicPr preferRelativeResize="0"/>
            <p:nvPr/>
          </p:nvPicPr>
          <p:blipFill rotWithShape="1">
            <a:blip r:embed="rId2">
              <a:alphaModFix/>
            </a:blip>
            <a:srcRect/>
            <a:stretch/>
          </p:blipFill>
          <p:spPr>
            <a:xfrm>
              <a:off x="468526" y="6196068"/>
              <a:ext cx="535372" cy="535590"/>
            </a:xfrm>
            <a:prstGeom prst="rect">
              <a:avLst/>
            </a:prstGeom>
            <a:noFill/>
            <a:ln>
              <a:noFill/>
            </a:ln>
          </p:spPr>
        </p:pic>
      </p:grpSp>
    </p:spTree>
    <p:extLst>
      <p:ext uri="{BB962C8B-B14F-4D97-AF65-F5344CB8AC3E}">
        <p14:creationId xmlns:p14="http://schemas.microsoft.com/office/powerpoint/2010/main" val="2629864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R-upper lef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4AE57C-AF95-3846-98A0-4AD48AB15325}"/>
              </a:ext>
            </a:extLst>
          </p:cNvPr>
          <p:cNvSpPr/>
          <p:nvPr userDrawn="1"/>
        </p:nvSpPr>
        <p:spPr>
          <a:xfrm>
            <a:off x="0" y="0"/>
            <a:ext cx="12192000" cy="1516566"/>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73270-1CCB-254B-AA9C-14AC8FAB601B}"/>
              </a:ext>
            </a:extLst>
          </p:cNvPr>
          <p:cNvSpPr>
            <a:spLocks noGrp="1"/>
          </p:cNvSpPr>
          <p:nvPr>
            <p:ph type="title"/>
          </p:nvPr>
        </p:nvSpPr>
        <p:spPr>
          <a:xfrm>
            <a:off x="1587524" y="2626543"/>
            <a:ext cx="9802719" cy="814526"/>
          </a:xfrm>
        </p:spPr>
        <p:txBody>
          <a:bodyPr>
            <a:normAutofit/>
          </a:bodyPr>
          <a:lstStyle>
            <a:lvl1pPr>
              <a:defRPr sz="2800" b="1">
                <a:solidFill>
                  <a:srgbClr val="263B88"/>
                </a:solidFill>
                <a:latin typeface="Source Sans Pro" panose="020B0503030403020204" pitchFamily="34" charset="77"/>
              </a:defRPr>
            </a:lvl1pPr>
          </a:lstStyle>
          <a:p>
            <a:r>
              <a:rPr lang="en-US"/>
              <a:t>Click to edit Master title style</a:t>
            </a:r>
          </a:p>
        </p:txBody>
      </p:sp>
      <p:sp>
        <p:nvSpPr>
          <p:cNvPr id="5" name="TextBox 4">
            <a:extLst>
              <a:ext uri="{FF2B5EF4-FFF2-40B4-BE49-F238E27FC236}">
                <a16:creationId xmlns:a16="http://schemas.microsoft.com/office/drawing/2014/main" id="{637ECD7A-F2C5-D94B-A6D8-E36CFECE0B35}"/>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9" name="Freeform 8">
            <a:extLst>
              <a:ext uri="{FF2B5EF4-FFF2-40B4-BE49-F238E27FC236}">
                <a16:creationId xmlns:a16="http://schemas.microsoft.com/office/drawing/2014/main" id="{7966BBEF-6022-2B4D-BA56-81AD816033D7}"/>
              </a:ext>
            </a:extLst>
          </p:cNvPr>
          <p:cNvSpPr/>
          <p:nvPr userDrawn="1"/>
        </p:nvSpPr>
        <p:spPr>
          <a:xfrm rot="10800000">
            <a:off x="0" y="0"/>
            <a:ext cx="6138733" cy="6857997"/>
          </a:xfrm>
          <a:custGeom>
            <a:avLst/>
            <a:gdLst>
              <a:gd name="connsiteX0" fmla="*/ 6138733 w 6138733"/>
              <a:gd name="connsiteY0" fmla="*/ 6857997 h 6857997"/>
              <a:gd name="connsiteX1" fmla="*/ 2838549 w 6138733"/>
              <a:gd name="connsiteY1" fmla="*/ 6857997 h 6857997"/>
              <a:gd name="connsiteX2" fmla="*/ 0 w 6138733"/>
              <a:gd name="connsiteY2" fmla="*/ 4689570 h 6857997"/>
              <a:gd name="connsiteX3" fmla="*/ 4689598 w 6138733"/>
              <a:gd name="connsiteY3" fmla="*/ 4689603 h 6857997"/>
              <a:gd name="connsiteX4" fmla="*/ 6138733 w 6138733"/>
              <a:gd name="connsiteY4" fmla="*/ 0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733" h="6857997">
                <a:moveTo>
                  <a:pt x="6138733" y="6857997"/>
                </a:moveTo>
                <a:lnTo>
                  <a:pt x="2838549" y="6857997"/>
                </a:lnTo>
                <a:lnTo>
                  <a:pt x="0" y="4689570"/>
                </a:lnTo>
                <a:lnTo>
                  <a:pt x="4689598" y="4689603"/>
                </a:lnTo>
                <a:lnTo>
                  <a:pt x="613873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610EAE21-0B1E-AB4D-AF06-7BD0CB9FD3B8}"/>
              </a:ext>
            </a:extLst>
          </p:cNvPr>
          <p:cNvSpPr>
            <a:spLocks noGrp="1"/>
          </p:cNvSpPr>
          <p:nvPr>
            <p:ph type="body" sz="quarter" idx="10"/>
          </p:nvPr>
        </p:nvSpPr>
        <p:spPr>
          <a:xfrm>
            <a:off x="466287" y="566764"/>
            <a:ext cx="4426726" cy="1319398"/>
          </a:xfrm>
        </p:spPr>
        <p:txBody>
          <a:bodyPr>
            <a:noAutofit/>
          </a:bodyPr>
          <a:lstStyle>
            <a:lvl1pPr>
              <a:defRPr sz="4000" b="1">
                <a:solidFill>
                  <a:schemeClr val="bg1"/>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35C674B6-CB2B-FE41-BFC2-7A328D4E6A35}"/>
              </a:ext>
            </a:extLst>
          </p:cNvPr>
          <p:cNvSpPr>
            <a:spLocks noGrp="1"/>
          </p:cNvSpPr>
          <p:nvPr>
            <p:ph type="body" sz="quarter" idx="11" hasCustomPrompt="1"/>
          </p:nvPr>
        </p:nvSpPr>
        <p:spPr>
          <a:xfrm>
            <a:off x="4893013" y="554476"/>
            <a:ext cx="6643153" cy="486384"/>
          </a:xfrm>
        </p:spPr>
        <p:txBody>
          <a:bodyPr>
            <a:noAutofit/>
          </a:bodyPr>
          <a:lstStyle>
            <a:lvl1pPr algn="r">
              <a:defRPr sz="2400">
                <a:solidFill>
                  <a:srgbClr val="00B0F0"/>
                </a:solidFill>
              </a:defRPr>
            </a:lvl1pPr>
            <a:lvl2pPr algn="r">
              <a:defRPr>
                <a:solidFill>
                  <a:srgbClr val="00B0F0"/>
                </a:solidFill>
              </a:defRPr>
            </a:lvl2pPr>
            <a:lvl3pPr algn="r">
              <a:defRPr>
                <a:solidFill>
                  <a:srgbClr val="00B0F0"/>
                </a:solidFill>
              </a:defRPr>
            </a:lvl3pPr>
            <a:lvl4pPr algn="r">
              <a:defRPr>
                <a:solidFill>
                  <a:srgbClr val="00B0F0"/>
                </a:solidFill>
              </a:defRPr>
            </a:lvl4pPr>
            <a:lvl5pPr algn="r">
              <a:defRPr>
                <a:solidFill>
                  <a:srgbClr val="00B0F0"/>
                </a:solidFill>
              </a:defRPr>
            </a:lvl5pPr>
          </a:lstStyle>
          <a:p>
            <a:pPr lvl="0"/>
            <a:r>
              <a:rPr lang="en-US"/>
              <a:t>CLICK TO EDIT MASTER TEXT STYLES</a:t>
            </a:r>
          </a:p>
        </p:txBody>
      </p:sp>
      <p:sp>
        <p:nvSpPr>
          <p:cNvPr id="22" name="Text Placeholder 21">
            <a:extLst>
              <a:ext uri="{FF2B5EF4-FFF2-40B4-BE49-F238E27FC236}">
                <a16:creationId xmlns:a16="http://schemas.microsoft.com/office/drawing/2014/main" id="{6F98F603-7936-8047-8E2A-6CCF3B6379B0}"/>
              </a:ext>
            </a:extLst>
          </p:cNvPr>
          <p:cNvSpPr>
            <a:spLocks noGrp="1"/>
          </p:cNvSpPr>
          <p:nvPr>
            <p:ph type="body" sz="quarter" idx="12"/>
          </p:nvPr>
        </p:nvSpPr>
        <p:spPr>
          <a:xfrm>
            <a:off x="2335416" y="3573146"/>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E5AFBED5-2369-7649-B0B6-CB82992A2A01}"/>
              </a:ext>
            </a:extLst>
          </p:cNvPr>
          <p:cNvSpPr>
            <a:spLocks noGrp="1"/>
          </p:cNvSpPr>
          <p:nvPr>
            <p:ph type="body" sz="quarter" idx="13"/>
          </p:nvPr>
        </p:nvSpPr>
        <p:spPr>
          <a:xfrm>
            <a:off x="2335416" y="4711282"/>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5" name="Text Placeholder 21">
            <a:extLst>
              <a:ext uri="{FF2B5EF4-FFF2-40B4-BE49-F238E27FC236}">
                <a16:creationId xmlns:a16="http://schemas.microsoft.com/office/drawing/2014/main" id="{FCE46F1A-7B40-8747-9D4F-90572224770D}"/>
              </a:ext>
            </a:extLst>
          </p:cNvPr>
          <p:cNvSpPr>
            <a:spLocks noGrp="1"/>
          </p:cNvSpPr>
          <p:nvPr>
            <p:ph type="body" sz="quarter" idx="14"/>
          </p:nvPr>
        </p:nvSpPr>
        <p:spPr>
          <a:xfrm>
            <a:off x="7374344" y="3573146"/>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8DB80C9A-46AD-DD44-A2CB-4BC29A5CB58E}"/>
              </a:ext>
            </a:extLst>
          </p:cNvPr>
          <p:cNvSpPr>
            <a:spLocks noGrp="1"/>
          </p:cNvSpPr>
          <p:nvPr>
            <p:ph type="body" sz="quarter" idx="15"/>
          </p:nvPr>
        </p:nvSpPr>
        <p:spPr>
          <a:xfrm>
            <a:off x="7374344" y="4711282"/>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3"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01426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R-lower right">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189237D-3C54-064C-8019-9F30CCF110CD}"/>
              </a:ext>
            </a:extLst>
          </p:cNvPr>
          <p:cNvSpPr/>
          <p:nvPr userDrawn="1"/>
        </p:nvSpPr>
        <p:spPr>
          <a:xfrm>
            <a:off x="6872064" y="1368510"/>
            <a:ext cx="5319936" cy="5489491"/>
          </a:xfrm>
          <a:custGeom>
            <a:avLst/>
            <a:gdLst>
              <a:gd name="connsiteX0" fmla="*/ 1553297 w 5319936"/>
              <a:gd name="connsiteY0" fmla="*/ 0 h 5489491"/>
              <a:gd name="connsiteX1" fmla="*/ 4369566 w 5319936"/>
              <a:gd name="connsiteY1" fmla="*/ 2151468 h 5489491"/>
              <a:gd name="connsiteX2" fmla="*/ 5319936 w 5319936"/>
              <a:gd name="connsiteY2" fmla="*/ 1425440 h 5489491"/>
              <a:gd name="connsiteX3" fmla="*/ 5319936 w 5319936"/>
              <a:gd name="connsiteY3" fmla="*/ 5489491 h 5489491"/>
              <a:gd name="connsiteX4" fmla="*/ 0 w 5319936"/>
              <a:gd name="connsiteY4" fmla="*/ 5489491 h 5489491"/>
              <a:gd name="connsiteX5" fmla="*/ 2629044 w 5319936"/>
              <a:gd name="connsiteY5" fmla="*/ 3481109 h 548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9936" h="5489491">
                <a:moveTo>
                  <a:pt x="1553297" y="0"/>
                </a:moveTo>
                <a:lnTo>
                  <a:pt x="4369566" y="2151468"/>
                </a:lnTo>
                <a:lnTo>
                  <a:pt x="5319936" y="1425440"/>
                </a:lnTo>
                <a:lnTo>
                  <a:pt x="5319936" y="5489491"/>
                </a:lnTo>
                <a:lnTo>
                  <a:pt x="0" y="5489491"/>
                </a:lnTo>
                <a:lnTo>
                  <a:pt x="2629044" y="34811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838200" y="365125"/>
            <a:ext cx="10515600" cy="1325563"/>
          </a:xfrm>
        </p:spPr>
        <p:txBody>
          <a:bodyPr/>
          <a:lstStyle>
            <a:lvl1pPr>
              <a:defRPr b="1">
                <a:solidFill>
                  <a:srgbClr val="00B0F0"/>
                </a:solidFill>
                <a:latin typeface="Source Sans Pro" panose="020B0503030403020204" pitchFamily="34" charset="77"/>
              </a:defRPr>
            </a:lvl1pPr>
          </a:lstStyle>
          <a:p>
            <a:r>
              <a:rPr lang="en-US"/>
              <a:t>Click to edit Master title style</a:t>
            </a:r>
          </a:p>
        </p:txBody>
      </p:sp>
      <p:sp>
        <p:nvSpPr>
          <p:cNvPr id="11" name="Content Placeholder 2">
            <a:extLst>
              <a:ext uri="{FF2B5EF4-FFF2-40B4-BE49-F238E27FC236}">
                <a16:creationId xmlns:a16="http://schemas.microsoft.com/office/drawing/2014/main" id="{D556F0F3-2207-EB44-A81F-3102D7C989FE}"/>
              </a:ext>
            </a:extLst>
          </p:cNvPr>
          <p:cNvSpPr>
            <a:spLocks noGrp="1"/>
          </p:cNvSpPr>
          <p:nvPr>
            <p:ph idx="1"/>
          </p:nvPr>
        </p:nvSpPr>
        <p:spPr>
          <a:xfrm>
            <a:off x="838200" y="1825625"/>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Box 5">
            <a:extLst>
              <a:ext uri="{FF2B5EF4-FFF2-40B4-BE49-F238E27FC236}">
                <a16:creationId xmlns:a16="http://schemas.microsoft.com/office/drawing/2014/main" id="{BB3BEA2E-E5DB-6442-9BEB-BD1E25400B8E}"/>
              </a:ext>
            </a:extLst>
          </p:cNvPr>
          <p:cNvSpPr txBox="1"/>
          <p:nvPr userDrawn="1"/>
        </p:nvSpPr>
        <p:spPr>
          <a:xfrm>
            <a:off x="10954878" y="6276612"/>
            <a:ext cx="573506" cy="369332"/>
          </a:xfrm>
          <a:prstGeom prst="rect">
            <a:avLst/>
          </a:prstGeom>
          <a:noFill/>
        </p:spPr>
        <p:txBody>
          <a:bodyPr wrap="square" rtlCol="0">
            <a:spAutoFit/>
          </a:bodyPr>
          <a:lstStyle/>
          <a:p>
            <a:pPr algn="ctr"/>
            <a:fld id="{FBCCF995-8C0F-B746-8B71-2757B38BE17C}" type="slidenum">
              <a:rPr lang="en-US" b="1" i="0" smtClean="0">
                <a:solidFill>
                  <a:schemeClr val="bg1"/>
                </a:solidFill>
                <a:latin typeface="Source Sans Pro" panose="020B0503030403020204" pitchFamily="34" charset="77"/>
              </a:rPr>
              <a:pPr algn="ctr"/>
              <a:t>‹#›</a:t>
            </a:fld>
            <a:endParaRPr lang="en-US" b="1" i="0">
              <a:solidFill>
                <a:schemeClr val="bg1"/>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24781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cyan">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1402592" y="365125"/>
            <a:ext cx="9951208" cy="1325563"/>
          </a:xfrm>
        </p:spPr>
        <p:txBody>
          <a:bodyPr/>
          <a:lstStyle>
            <a:lvl1pPr>
              <a:defRPr b="1">
                <a:solidFill>
                  <a:srgbClr val="00B0F0"/>
                </a:solidFill>
                <a:latin typeface="Source Sans Pro" panose="020B0503030403020204" pitchFamily="34" charset="77"/>
              </a:defRPr>
            </a:lvl1pPr>
          </a:lstStyle>
          <a:p>
            <a:r>
              <a:rPr lang="en-US"/>
              <a:t>Click to edit Master title style</a:t>
            </a:r>
          </a:p>
        </p:txBody>
      </p:sp>
      <p:sp>
        <p:nvSpPr>
          <p:cNvPr id="9" name="Rectangle 33">
            <a:extLst>
              <a:ext uri="{FF2B5EF4-FFF2-40B4-BE49-F238E27FC236}">
                <a16:creationId xmlns:a16="http://schemas.microsoft.com/office/drawing/2014/main" id="{2A2640D2-8BA5-4E49-B05E-1C77E0E2DE14}"/>
              </a:ext>
            </a:extLst>
          </p:cNvPr>
          <p:cNvSpPr/>
          <p:nvPr userDrawn="1"/>
        </p:nvSpPr>
        <p:spPr>
          <a:xfrm>
            <a:off x="-2020" y="-1"/>
            <a:ext cx="1404611"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83602"/>
              <a:gd name="connsiteX1" fmla="*/ 4791808 w 4791808"/>
              <a:gd name="connsiteY1" fmla="*/ 0 h 6883602"/>
              <a:gd name="connsiteX2" fmla="*/ 2453054 w 4791808"/>
              <a:gd name="connsiteY2" fmla="*/ 6858000 h 6883602"/>
              <a:gd name="connsiteX3" fmla="*/ 14796 w 4791808"/>
              <a:gd name="connsiteY3" fmla="*/ 6883602 h 6883602"/>
              <a:gd name="connsiteX4" fmla="*/ 0 w 4791808"/>
              <a:gd name="connsiteY4" fmla="*/ 0 h 6883602"/>
              <a:gd name="connsiteX0" fmla="*/ 0 w 4791808"/>
              <a:gd name="connsiteY0" fmla="*/ 0 h 6872755"/>
              <a:gd name="connsiteX1" fmla="*/ 4791808 w 4791808"/>
              <a:gd name="connsiteY1" fmla="*/ 0 h 6872755"/>
              <a:gd name="connsiteX2" fmla="*/ 2453054 w 4791808"/>
              <a:gd name="connsiteY2" fmla="*/ 6858000 h 6872755"/>
              <a:gd name="connsiteX3" fmla="*/ 14796 w 4791808"/>
              <a:gd name="connsiteY3" fmla="*/ 6872755 h 6872755"/>
              <a:gd name="connsiteX4" fmla="*/ 0 w 4791808"/>
              <a:gd name="connsiteY4" fmla="*/ 0 h 6872755"/>
              <a:gd name="connsiteX0" fmla="*/ 6898 w 4798706"/>
              <a:gd name="connsiteY0" fmla="*/ 0 h 6861908"/>
              <a:gd name="connsiteX1" fmla="*/ 4798706 w 4798706"/>
              <a:gd name="connsiteY1" fmla="*/ 0 h 6861908"/>
              <a:gd name="connsiteX2" fmla="*/ 2459952 w 4798706"/>
              <a:gd name="connsiteY2" fmla="*/ 6858000 h 6861908"/>
              <a:gd name="connsiteX3" fmla="*/ 0 w 4798706"/>
              <a:gd name="connsiteY3" fmla="*/ 6861908 h 6861908"/>
              <a:gd name="connsiteX4" fmla="*/ 6898 w 4798706"/>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706" h="6861908">
                <a:moveTo>
                  <a:pt x="6898" y="0"/>
                </a:moveTo>
                <a:lnTo>
                  <a:pt x="4798706" y="0"/>
                </a:lnTo>
                <a:lnTo>
                  <a:pt x="2459952" y="6858000"/>
                </a:lnTo>
                <a:lnTo>
                  <a:pt x="0" y="6861908"/>
                </a:lnTo>
                <a:cubicBezTo>
                  <a:pt x="2299" y="4574605"/>
                  <a:pt x="4599" y="2287303"/>
                  <a:pt x="689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E1319A1-2A7A-A540-B5B5-89B614A37E19}"/>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12" name="Content Placeholder 2">
            <a:extLst>
              <a:ext uri="{FF2B5EF4-FFF2-40B4-BE49-F238E27FC236}">
                <a16:creationId xmlns:a16="http://schemas.microsoft.com/office/drawing/2014/main" id="{FDFB371D-CF0C-1F4C-81C6-38F69B4842E9}"/>
              </a:ext>
            </a:extLst>
          </p:cNvPr>
          <p:cNvSpPr>
            <a:spLocks noGrp="1"/>
          </p:cNvSpPr>
          <p:nvPr>
            <p:ph idx="1"/>
          </p:nvPr>
        </p:nvSpPr>
        <p:spPr>
          <a:xfrm>
            <a:off x="1402591" y="1833989"/>
            <a:ext cx="9951208"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63200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blue">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3C14E1D-49EE-FB47-AC7E-0B58F8E5266F}"/>
              </a:ext>
            </a:extLst>
          </p:cNvPr>
          <p:cNvSpPr txBox="1">
            <a:spLocks/>
          </p:cNvSpPr>
          <p:nvPr userDrawn="1"/>
        </p:nvSpPr>
        <p:spPr>
          <a:xfrm>
            <a:off x="838200" y="805552"/>
            <a:ext cx="42771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63B88"/>
                </a:solidFill>
                <a:latin typeface="+mn-lt"/>
                <a:ea typeface="+mj-ea"/>
                <a:cs typeface="+mj-cs"/>
              </a:defRPr>
            </a:lvl1pPr>
          </a:lstStyle>
          <a:p>
            <a:r>
              <a:rPr lang="en-US">
                <a:solidFill>
                  <a:schemeClr val="bg1"/>
                </a:solidFill>
              </a:rPr>
              <a:t>Click to edit Master title style</a:t>
            </a:r>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1402592" y="365125"/>
            <a:ext cx="9951208"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11" name="Content Placeholder 2">
            <a:extLst>
              <a:ext uri="{FF2B5EF4-FFF2-40B4-BE49-F238E27FC236}">
                <a16:creationId xmlns:a16="http://schemas.microsoft.com/office/drawing/2014/main" id="{D556F0F3-2207-EB44-A81F-3102D7C989FE}"/>
              </a:ext>
            </a:extLst>
          </p:cNvPr>
          <p:cNvSpPr>
            <a:spLocks noGrp="1"/>
          </p:cNvSpPr>
          <p:nvPr>
            <p:ph idx="1"/>
          </p:nvPr>
        </p:nvSpPr>
        <p:spPr>
          <a:xfrm>
            <a:off x="1402592" y="1825625"/>
            <a:ext cx="9951208" cy="4351338"/>
          </a:xfrm>
        </p:spPr>
        <p:txBody>
          <a:bodyPr/>
          <a:lstStyle>
            <a:lvl1pPr marL="0" indent="0">
              <a:buNone/>
              <a:defRPr>
                <a:solidFill>
                  <a:schemeClr val="tx1">
                    <a:lumMod val="65000"/>
                    <a:lumOff val="35000"/>
                  </a:schemeClr>
                </a:solidFill>
                <a:latin typeface="Source Sans Pro" panose="020B0503030403020204" pitchFamily="34" charset="77"/>
              </a:defRPr>
            </a:lvl1pPr>
            <a:lvl2pPr marL="457200" indent="0">
              <a:buNone/>
              <a:defRPr>
                <a:solidFill>
                  <a:schemeClr val="tx1">
                    <a:lumMod val="65000"/>
                    <a:lumOff val="35000"/>
                  </a:schemeClr>
                </a:solidFill>
                <a:latin typeface="Source Sans Pro" panose="020B0503030403020204" pitchFamily="34" charset="77"/>
              </a:defRPr>
            </a:lvl2pPr>
            <a:lvl3pPr marL="914400" indent="0">
              <a:buNone/>
              <a:defRPr>
                <a:solidFill>
                  <a:schemeClr val="tx1">
                    <a:lumMod val="65000"/>
                    <a:lumOff val="35000"/>
                  </a:schemeClr>
                </a:solidFill>
                <a:latin typeface="Source Sans Pro" panose="020B0503030403020204" pitchFamily="34" charset="77"/>
              </a:defRPr>
            </a:lvl3pPr>
            <a:lvl4pPr marL="13716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Rectangle 33">
            <a:extLst>
              <a:ext uri="{FF2B5EF4-FFF2-40B4-BE49-F238E27FC236}">
                <a16:creationId xmlns:a16="http://schemas.microsoft.com/office/drawing/2014/main" id="{2A2640D2-8BA5-4E49-B05E-1C77E0E2DE14}"/>
              </a:ext>
            </a:extLst>
          </p:cNvPr>
          <p:cNvSpPr/>
          <p:nvPr userDrawn="1"/>
        </p:nvSpPr>
        <p:spPr>
          <a:xfrm>
            <a:off x="0" y="0"/>
            <a:ext cx="1402592"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08" h="6861908">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668422-86DB-0C47-951A-BCD790EF220E}"/>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13"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4059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IMAGE-righ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01D5716-421F-4D4D-8CF4-67CFB288A08E}"/>
              </a:ext>
            </a:extLst>
          </p:cNvPr>
          <p:cNvSpPr>
            <a:spLocks noGrp="1"/>
          </p:cNvSpPr>
          <p:nvPr>
            <p:ph type="pic" sz="quarter" idx="10"/>
          </p:nvPr>
        </p:nvSpPr>
        <p:spPr>
          <a:xfrm>
            <a:off x="5823625" y="2055813"/>
            <a:ext cx="6368375" cy="3664050"/>
          </a:xfrm>
          <a:custGeom>
            <a:avLst/>
            <a:gdLst>
              <a:gd name="connsiteX0" fmla="*/ 0 w 6368375"/>
              <a:gd name="connsiteY0" fmla="*/ 0 h 3664050"/>
              <a:gd name="connsiteX1" fmla="*/ 6368375 w 6368375"/>
              <a:gd name="connsiteY1" fmla="*/ 0 h 3664050"/>
              <a:gd name="connsiteX2" fmla="*/ 6368375 w 6368375"/>
              <a:gd name="connsiteY2" fmla="*/ 1409406 h 3664050"/>
              <a:gd name="connsiteX3" fmla="*/ 5599483 w 6368375"/>
              <a:gd name="connsiteY3" fmla="*/ 3664050 h 3664050"/>
              <a:gd name="connsiteX4" fmla="*/ 0 w 6368375"/>
              <a:gd name="connsiteY4" fmla="*/ 3664050 h 366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8375" h="3664050">
                <a:moveTo>
                  <a:pt x="0" y="0"/>
                </a:moveTo>
                <a:lnTo>
                  <a:pt x="6368375" y="0"/>
                </a:lnTo>
                <a:lnTo>
                  <a:pt x="6368375" y="1409406"/>
                </a:lnTo>
                <a:lnTo>
                  <a:pt x="5599483" y="3664050"/>
                </a:lnTo>
                <a:lnTo>
                  <a:pt x="0" y="3664050"/>
                </a:lnTo>
                <a:close/>
              </a:path>
            </a:pathLst>
          </a:custGeom>
          <a:pattFill prst="pct5">
            <a:fgClr>
              <a:schemeClr val="accent1"/>
            </a:fgClr>
            <a:bgClr>
              <a:schemeClr val="bg1"/>
            </a:bgClr>
          </a:pattFill>
        </p:spPr>
        <p:txBody>
          <a:bodyPr wrap="square">
            <a:noAutofit/>
          </a:bodyPr>
          <a:lstStyle/>
          <a:p>
            <a:endParaRPr lang="en-US"/>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10" name="Rectangle 33">
            <a:extLst>
              <a:ext uri="{FF2B5EF4-FFF2-40B4-BE49-F238E27FC236}">
                <a16:creationId xmlns:a16="http://schemas.microsoft.com/office/drawing/2014/main" id="{B61D4201-C49E-9D4E-A07E-F296994FCCC0}"/>
              </a:ext>
            </a:extLst>
          </p:cNvPr>
          <p:cNvSpPr/>
          <p:nvPr userDrawn="1"/>
        </p:nvSpPr>
        <p:spPr>
          <a:xfrm>
            <a:off x="0" y="0"/>
            <a:ext cx="1402592"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08" h="6861908">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38D2EAF6-50EC-AA45-AEC1-14710E37EB2A}"/>
              </a:ext>
            </a:extLst>
          </p:cNvPr>
          <p:cNvSpPr>
            <a:spLocks noGrp="1"/>
          </p:cNvSpPr>
          <p:nvPr>
            <p:ph type="title"/>
          </p:nvPr>
        </p:nvSpPr>
        <p:spPr>
          <a:xfrm>
            <a:off x="1402592" y="365125"/>
            <a:ext cx="9951208"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2F559342-04E6-4A43-A9F9-895E6555C351}"/>
              </a:ext>
            </a:extLst>
          </p:cNvPr>
          <p:cNvSpPr>
            <a:spLocks noGrp="1"/>
          </p:cNvSpPr>
          <p:nvPr>
            <p:ph idx="1"/>
          </p:nvPr>
        </p:nvSpPr>
        <p:spPr>
          <a:xfrm>
            <a:off x="1402593" y="2055813"/>
            <a:ext cx="4074080" cy="3664050"/>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63451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IMAGES-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24AEFD-DB6E-A447-971A-B016A17C47BD}"/>
              </a:ext>
            </a:extLst>
          </p:cNvPr>
          <p:cNvSpPr>
            <a:spLocks noGrp="1"/>
          </p:cNvSpPr>
          <p:nvPr>
            <p:ph type="pic" sz="quarter" idx="10"/>
          </p:nvPr>
        </p:nvSpPr>
        <p:spPr>
          <a:xfrm>
            <a:off x="5823626" y="2055813"/>
            <a:ext cx="3030443" cy="3664050"/>
          </a:xfrm>
          <a:pattFill prst="pct5">
            <a:fgClr>
              <a:schemeClr val="accent1"/>
            </a:fgClr>
            <a:bgClr>
              <a:schemeClr val="bg1"/>
            </a:bgClr>
          </a:pattFill>
        </p:spPr>
        <p:txBody>
          <a:bodyPr/>
          <a:lstStyle/>
          <a:p>
            <a:endParaRPr lang="en-US"/>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10" name="Rectangle 33">
            <a:extLst>
              <a:ext uri="{FF2B5EF4-FFF2-40B4-BE49-F238E27FC236}">
                <a16:creationId xmlns:a16="http://schemas.microsoft.com/office/drawing/2014/main" id="{B61D4201-C49E-9D4E-A07E-F296994FCCC0}"/>
              </a:ext>
            </a:extLst>
          </p:cNvPr>
          <p:cNvSpPr/>
          <p:nvPr userDrawn="1"/>
        </p:nvSpPr>
        <p:spPr>
          <a:xfrm>
            <a:off x="0" y="0"/>
            <a:ext cx="1402592"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08" h="6861908">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38D2EAF6-50EC-AA45-AEC1-14710E37EB2A}"/>
              </a:ext>
            </a:extLst>
          </p:cNvPr>
          <p:cNvSpPr>
            <a:spLocks noGrp="1"/>
          </p:cNvSpPr>
          <p:nvPr>
            <p:ph type="title"/>
          </p:nvPr>
        </p:nvSpPr>
        <p:spPr>
          <a:xfrm>
            <a:off x="1402592" y="365125"/>
            <a:ext cx="9951208" cy="1325563"/>
          </a:xfrm>
        </p:spPr>
        <p:txBody>
          <a:bodyPr/>
          <a:lstStyle/>
          <a:p>
            <a:r>
              <a:rPr lang="en-US"/>
              <a:t>Click to edit Master title style</a:t>
            </a:r>
          </a:p>
        </p:txBody>
      </p:sp>
      <p:sp>
        <p:nvSpPr>
          <p:cNvPr id="16" name="Picture Placeholder 15">
            <a:extLst>
              <a:ext uri="{FF2B5EF4-FFF2-40B4-BE49-F238E27FC236}">
                <a16:creationId xmlns:a16="http://schemas.microsoft.com/office/drawing/2014/main" id="{C83E078C-D376-D844-AFF2-564FD9088A8A}"/>
              </a:ext>
            </a:extLst>
          </p:cNvPr>
          <p:cNvSpPr>
            <a:spLocks noGrp="1"/>
          </p:cNvSpPr>
          <p:nvPr>
            <p:ph type="pic" sz="quarter" idx="11"/>
          </p:nvPr>
        </p:nvSpPr>
        <p:spPr>
          <a:xfrm>
            <a:off x="9168993" y="2055813"/>
            <a:ext cx="3030443" cy="3664050"/>
          </a:xfrm>
          <a:custGeom>
            <a:avLst/>
            <a:gdLst>
              <a:gd name="connsiteX0" fmla="*/ 0 w 3030443"/>
              <a:gd name="connsiteY0" fmla="*/ 0 h 3664050"/>
              <a:gd name="connsiteX1" fmla="*/ 3030443 w 3030443"/>
              <a:gd name="connsiteY1" fmla="*/ 0 h 3664050"/>
              <a:gd name="connsiteX2" fmla="*/ 3030443 w 3030443"/>
              <a:gd name="connsiteY2" fmla="*/ 1387602 h 3664050"/>
              <a:gd name="connsiteX3" fmla="*/ 2254115 w 3030443"/>
              <a:gd name="connsiteY3" fmla="*/ 3664050 h 3664050"/>
              <a:gd name="connsiteX4" fmla="*/ 0 w 3030443"/>
              <a:gd name="connsiteY4" fmla="*/ 3664050 h 366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43" h="3664050">
                <a:moveTo>
                  <a:pt x="0" y="0"/>
                </a:moveTo>
                <a:lnTo>
                  <a:pt x="3030443" y="0"/>
                </a:lnTo>
                <a:lnTo>
                  <a:pt x="3030443" y="1387602"/>
                </a:lnTo>
                <a:lnTo>
                  <a:pt x="2254115" y="3664050"/>
                </a:lnTo>
                <a:lnTo>
                  <a:pt x="0" y="3664050"/>
                </a:lnTo>
                <a:close/>
              </a:path>
            </a:pathLst>
          </a:custGeom>
          <a:pattFill prst="pct5">
            <a:fgClr>
              <a:schemeClr val="accent1"/>
            </a:fgClr>
            <a:bgClr>
              <a:schemeClr val="bg1"/>
            </a:bgClr>
          </a:pattFill>
        </p:spPr>
        <p:txBody>
          <a:bodyPr wrap="square">
            <a:noAutofit/>
          </a:bodyPr>
          <a:lstStyle/>
          <a:p>
            <a:endParaRPr lang="en-US"/>
          </a:p>
        </p:txBody>
      </p:sp>
      <p:sp>
        <p:nvSpPr>
          <p:cNvPr id="12" name="Content Placeholder 2">
            <a:extLst>
              <a:ext uri="{FF2B5EF4-FFF2-40B4-BE49-F238E27FC236}">
                <a16:creationId xmlns:a16="http://schemas.microsoft.com/office/drawing/2014/main" id="{872D042A-2C74-9F41-BB85-FE582AC80BDD}"/>
              </a:ext>
            </a:extLst>
          </p:cNvPr>
          <p:cNvSpPr>
            <a:spLocks noGrp="1"/>
          </p:cNvSpPr>
          <p:nvPr>
            <p:ph idx="1"/>
          </p:nvPr>
        </p:nvSpPr>
        <p:spPr>
          <a:xfrm>
            <a:off x="1402593" y="2055813"/>
            <a:ext cx="4106110" cy="3664050"/>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74108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HORIZONTAL IMAGES-top">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24AEFD-DB6E-A447-971A-B016A17C47BD}"/>
              </a:ext>
            </a:extLst>
          </p:cNvPr>
          <p:cNvSpPr>
            <a:spLocks noGrp="1"/>
          </p:cNvSpPr>
          <p:nvPr>
            <p:ph type="pic" sz="quarter" idx="10"/>
          </p:nvPr>
        </p:nvSpPr>
        <p:spPr>
          <a:xfrm>
            <a:off x="0" y="0"/>
            <a:ext cx="6006230" cy="3068877"/>
          </a:xfrm>
          <a:pattFill prst="pct5">
            <a:fgClr>
              <a:schemeClr val="accent1"/>
            </a:fgClr>
            <a:bgClr>
              <a:schemeClr val="bg1"/>
            </a:bgClr>
          </a:pattFill>
        </p:spPr>
        <p:txBody>
          <a:bodyPr/>
          <a:lstStyle/>
          <a:p>
            <a:endParaRPr lang="en-US"/>
          </a:p>
        </p:txBody>
      </p:sp>
      <p:sp>
        <p:nvSpPr>
          <p:cNvPr id="11" name="Picture Placeholder 10">
            <a:extLst>
              <a:ext uri="{FF2B5EF4-FFF2-40B4-BE49-F238E27FC236}">
                <a16:creationId xmlns:a16="http://schemas.microsoft.com/office/drawing/2014/main" id="{86628376-1AD1-7446-BE4B-11E566628B98}"/>
              </a:ext>
            </a:extLst>
          </p:cNvPr>
          <p:cNvSpPr>
            <a:spLocks noGrp="1"/>
          </p:cNvSpPr>
          <p:nvPr>
            <p:ph type="pic" sz="quarter" idx="11"/>
          </p:nvPr>
        </p:nvSpPr>
        <p:spPr>
          <a:xfrm>
            <a:off x="6185772" y="0"/>
            <a:ext cx="6006230" cy="3068877"/>
          </a:xfrm>
          <a:custGeom>
            <a:avLst/>
            <a:gdLst>
              <a:gd name="connsiteX0" fmla="*/ 0 w 6006230"/>
              <a:gd name="connsiteY0" fmla="*/ 0 h 3068877"/>
              <a:gd name="connsiteX1" fmla="*/ 6006230 w 6006230"/>
              <a:gd name="connsiteY1" fmla="*/ 0 h 3068877"/>
              <a:gd name="connsiteX2" fmla="*/ 6006230 w 6006230"/>
              <a:gd name="connsiteY2" fmla="*/ 1534103 h 3068877"/>
              <a:gd name="connsiteX3" fmla="*/ 5482832 w 6006230"/>
              <a:gd name="connsiteY3" fmla="*/ 3068877 h 3068877"/>
              <a:gd name="connsiteX4" fmla="*/ 0 w 6006230"/>
              <a:gd name="connsiteY4" fmla="*/ 3068877 h 306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6230" h="3068877">
                <a:moveTo>
                  <a:pt x="0" y="0"/>
                </a:moveTo>
                <a:lnTo>
                  <a:pt x="6006230" y="0"/>
                </a:lnTo>
                <a:lnTo>
                  <a:pt x="6006230" y="1534103"/>
                </a:lnTo>
                <a:lnTo>
                  <a:pt x="5482832" y="3068877"/>
                </a:lnTo>
                <a:lnTo>
                  <a:pt x="0" y="3068877"/>
                </a:lnTo>
                <a:close/>
              </a:path>
            </a:pathLst>
          </a:custGeom>
          <a:pattFill prst="pct5">
            <a:fgClr>
              <a:schemeClr val="accent1"/>
            </a:fgClr>
            <a:bgClr>
              <a:schemeClr val="bg1"/>
            </a:bgClr>
          </a:pattFill>
        </p:spPr>
        <p:txBody>
          <a:bodyPr wrap="square">
            <a:noAutofit/>
          </a:bodyPr>
          <a:lstStyle/>
          <a:p>
            <a:endParaRPr lang="en-US"/>
          </a:p>
        </p:txBody>
      </p:sp>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1402592" y="3429000"/>
            <a:ext cx="9951208" cy="529225"/>
          </a:xfrm>
        </p:spPr>
        <p:txBody>
          <a:bodyPr>
            <a:normAutofit/>
          </a:bodyPr>
          <a:lstStyle>
            <a:lvl1pPr>
              <a:defRPr sz="3200"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9" name="Content Placeholder 2">
            <a:extLst>
              <a:ext uri="{FF2B5EF4-FFF2-40B4-BE49-F238E27FC236}">
                <a16:creationId xmlns:a16="http://schemas.microsoft.com/office/drawing/2014/main" id="{9CBD6525-6A08-E04E-AEE7-940014C44D54}"/>
              </a:ext>
            </a:extLst>
          </p:cNvPr>
          <p:cNvSpPr>
            <a:spLocks noGrp="1"/>
          </p:cNvSpPr>
          <p:nvPr>
            <p:ph idx="1"/>
          </p:nvPr>
        </p:nvSpPr>
        <p:spPr>
          <a:xfrm>
            <a:off x="1402592" y="4171167"/>
            <a:ext cx="9951208" cy="1872641"/>
          </a:xfrm>
        </p:spPr>
        <p:txBody>
          <a:bodyPr>
            <a:normAutofit/>
          </a:bodyPr>
          <a:lstStyle>
            <a:lvl1pPr marL="0" indent="0">
              <a:buNone/>
              <a:defRPr sz="2400">
                <a:solidFill>
                  <a:schemeClr val="tx1">
                    <a:lumMod val="65000"/>
                    <a:lumOff val="35000"/>
                  </a:schemeClr>
                </a:solidFill>
                <a:latin typeface="Source Sans Pro" panose="020B0503030403020204" pitchFamily="34" charset="77"/>
              </a:defRPr>
            </a:lvl1pPr>
            <a:lvl2pPr marL="457200" indent="0">
              <a:buNone/>
              <a:defRPr>
                <a:solidFill>
                  <a:schemeClr val="tx1">
                    <a:lumMod val="65000"/>
                    <a:lumOff val="35000"/>
                  </a:schemeClr>
                </a:solidFill>
                <a:latin typeface="Source Sans Pro" panose="020B0503030403020204" pitchFamily="34" charset="77"/>
              </a:defRPr>
            </a:lvl2pPr>
            <a:lvl3pPr marL="914400" indent="0">
              <a:buNone/>
              <a:defRPr>
                <a:solidFill>
                  <a:schemeClr val="tx1">
                    <a:lumMod val="65000"/>
                    <a:lumOff val="35000"/>
                  </a:schemeClr>
                </a:solidFill>
                <a:latin typeface="Source Sans Pro" panose="020B0503030403020204" pitchFamily="34" charset="77"/>
              </a:defRPr>
            </a:lvl3pPr>
            <a:lvl4pPr marL="13716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6995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GONAL IMAGE-left">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B770096-4069-A34B-87D5-651D6477CD09}"/>
              </a:ext>
            </a:extLst>
          </p:cNvPr>
          <p:cNvSpPr>
            <a:spLocks noGrp="1"/>
          </p:cNvSpPr>
          <p:nvPr>
            <p:ph type="pic" sz="quarter" idx="13"/>
          </p:nvPr>
        </p:nvSpPr>
        <p:spPr>
          <a:xfrm>
            <a:off x="1" y="0"/>
            <a:ext cx="4429755" cy="6858000"/>
          </a:xfrm>
          <a:custGeom>
            <a:avLst/>
            <a:gdLst>
              <a:gd name="connsiteX0" fmla="*/ 0 w 4429755"/>
              <a:gd name="connsiteY0" fmla="*/ 0 h 6858000"/>
              <a:gd name="connsiteX1" fmla="*/ 4429755 w 4429755"/>
              <a:gd name="connsiteY1" fmla="*/ 0 h 6858000"/>
              <a:gd name="connsiteX2" fmla="*/ 2100312 w 4429755"/>
              <a:gd name="connsiteY2" fmla="*/ 6858000 h 6858000"/>
              <a:gd name="connsiteX3" fmla="*/ 0 w 442975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29755" h="6858000">
                <a:moveTo>
                  <a:pt x="0" y="0"/>
                </a:moveTo>
                <a:lnTo>
                  <a:pt x="4429755" y="0"/>
                </a:lnTo>
                <a:lnTo>
                  <a:pt x="2100312" y="6858000"/>
                </a:lnTo>
                <a:lnTo>
                  <a:pt x="0" y="6858000"/>
                </a:lnTo>
                <a:close/>
              </a:path>
            </a:pathLst>
          </a:custGeom>
          <a:pattFill prst="pct5">
            <a:fgClr>
              <a:schemeClr val="accent1"/>
            </a:fgClr>
            <a:bgClr>
              <a:schemeClr val="bg1"/>
            </a:bgClr>
          </a:pattFill>
        </p:spPr>
        <p:txBody>
          <a:bodyPr wrap="square">
            <a:noAutofit/>
          </a:bodyPr>
          <a:lstStyle/>
          <a:p>
            <a:endParaRPr lang="en-US"/>
          </a:p>
        </p:txBody>
      </p:sp>
      <p:sp>
        <p:nvSpPr>
          <p:cNvPr id="24" name="Rectangle 5">
            <a:extLst>
              <a:ext uri="{FF2B5EF4-FFF2-40B4-BE49-F238E27FC236}">
                <a16:creationId xmlns:a16="http://schemas.microsoft.com/office/drawing/2014/main" id="{E505F9A8-E772-E946-994F-A97BB469ABC5}"/>
              </a:ext>
            </a:extLst>
          </p:cNvPr>
          <p:cNvSpPr/>
          <p:nvPr userDrawn="1"/>
        </p:nvSpPr>
        <p:spPr>
          <a:xfrm>
            <a:off x="3749995" y="-3302"/>
            <a:ext cx="1011829" cy="2002300"/>
          </a:xfrm>
          <a:custGeom>
            <a:avLst/>
            <a:gdLst>
              <a:gd name="connsiteX0" fmla="*/ 0 w 319679"/>
              <a:gd name="connsiteY0" fmla="*/ 0 h 2011825"/>
              <a:gd name="connsiteX1" fmla="*/ 319679 w 319679"/>
              <a:gd name="connsiteY1" fmla="*/ 0 h 2011825"/>
              <a:gd name="connsiteX2" fmla="*/ 319679 w 319679"/>
              <a:gd name="connsiteY2" fmla="*/ 2011825 h 2011825"/>
              <a:gd name="connsiteX3" fmla="*/ 0 w 319679"/>
              <a:gd name="connsiteY3" fmla="*/ 2011825 h 2011825"/>
              <a:gd name="connsiteX4" fmla="*/ 0 w 319679"/>
              <a:gd name="connsiteY4" fmla="*/ 0 h 2011825"/>
              <a:gd name="connsiteX0" fmla="*/ 0 w 995954"/>
              <a:gd name="connsiteY0" fmla="*/ 0 h 2011825"/>
              <a:gd name="connsiteX1" fmla="*/ 995954 w 995954"/>
              <a:gd name="connsiteY1" fmla="*/ 9525 h 2011825"/>
              <a:gd name="connsiteX2" fmla="*/ 319679 w 995954"/>
              <a:gd name="connsiteY2" fmla="*/ 2011825 h 2011825"/>
              <a:gd name="connsiteX3" fmla="*/ 0 w 995954"/>
              <a:gd name="connsiteY3" fmla="*/ 2011825 h 2011825"/>
              <a:gd name="connsiteX4" fmla="*/ 0 w 995954"/>
              <a:gd name="connsiteY4" fmla="*/ 0 h 2011825"/>
              <a:gd name="connsiteX0" fmla="*/ 676275 w 995954"/>
              <a:gd name="connsiteY0" fmla="*/ 3175 h 2002300"/>
              <a:gd name="connsiteX1" fmla="*/ 995954 w 995954"/>
              <a:gd name="connsiteY1" fmla="*/ 0 h 2002300"/>
              <a:gd name="connsiteX2" fmla="*/ 319679 w 995954"/>
              <a:gd name="connsiteY2" fmla="*/ 2002300 h 2002300"/>
              <a:gd name="connsiteX3" fmla="*/ 0 w 995954"/>
              <a:gd name="connsiteY3" fmla="*/ 2002300 h 2002300"/>
              <a:gd name="connsiteX4" fmla="*/ 676275 w 995954"/>
              <a:gd name="connsiteY4" fmla="*/ 3175 h 2002300"/>
              <a:gd name="connsiteX0" fmla="*/ 755650 w 995954"/>
              <a:gd name="connsiteY0" fmla="*/ 0 h 2002300"/>
              <a:gd name="connsiteX1" fmla="*/ 995954 w 995954"/>
              <a:gd name="connsiteY1" fmla="*/ 0 h 2002300"/>
              <a:gd name="connsiteX2" fmla="*/ 319679 w 995954"/>
              <a:gd name="connsiteY2" fmla="*/ 2002300 h 2002300"/>
              <a:gd name="connsiteX3" fmla="*/ 0 w 995954"/>
              <a:gd name="connsiteY3" fmla="*/ 2002300 h 2002300"/>
              <a:gd name="connsiteX4" fmla="*/ 755650 w 995954"/>
              <a:gd name="connsiteY4" fmla="*/ 0 h 2002300"/>
              <a:gd name="connsiteX0" fmla="*/ 679450 w 995954"/>
              <a:gd name="connsiteY0" fmla="*/ 0 h 2008650"/>
              <a:gd name="connsiteX1" fmla="*/ 995954 w 995954"/>
              <a:gd name="connsiteY1" fmla="*/ 6350 h 2008650"/>
              <a:gd name="connsiteX2" fmla="*/ 319679 w 995954"/>
              <a:gd name="connsiteY2" fmla="*/ 2008650 h 2008650"/>
              <a:gd name="connsiteX3" fmla="*/ 0 w 995954"/>
              <a:gd name="connsiteY3" fmla="*/ 2008650 h 2008650"/>
              <a:gd name="connsiteX4" fmla="*/ 679450 w 995954"/>
              <a:gd name="connsiteY4" fmla="*/ 0 h 2008650"/>
              <a:gd name="connsiteX0" fmla="*/ 685800 w 995954"/>
              <a:gd name="connsiteY0" fmla="*/ 0 h 2002300"/>
              <a:gd name="connsiteX1" fmla="*/ 995954 w 995954"/>
              <a:gd name="connsiteY1" fmla="*/ 0 h 2002300"/>
              <a:gd name="connsiteX2" fmla="*/ 319679 w 995954"/>
              <a:gd name="connsiteY2" fmla="*/ 2002300 h 2002300"/>
              <a:gd name="connsiteX3" fmla="*/ 0 w 995954"/>
              <a:gd name="connsiteY3" fmla="*/ 2002300 h 2002300"/>
              <a:gd name="connsiteX4" fmla="*/ 685800 w 995954"/>
              <a:gd name="connsiteY4" fmla="*/ 0 h 2002300"/>
              <a:gd name="connsiteX0" fmla="*/ 685800 w 1011829"/>
              <a:gd name="connsiteY0" fmla="*/ 0 h 2002300"/>
              <a:gd name="connsiteX1" fmla="*/ 1011829 w 1011829"/>
              <a:gd name="connsiteY1" fmla="*/ 0 h 2002300"/>
              <a:gd name="connsiteX2" fmla="*/ 319679 w 1011829"/>
              <a:gd name="connsiteY2" fmla="*/ 2002300 h 2002300"/>
              <a:gd name="connsiteX3" fmla="*/ 0 w 1011829"/>
              <a:gd name="connsiteY3" fmla="*/ 2002300 h 2002300"/>
              <a:gd name="connsiteX4" fmla="*/ 685800 w 1011829"/>
              <a:gd name="connsiteY4" fmla="*/ 0 h 2002300"/>
              <a:gd name="connsiteX0" fmla="*/ 685800 w 1011829"/>
              <a:gd name="connsiteY0" fmla="*/ 0 h 2002300"/>
              <a:gd name="connsiteX1" fmla="*/ 1011829 w 1011829"/>
              <a:gd name="connsiteY1" fmla="*/ 0 h 2002300"/>
              <a:gd name="connsiteX2" fmla="*/ 332379 w 1011829"/>
              <a:gd name="connsiteY2" fmla="*/ 2002300 h 2002300"/>
              <a:gd name="connsiteX3" fmla="*/ 0 w 1011829"/>
              <a:gd name="connsiteY3" fmla="*/ 2002300 h 2002300"/>
              <a:gd name="connsiteX4" fmla="*/ 685800 w 1011829"/>
              <a:gd name="connsiteY4" fmla="*/ 0 h 200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829" h="2002300">
                <a:moveTo>
                  <a:pt x="685800" y="0"/>
                </a:moveTo>
                <a:lnTo>
                  <a:pt x="1011829" y="0"/>
                </a:lnTo>
                <a:lnTo>
                  <a:pt x="332379" y="2002300"/>
                </a:lnTo>
                <a:lnTo>
                  <a:pt x="0" y="2002300"/>
                </a:lnTo>
                <a:lnTo>
                  <a:pt x="68580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06BBE815-7C8E-D844-A944-719D6ED821EB}"/>
              </a:ext>
            </a:extLst>
          </p:cNvPr>
          <p:cNvSpPr>
            <a:spLocks noGrp="1"/>
          </p:cNvSpPr>
          <p:nvPr userDrawn="1">
            <p:ph type="title"/>
          </p:nvPr>
        </p:nvSpPr>
        <p:spPr>
          <a:xfrm>
            <a:off x="4844372" y="365125"/>
            <a:ext cx="6509427" cy="1325563"/>
          </a:xfrm>
        </p:spPr>
        <p:txBody>
          <a:bodyPr/>
          <a:lstStyle>
            <a:lvl1pPr>
              <a:defRPr>
                <a:solidFill>
                  <a:srgbClr val="263B88"/>
                </a:solidFill>
              </a:defRPr>
            </a:lvl1pPr>
          </a:lstStyle>
          <a:p>
            <a:r>
              <a:rPr lang="en-US"/>
              <a:t>Click to edit Master title style</a:t>
            </a:r>
          </a:p>
        </p:txBody>
      </p:sp>
      <p:sp>
        <p:nvSpPr>
          <p:cNvPr id="10" name="TextBox 9">
            <a:extLst>
              <a:ext uri="{FF2B5EF4-FFF2-40B4-BE49-F238E27FC236}">
                <a16:creationId xmlns:a16="http://schemas.microsoft.com/office/drawing/2014/main" id="{EDAFB3EF-6E74-CF4E-9827-D91AE6D9AFC4}"/>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25431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BLOCK PHOTOS">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05A09D8-930A-714A-9417-7D0C8199714A}"/>
              </a:ext>
            </a:extLst>
          </p:cNvPr>
          <p:cNvSpPr>
            <a:spLocks noGrp="1"/>
          </p:cNvSpPr>
          <p:nvPr>
            <p:ph type="pic" sz="quarter" idx="10"/>
          </p:nvPr>
        </p:nvSpPr>
        <p:spPr>
          <a:xfrm>
            <a:off x="5411217" y="0"/>
            <a:ext cx="5299644" cy="6858000"/>
          </a:xfrm>
          <a:custGeom>
            <a:avLst/>
            <a:gdLst>
              <a:gd name="connsiteX0" fmla="*/ 2177955 w 4954597"/>
              <a:gd name="connsiteY0" fmla="*/ 0 h 6386486"/>
              <a:gd name="connsiteX1" fmla="*/ 4954597 w 4954597"/>
              <a:gd name="connsiteY1" fmla="*/ 0 h 6386486"/>
              <a:gd name="connsiteX2" fmla="*/ 2776642 w 4954597"/>
              <a:gd name="connsiteY2" fmla="*/ 6386486 h 6386486"/>
              <a:gd name="connsiteX3" fmla="*/ 0 w 4954597"/>
              <a:gd name="connsiteY3" fmla="*/ 6386486 h 6386486"/>
            </a:gdLst>
            <a:ahLst/>
            <a:cxnLst>
              <a:cxn ang="0">
                <a:pos x="connsiteX0" y="connsiteY0"/>
              </a:cxn>
              <a:cxn ang="0">
                <a:pos x="connsiteX1" y="connsiteY1"/>
              </a:cxn>
              <a:cxn ang="0">
                <a:pos x="connsiteX2" y="connsiteY2"/>
              </a:cxn>
              <a:cxn ang="0">
                <a:pos x="connsiteX3" y="connsiteY3"/>
              </a:cxn>
            </a:cxnLst>
            <a:rect l="l" t="t" r="r" b="b"/>
            <a:pathLst>
              <a:path w="4954597" h="6386486">
                <a:moveTo>
                  <a:pt x="2177955" y="0"/>
                </a:moveTo>
                <a:lnTo>
                  <a:pt x="4954597" y="0"/>
                </a:lnTo>
                <a:lnTo>
                  <a:pt x="2776642" y="6386486"/>
                </a:lnTo>
                <a:lnTo>
                  <a:pt x="0" y="6386486"/>
                </a:lnTo>
                <a:close/>
              </a:path>
            </a:pathLst>
          </a:custGeom>
          <a:pattFill prst="dkHorz">
            <a:fgClr>
              <a:schemeClr val="bg1">
                <a:lumMod val="75000"/>
              </a:schemeClr>
            </a:fgClr>
            <a:bgClr>
              <a:schemeClr val="bg1"/>
            </a:bgClr>
          </a:pattFill>
        </p:spPr>
      </p:sp>
      <p:sp>
        <p:nvSpPr>
          <p:cNvPr id="6" name="TextBox 5">
            <a:extLst>
              <a:ext uri="{FF2B5EF4-FFF2-40B4-BE49-F238E27FC236}">
                <a16:creationId xmlns:a16="http://schemas.microsoft.com/office/drawing/2014/main" id="{FFBDEB7E-8A75-8E40-AA85-C34E00840BAC}"/>
              </a:ext>
            </a:extLst>
          </p:cNvPr>
          <p:cNvSpPr txBox="1"/>
          <p:nvPr userDrawn="1"/>
        </p:nvSpPr>
        <p:spPr>
          <a:xfrm>
            <a:off x="1979530" y="3440740"/>
            <a:ext cx="2783962" cy="430887"/>
          </a:xfrm>
          <a:prstGeom prst="rect">
            <a:avLst/>
          </a:prstGeom>
          <a:noFill/>
        </p:spPr>
        <p:txBody>
          <a:bodyPr wrap="square" rtlCol="0">
            <a:spAutoFit/>
          </a:bodyPr>
          <a:lstStyle/>
          <a:p>
            <a:r>
              <a:rPr lang="en-US"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rPr>
              <a:t>Description Here</a:t>
            </a:r>
            <a:endParaRPr lang="ru-RU"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endParaRPr>
          </a:p>
        </p:txBody>
      </p:sp>
      <p:sp>
        <p:nvSpPr>
          <p:cNvPr id="19" name="Picture Placeholder 18">
            <a:extLst>
              <a:ext uri="{FF2B5EF4-FFF2-40B4-BE49-F238E27FC236}">
                <a16:creationId xmlns:a16="http://schemas.microsoft.com/office/drawing/2014/main" id="{28100699-6A09-6846-9BA5-B393D52E3789}"/>
              </a:ext>
            </a:extLst>
          </p:cNvPr>
          <p:cNvSpPr>
            <a:spLocks noGrp="1"/>
          </p:cNvSpPr>
          <p:nvPr>
            <p:ph type="pic" sz="quarter" idx="11"/>
          </p:nvPr>
        </p:nvSpPr>
        <p:spPr>
          <a:xfrm>
            <a:off x="9679223" y="-961"/>
            <a:ext cx="2512777" cy="3543083"/>
          </a:xfrm>
          <a:custGeom>
            <a:avLst/>
            <a:gdLst>
              <a:gd name="connsiteX0" fmla="*/ 0 w 3367839"/>
              <a:gd name="connsiteY0" fmla="*/ 0 h 3543083"/>
              <a:gd name="connsiteX1" fmla="*/ 3367839 w 3367839"/>
              <a:gd name="connsiteY1" fmla="*/ 0 h 3543083"/>
              <a:gd name="connsiteX2" fmla="*/ 3367839 w 3367839"/>
              <a:gd name="connsiteY2" fmla="*/ 3543083 h 3543083"/>
              <a:gd name="connsiteX3" fmla="*/ 855062 w 3367839"/>
              <a:gd name="connsiteY3" fmla="*/ 3543083 h 3543083"/>
              <a:gd name="connsiteX4" fmla="*/ 2060767 w 3367839"/>
              <a:gd name="connsiteY4" fmla="*/ 7556 h 3543083"/>
              <a:gd name="connsiteX5" fmla="*/ 0 w 3367839"/>
              <a:gd name="connsiteY5" fmla="*/ 7556 h 3543083"/>
              <a:gd name="connsiteX0" fmla="*/ 2282825 w 3367839"/>
              <a:gd name="connsiteY0" fmla="*/ 0 h 3603408"/>
              <a:gd name="connsiteX1" fmla="*/ 3367839 w 3367839"/>
              <a:gd name="connsiteY1" fmla="*/ 60325 h 3603408"/>
              <a:gd name="connsiteX2" fmla="*/ 3367839 w 3367839"/>
              <a:gd name="connsiteY2" fmla="*/ 3603408 h 3603408"/>
              <a:gd name="connsiteX3" fmla="*/ 855062 w 3367839"/>
              <a:gd name="connsiteY3" fmla="*/ 3603408 h 3603408"/>
              <a:gd name="connsiteX4" fmla="*/ 2060767 w 3367839"/>
              <a:gd name="connsiteY4" fmla="*/ 67881 h 3603408"/>
              <a:gd name="connsiteX5" fmla="*/ 0 w 3367839"/>
              <a:gd name="connsiteY5" fmla="*/ 67881 h 3603408"/>
              <a:gd name="connsiteX6" fmla="*/ 2282825 w 3367839"/>
              <a:gd name="connsiteY6" fmla="*/ 0 h 3603408"/>
              <a:gd name="connsiteX0" fmla="*/ 0 w 3367839"/>
              <a:gd name="connsiteY0" fmla="*/ 267778 h 3803305"/>
              <a:gd name="connsiteX1" fmla="*/ 3367839 w 3367839"/>
              <a:gd name="connsiteY1" fmla="*/ 260222 h 3803305"/>
              <a:gd name="connsiteX2" fmla="*/ 3367839 w 3367839"/>
              <a:gd name="connsiteY2" fmla="*/ 3803305 h 3803305"/>
              <a:gd name="connsiteX3" fmla="*/ 855062 w 3367839"/>
              <a:gd name="connsiteY3" fmla="*/ 3803305 h 3803305"/>
              <a:gd name="connsiteX4" fmla="*/ 2060767 w 3367839"/>
              <a:gd name="connsiteY4" fmla="*/ 267778 h 3803305"/>
              <a:gd name="connsiteX5" fmla="*/ 0 w 3367839"/>
              <a:gd name="connsiteY5" fmla="*/ 267778 h 3803305"/>
              <a:gd name="connsiteX0" fmla="*/ 1205705 w 2512777"/>
              <a:gd name="connsiteY0" fmla="*/ 7556 h 3543083"/>
              <a:gd name="connsiteX1" fmla="*/ 2512777 w 2512777"/>
              <a:gd name="connsiteY1" fmla="*/ 0 h 3543083"/>
              <a:gd name="connsiteX2" fmla="*/ 2512777 w 2512777"/>
              <a:gd name="connsiteY2" fmla="*/ 3543083 h 3543083"/>
              <a:gd name="connsiteX3" fmla="*/ 0 w 2512777"/>
              <a:gd name="connsiteY3" fmla="*/ 3543083 h 3543083"/>
              <a:gd name="connsiteX4" fmla="*/ 1205705 w 2512777"/>
              <a:gd name="connsiteY4" fmla="*/ 7556 h 3543083"/>
              <a:gd name="connsiteX0" fmla="*/ 1208880 w 2512777"/>
              <a:gd name="connsiteY0" fmla="*/ 1206 h 3543083"/>
              <a:gd name="connsiteX1" fmla="*/ 2512777 w 2512777"/>
              <a:gd name="connsiteY1" fmla="*/ 0 h 3543083"/>
              <a:gd name="connsiteX2" fmla="*/ 2512777 w 2512777"/>
              <a:gd name="connsiteY2" fmla="*/ 3543083 h 3543083"/>
              <a:gd name="connsiteX3" fmla="*/ 0 w 2512777"/>
              <a:gd name="connsiteY3" fmla="*/ 3543083 h 3543083"/>
              <a:gd name="connsiteX4" fmla="*/ 1208880 w 2512777"/>
              <a:gd name="connsiteY4" fmla="*/ 1206 h 3543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77" h="3543083">
                <a:moveTo>
                  <a:pt x="1208880" y="1206"/>
                </a:moveTo>
                <a:lnTo>
                  <a:pt x="2512777" y="0"/>
                </a:lnTo>
                <a:lnTo>
                  <a:pt x="2512777" y="3543083"/>
                </a:lnTo>
                <a:lnTo>
                  <a:pt x="0" y="3543083"/>
                </a:lnTo>
                <a:lnTo>
                  <a:pt x="1208880" y="1206"/>
                </a:lnTo>
                <a:close/>
              </a:path>
            </a:pathLst>
          </a:custGeom>
          <a:pattFill prst="dkHorz">
            <a:fgClr>
              <a:schemeClr val="bg1">
                <a:lumMod val="75000"/>
              </a:schemeClr>
            </a:fgClr>
            <a:bgClr>
              <a:schemeClr val="bg1"/>
            </a:bgClr>
          </a:pattFill>
        </p:spPr>
      </p:sp>
      <p:sp>
        <p:nvSpPr>
          <p:cNvPr id="16" name="Title 15">
            <a:extLst>
              <a:ext uri="{FF2B5EF4-FFF2-40B4-BE49-F238E27FC236}">
                <a16:creationId xmlns:a16="http://schemas.microsoft.com/office/drawing/2014/main" id="{7E87D412-1CF1-1242-B30F-FC1F595D4188}"/>
              </a:ext>
            </a:extLst>
          </p:cNvPr>
          <p:cNvSpPr>
            <a:spLocks noGrp="1"/>
          </p:cNvSpPr>
          <p:nvPr>
            <p:ph type="title"/>
          </p:nvPr>
        </p:nvSpPr>
        <p:spPr>
          <a:xfrm>
            <a:off x="838200" y="365125"/>
            <a:ext cx="5490411" cy="1325563"/>
          </a:xfrm>
        </p:spPr>
        <p:txBody>
          <a:bodyPr/>
          <a:lstStyle>
            <a:lvl1pPr>
              <a:defRPr>
                <a:solidFill>
                  <a:srgbClr val="263B88"/>
                </a:solidFill>
              </a:defRPr>
            </a:lvl1pPr>
          </a:lstStyle>
          <a:p>
            <a:r>
              <a:rPr lang="en-US"/>
              <a:t>Click to edit Master title style</a:t>
            </a:r>
          </a:p>
        </p:txBody>
      </p:sp>
      <p:sp>
        <p:nvSpPr>
          <p:cNvPr id="22" name="Picture Placeholder 21">
            <a:extLst>
              <a:ext uri="{FF2B5EF4-FFF2-40B4-BE49-F238E27FC236}">
                <a16:creationId xmlns:a16="http://schemas.microsoft.com/office/drawing/2014/main" id="{4CD3DD15-B7A2-AC4B-81C5-4A9952A09BBE}"/>
              </a:ext>
            </a:extLst>
          </p:cNvPr>
          <p:cNvSpPr>
            <a:spLocks noGrp="1"/>
          </p:cNvSpPr>
          <p:nvPr>
            <p:ph type="pic" sz="quarter" idx="12"/>
          </p:nvPr>
        </p:nvSpPr>
        <p:spPr>
          <a:xfrm>
            <a:off x="8545847" y="3663951"/>
            <a:ext cx="3646155" cy="3194050"/>
          </a:xfrm>
          <a:custGeom>
            <a:avLst/>
            <a:gdLst>
              <a:gd name="connsiteX0" fmla="*/ 1089253 w 3646155"/>
              <a:gd name="connsiteY0" fmla="*/ 0 h 3194050"/>
              <a:gd name="connsiteX1" fmla="*/ 3646155 w 3646155"/>
              <a:gd name="connsiteY1" fmla="*/ 0 h 3194050"/>
              <a:gd name="connsiteX2" fmla="*/ 3646155 w 3646155"/>
              <a:gd name="connsiteY2" fmla="*/ 3194050 h 3194050"/>
              <a:gd name="connsiteX3" fmla="*/ 0 w 3646155"/>
              <a:gd name="connsiteY3" fmla="*/ 3194050 h 3194050"/>
            </a:gdLst>
            <a:ahLst/>
            <a:cxnLst>
              <a:cxn ang="0">
                <a:pos x="connsiteX0" y="connsiteY0"/>
              </a:cxn>
              <a:cxn ang="0">
                <a:pos x="connsiteX1" y="connsiteY1"/>
              </a:cxn>
              <a:cxn ang="0">
                <a:pos x="connsiteX2" y="connsiteY2"/>
              </a:cxn>
              <a:cxn ang="0">
                <a:pos x="connsiteX3" y="connsiteY3"/>
              </a:cxn>
            </a:cxnLst>
            <a:rect l="l" t="t" r="r" b="b"/>
            <a:pathLst>
              <a:path w="3646155" h="3194050">
                <a:moveTo>
                  <a:pt x="1089253" y="0"/>
                </a:moveTo>
                <a:lnTo>
                  <a:pt x="3646155" y="0"/>
                </a:lnTo>
                <a:lnTo>
                  <a:pt x="3646155" y="3194050"/>
                </a:lnTo>
                <a:lnTo>
                  <a:pt x="0" y="3194050"/>
                </a:lnTo>
                <a:close/>
              </a:path>
            </a:pathLst>
          </a:custGeom>
          <a:pattFill prst="dkHorz">
            <a:fgClr>
              <a:schemeClr val="bg1">
                <a:lumMod val="75000"/>
              </a:schemeClr>
            </a:fgClr>
            <a:bgClr>
              <a:schemeClr val="bg1"/>
            </a:bgClr>
          </a:pattFill>
        </p:spPr>
      </p:sp>
    </p:spTree>
    <p:extLst>
      <p:ext uri="{BB962C8B-B14F-4D97-AF65-F5344CB8AC3E}">
        <p14:creationId xmlns:p14="http://schemas.microsoft.com/office/powerpoint/2010/main" val="4176774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G PHOTO RIGH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BDEB7E-8A75-8E40-AA85-C34E00840BAC}"/>
              </a:ext>
            </a:extLst>
          </p:cNvPr>
          <p:cNvSpPr txBox="1"/>
          <p:nvPr userDrawn="1"/>
        </p:nvSpPr>
        <p:spPr>
          <a:xfrm>
            <a:off x="1979530" y="3440740"/>
            <a:ext cx="2783962" cy="430887"/>
          </a:xfrm>
          <a:prstGeom prst="rect">
            <a:avLst/>
          </a:prstGeom>
          <a:noFill/>
        </p:spPr>
        <p:txBody>
          <a:bodyPr wrap="square" rtlCol="0">
            <a:spAutoFit/>
          </a:bodyPr>
          <a:lstStyle/>
          <a:p>
            <a:r>
              <a:rPr lang="en-US"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rPr>
              <a:t>Description Here</a:t>
            </a:r>
            <a:endParaRPr lang="ru-RU"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endParaRPr>
          </a:p>
        </p:txBody>
      </p:sp>
      <p:sp>
        <p:nvSpPr>
          <p:cNvPr id="19" name="Picture Placeholder 18">
            <a:extLst>
              <a:ext uri="{FF2B5EF4-FFF2-40B4-BE49-F238E27FC236}">
                <a16:creationId xmlns:a16="http://schemas.microsoft.com/office/drawing/2014/main" id="{28100699-6A09-6846-9BA5-B393D52E3789}"/>
              </a:ext>
            </a:extLst>
          </p:cNvPr>
          <p:cNvSpPr>
            <a:spLocks noGrp="1"/>
          </p:cNvSpPr>
          <p:nvPr>
            <p:ph type="pic" sz="quarter" idx="11"/>
          </p:nvPr>
        </p:nvSpPr>
        <p:spPr>
          <a:xfrm>
            <a:off x="7327583" y="-960"/>
            <a:ext cx="4864418" cy="6858960"/>
          </a:xfrm>
          <a:custGeom>
            <a:avLst/>
            <a:gdLst>
              <a:gd name="connsiteX0" fmla="*/ 0 w 3367839"/>
              <a:gd name="connsiteY0" fmla="*/ 0 h 3543083"/>
              <a:gd name="connsiteX1" fmla="*/ 3367839 w 3367839"/>
              <a:gd name="connsiteY1" fmla="*/ 0 h 3543083"/>
              <a:gd name="connsiteX2" fmla="*/ 3367839 w 3367839"/>
              <a:gd name="connsiteY2" fmla="*/ 3543083 h 3543083"/>
              <a:gd name="connsiteX3" fmla="*/ 855062 w 3367839"/>
              <a:gd name="connsiteY3" fmla="*/ 3543083 h 3543083"/>
              <a:gd name="connsiteX4" fmla="*/ 2060767 w 3367839"/>
              <a:gd name="connsiteY4" fmla="*/ 7556 h 3543083"/>
              <a:gd name="connsiteX5" fmla="*/ 0 w 3367839"/>
              <a:gd name="connsiteY5" fmla="*/ 7556 h 3543083"/>
              <a:gd name="connsiteX0" fmla="*/ 91845 w 3367839"/>
              <a:gd name="connsiteY0" fmla="*/ 0 h 3562764"/>
              <a:gd name="connsiteX1" fmla="*/ 3367839 w 3367839"/>
              <a:gd name="connsiteY1" fmla="*/ 19681 h 3562764"/>
              <a:gd name="connsiteX2" fmla="*/ 3367839 w 3367839"/>
              <a:gd name="connsiteY2" fmla="*/ 3562764 h 3562764"/>
              <a:gd name="connsiteX3" fmla="*/ 855062 w 3367839"/>
              <a:gd name="connsiteY3" fmla="*/ 3562764 h 3562764"/>
              <a:gd name="connsiteX4" fmla="*/ 2060767 w 3367839"/>
              <a:gd name="connsiteY4" fmla="*/ 27237 h 3562764"/>
              <a:gd name="connsiteX5" fmla="*/ 0 w 3367839"/>
              <a:gd name="connsiteY5" fmla="*/ 27237 h 3562764"/>
              <a:gd name="connsiteX6" fmla="*/ 91845 w 3367839"/>
              <a:gd name="connsiteY6" fmla="*/ 0 h 3562764"/>
              <a:gd name="connsiteX0" fmla="*/ 0 w 3367839"/>
              <a:gd name="connsiteY0" fmla="*/ 267778 h 3803305"/>
              <a:gd name="connsiteX1" fmla="*/ 3367839 w 3367839"/>
              <a:gd name="connsiteY1" fmla="*/ 260222 h 3803305"/>
              <a:gd name="connsiteX2" fmla="*/ 3367839 w 3367839"/>
              <a:gd name="connsiteY2" fmla="*/ 3803305 h 3803305"/>
              <a:gd name="connsiteX3" fmla="*/ 855062 w 3367839"/>
              <a:gd name="connsiteY3" fmla="*/ 3803305 h 3803305"/>
              <a:gd name="connsiteX4" fmla="*/ 2060767 w 3367839"/>
              <a:gd name="connsiteY4" fmla="*/ 267778 h 3803305"/>
              <a:gd name="connsiteX5" fmla="*/ 0 w 3367839"/>
              <a:gd name="connsiteY5" fmla="*/ 267778 h 3803305"/>
              <a:gd name="connsiteX0" fmla="*/ 1205705 w 2512777"/>
              <a:gd name="connsiteY0" fmla="*/ 7556 h 3543083"/>
              <a:gd name="connsiteX1" fmla="*/ 2512777 w 2512777"/>
              <a:gd name="connsiteY1" fmla="*/ 0 h 3543083"/>
              <a:gd name="connsiteX2" fmla="*/ 2512777 w 2512777"/>
              <a:gd name="connsiteY2" fmla="*/ 3543083 h 3543083"/>
              <a:gd name="connsiteX3" fmla="*/ 0 w 2512777"/>
              <a:gd name="connsiteY3" fmla="*/ 3543083 h 3543083"/>
              <a:gd name="connsiteX4" fmla="*/ 1205705 w 2512777"/>
              <a:gd name="connsiteY4" fmla="*/ 7556 h 3543083"/>
              <a:gd name="connsiteX0" fmla="*/ 1208985 w 2512777"/>
              <a:gd name="connsiteY0" fmla="*/ 0 h 3548648"/>
              <a:gd name="connsiteX1" fmla="*/ 2512777 w 2512777"/>
              <a:gd name="connsiteY1" fmla="*/ 5565 h 3548648"/>
              <a:gd name="connsiteX2" fmla="*/ 2512777 w 2512777"/>
              <a:gd name="connsiteY2" fmla="*/ 3548648 h 3548648"/>
              <a:gd name="connsiteX3" fmla="*/ 0 w 2512777"/>
              <a:gd name="connsiteY3" fmla="*/ 3548648 h 3548648"/>
              <a:gd name="connsiteX4" fmla="*/ 1208985 w 2512777"/>
              <a:gd name="connsiteY4" fmla="*/ 0 h 3548648"/>
              <a:gd name="connsiteX0" fmla="*/ 1208985 w 2512777"/>
              <a:gd name="connsiteY0" fmla="*/ 995 h 3543083"/>
              <a:gd name="connsiteX1" fmla="*/ 2512777 w 2512777"/>
              <a:gd name="connsiteY1" fmla="*/ 0 h 3543083"/>
              <a:gd name="connsiteX2" fmla="*/ 2512777 w 2512777"/>
              <a:gd name="connsiteY2" fmla="*/ 3543083 h 3543083"/>
              <a:gd name="connsiteX3" fmla="*/ 0 w 2512777"/>
              <a:gd name="connsiteY3" fmla="*/ 3543083 h 3543083"/>
              <a:gd name="connsiteX4" fmla="*/ 1208985 w 2512777"/>
              <a:gd name="connsiteY4" fmla="*/ 995 h 3543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77" h="3543083">
                <a:moveTo>
                  <a:pt x="1208985" y="995"/>
                </a:moveTo>
                <a:lnTo>
                  <a:pt x="2512777" y="0"/>
                </a:lnTo>
                <a:lnTo>
                  <a:pt x="2512777" y="3543083"/>
                </a:lnTo>
                <a:lnTo>
                  <a:pt x="0" y="3543083"/>
                </a:lnTo>
                <a:lnTo>
                  <a:pt x="1208985" y="995"/>
                </a:lnTo>
                <a:close/>
              </a:path>
            </a:pathLst>
          </a:custGeom>
          <a:pattFill prst="dkHorz">
            <a:fgClr>
              <a:schemeClr val="bg1">
                <a:lumMod val="75000"/>
              </a:schemeClr>
            </a:fgClr>
            <a:bgClr>
              <a:schemeClr val="bg1"/>
            </a:bgClr>
          </a:pattFill>
        </p:spPr>
      </p:sp>
      <p:sp>
        <p:nvSpPr>
          <p:cNvPr id="16" name="Title 15">
            <a:extLst>
              <a:ext uri="{FF2B5EF4-FFF2-40B4-BE49-F238E27FC236}">
                <a16:creationId xmlns:a16="http://schemas.microsoft.com/office/drawing/2014/main" id="{7E87D412-1CF1-1242-B30F-FC1F595D4188}"/>
              </a:ext>
            </a:extLst>
          </p:cNvPr>
          <p:cNvSpPr>
            <a:spLocks noGrp="1"/>
          </p:cNvSpPr>
          <p:nvPr>
            <p:ph type="title"/>
          </p:nvPr>
        </p:nvSpPr>
        <p:spPr>
          <a:xfrm>
            <a:off x="838200" y="365125"/>
            <a:ext cx="7550150" cy="1325563"/>
          </a:xfrm>
        </p:spPr>
        <p:txBody>
          <a:bodyPr/>
          <a:lstStyle>
            <a:lvl1pPr>
              <a:defRPr>
                <a:solidFill>
                  <a:srgbClr val="263B88"/>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C42BF28D-FA6A-BC43-86C5-6D92E7BE7074}"/>
              </a:ext>
            </a:extLst>
          </p:cNvPr>
          <p:cNvSpPr>
            <a:spLocks noGrp="1"/>
          </p:cNvSpPr>
          <p:nvPr>
            <p:ph idx="1"/>
          </p:nvPr>
        </p:nvSpPr>
        <p:spPr>
          <a:xfrm>
            <a:off x="838200" y="1961812"/>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9404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609600" y="1773871"/>
            <a:ext cx="53848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19"/>
          <p:cNvSpPr txBox="1">
            <a:spLocks noGrp="1"/>
          </p:cNvSpPr>
          <p:nvPr>
            <p:ph type="body" idx="2"/>
          </p:nvPr>
        </p:nvSpPr>
        <p:spPr>
          <a:xfrm>
            <a:off x="6197600" y="1773871"/>
            <a:ext cx="53848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32168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STAR">
    <p:bg>
      <p:bgPr>
        <a:solidFill>
          <a:schemeClr val="bg1"/>
        </a:solidFill>
        <a:effectLst/>
      </p:bgPr>
    </p:bg>
    <p:spTree>
      <p:nvGrpSpPr>
        <p:cNvPr id="1" name=""/>
        <p:cNvGrpSpPr/>
        <p:nvPr/>
      </p:nvGrpSpPr>
      <p:grpSpPr>
        <a:xfrm>
          <a:off x="0" y="0"/>
          <a:ext cx="0" cy="0"/>
          <a:chOff x="0" y="0"/>
          <a:chExt cx="0" cy="0"/>
        </a:xfrm>
      </p:grpSpPr>
      <p:sp>
        <p:nvSpPr>
          <p:cNvPr id="18" name="5-Point Star 17">
            <a:extLst>
              <a:ext uri="{FF2B5EF4-FFF2-40B4-BE49-F238E27FC236}">
                <a16:creationId xmlns:a16="http://schemas.microsoft.com/office/drawing/2014/main" id="{3586396C-86D9-CD49-9D71-8272CB0325C9}"/>
              </a:ext>
            </a:extLst>
          </p:cNvPr>
          <p:cNvSpPr>
            <a:spLocks noChangeAspect="1"/>
          </p:cNvSpPr>
          <p:nvPr userDrawn="1"/>
        </p:nvSpPr>
        <p:spPr>
          <a:xfrm rot="10800000">
            <a:off x="-3888" y="17"/>
            <a:ext cx="10457187" cy="6857983"/>
          </a:xfrm>
          <a:custGeom>
            <a:avLst/>
            <a:gdLst>
              <a:gd name="connsiteX0" fmla="*/ 7 w 6856230"/>
              <a:gd name="connsiteY0" fmla="*/ 2619516 h 6858000"/>
              <a:gd name="connsiteX1" fmla="*/ 2618861 w 6856230"/>
              <a:gd name="connsiteY1" fmla="*/ 2619535 h 6858000"/>
              <a:gd name="connsiteX2" fmla="*/ 3428115 w 6856230"/>
              <a:gd name="connsiteY2" fmla="*/ 0 h 6858000"/>
              <a:gd name="connsiteX3" fmla="*/ 4237369 w 6856230"/>
              <a:gd name="connsiteY3" fmla="*/ 2619535 h 6858000"/>
              <a:gd name="connsiteX4" fmla="*/ 6856223 w 6856230"/>
              <a:gd name="connsiteY4" fmla="*/ 2619516 h 6858000"/>
              <a:gd name="connsiteX5" fmla="*/ 4737515 w 6856230"/>
              <a:gd name="connsiteY5" fmla="*/ 4238459 h 6858000"/>
              <a:gd name="connsiteX6" fmla="*/ 5546802 w 6856230"/>
              <a:gd name="connsiteY6" fmla="*/ 6857983 h 6858000"/>
              <a:gd name="connsiteX7" fmla="*/ 3428115 w 6856230"/>
              <a:gd name="connsiteY7" fmla="*/ 5239010 h 6858000"/>
              <a:gd name="connsiteX8" fmla="*/ 1309428 w 6856230"/>
              <a:gd name="connsiteY8" fmla="*/ 6857983 h 6858000"/>
              <a:gd name="connsiteX9" fmla="*/ 2118715 w 6856230"/>
              <a:gd name="connsiteY9" fmla="*/ 4238459 h 6858000"/>
              <a:gd name="connsiteX10" fmla="*/ 7 w 6856230"/>
              <a:gd name="connsiteY10" fmla="*/ 2619516 h 6858000"/>
              <a:gd name="connsiteX0" fmla="*/ 0 w 6856216"/>
              <a:gd name="connsiteY0" fmla="*/ 2619516 h 6857983"/>
              <a:gd name="connsiteX1" fmla="*/ 2618854 w 6856216"/>
              <a:gd name="connsiteY1" fmla="*/ 2619535 h 6857983"/>
              <a:gd name="connsiteX2" fmla="*/ 3428108 w 6856216"/>
              <a:gd name="connsiteY2" fmla="*/ 0 h 6857983"/>
              <a:gd name="connsiteX3" fmla="*/ 4237362 w 6856216"/>
              <a:gd name="connsiteY3" fmla="*/ 2619535 h 6857983"/>
              <a:gd name="connsiteX4" fmla="*/ 6856216 w 6856216"/>
              <a:gd name="connsiteY4" fmla="*/ 2619516 h 6857983"/>
              <a:gd name="connsiteX5" fmla="*/ 4737508 w 6856216"/>
              <a:gd name="connsiteY5" fmla="*/ 4238459 h 6857983"/>
              <a:gd name="connsiteX6" fmla="*/ 5546795 w 6856216"/>
              <a:gd name="connsiteY6" fmla="*/ 6857983 h 6857983"/>
              <a:gd name="connsiteX7" fmla="*/ 1309421 w 6856216"/>
              <a:gd name="connsiteY7" fmla="*/ 6857983 h 6857983"/>
              <a:gd name="connsiteX8" fmla="*/ 2118708 w 6856216"/>
              <a:gd name="connsiteY8" fmla="*/ 4238459 h 6857983"/>
              <a:gd name="connsiteX9" fmla="*/ 0 w 6856216"/>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2238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2238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6856216 w 10460362"/>
              <a:gd name="connsiteY4" fmla="*/ 2619516 h 6857983"/>
              <a:gd name="connsiteX5" fmla="*/ 5546795 w 10460362"/>
              <a:gd name="connsiteY5" fmla="*/ 6857983 h 6857983"/>
              <a:gd name="connsiteX6" fmla="*/ 1309421 w 10460362"/>
              <a:gd name="connsiteY6" fmla="*/ 6857983 h 6857983"/>
              <a:gd name="connsiteX7" fmla="*/ 2118708 w 10460362"/>
              <a:gd name="connsiteY7" fmla="*/ 4238459 h 6857983"/>
              <a:gd name="connsiteX8" fmla="*/ 0 w 10460362"/>
              <a:gd name="connsiteY8"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5546795 w 10460362"/>
              <a:gd name="connsiteY4" fmla="*/ 6857983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448995 w 10460362"/>
              <a:gd name="connsiteY4" fmla="*/ 6845283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8045"/>
              <a:gd name="connsiteY0" fmla="*/ 2619516 h 6870683"/>
              <a:gd name="connsiteX1" fmla="*/ 2618854 w 10468045"/>
              <a:gd name="connsiteY1" fmla="*/ 2619535 h 6870683"/>
              <a:gd name="connsiteX2" fmla="*/ 3428108 w 10468045"/>
              <a:gd name="connsiteY2" fmla="*/ 0 h 6870683"/>
              <a:gd name="connsiteX3" fmla="*/ 10460362 w 10468045"/>
              <a:gd name="connsiteY3" fmla="*/ 16035 h 6870683"/>
              <a:gd name="connsiteX4" fmla="*/ 10468045 w 10468045"/>
              <a:gd name="connsiteY4" fmla="*/ 6870683 h 6870683"/>
              <a:gd name="connsiteX5" fmla="*/ 1309421 w 10468045"/>
              <a:gd name="connsiteY5" fmla="*/ 6857983 h 6870683"/>
              <a:gd name="connsiteX6" fmla="*/ 2118708 w 10468045"/>
              <a:gd name="connsiteY6" fmla="*/ 4238459 h 6870683"/>
              <a:gd name="connsiteX7" fmla="*/ 0 w 10468045"/>
              <a:gd name="connsiteY7" fmla="*/ 2619516 h 68706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347395 w 10460362"/>
              <a:gd name="connsiteY4" fmla="*/ 6734158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452170 w 10460362"/>
              <a:gd name="connsiteY4" fmla="*/ 6854808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57187"/>
              <a:gd name="connsiteY0" fmla="*/ 2619516 h 6857983"/>
              <a:gd name="connsiteX1" fmla="*/ 2618854 w 10457187"/>
              <a:gd name="connsiteY1" fmla="*/ 2619535 h 6857983"/>
              <a:gd name="connsiteX2" fmla="*/ 3428108 w 10457187"/>
              <a:gd name="connsiteY2" fmla="*/ 0 h 6857983"/>
              <a:gd name="connsiteX3" fmla="*/ 10457187 w 10457187"/>
              <a:gd name="connsiteY3" fmla="*/ 6510 h 6857983"/>
              <a:gd name="connsiteX4" fmla="*/ 10452170 w 10457187"/>
              <a:gd name="connsiteY4" fmla="*/ 6854808 h 6857983"/>
              <a:gd name="connsiteX5" fmla="*/ 1309421 w 10457187"/>
              <a:gd name="connsiteY5" fmla="*/ 6857983 h 6857983"/>
              <a:gd name="connsiteX6" fmla="*/ 2118708 w 10457187"/>
              <a:gd name="connsiteY6" fmla="*/ 4238459 h 6857983"/>
              <a:gd name="connsiteX7" fmla="*/ 0 w 10457187"/>
              <a:gd name="connsiteY7" fmla="*/ 2619516 h 68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57187" h="6857983">
                <a:moveTo>
                  <a:pt x="0" y="2619516"/>
                </a:moveTo>
                <a:lnTo>
                  <a:pt x="2618854" y="2619535"/>
                </a:lnTo>
                <a:lnTo>
                  <a:pt x="3428108" y="0"/>
                </a:lnTo>
                <a:lnTo>
                  <a:pt x="10457187" y="6510"/>
                </a:lnTo>
                <a:cubicBezTo>
                  <a:pt x="10454456" y="2286101"/>
                  <a:pt x="10454901" y="4575217"/>
                  <a:pt x="10452170" y="6854808"/>
                </a:cubicBezTo>
                <a:lnTo>
                  <a:pt x="1309421" y="6857983"/>
                </a:lnTo>
                <a:lnTo>
                  <a:pt x="2118708" y="4238459"/>
                </a:lnTo>
                <a:lnTo>
                  <a:pt x="0" y="2619516"/>
                </a:ln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60E225F0-01E3-6F4A-BF1A-1F700C310C63}"/>
              </a:ext>
            </a:extLst>
          </p:cNvPr>
          <p:cNvSpPr>
            <a:spLocks noChangeAspect="1"/>
          </p:cNvSpPr>
          <p:nvPr userDrawn="1"/>
        </p:nvSpPr>
        <p:spPr>
          <a:xfrm rot="10800000">
            <a:off x="3597076" y="0"/>
            <a:ext cx="6856230" cy="6858000"/>
          </a:xfrm>
          <a:prstGeom prst="star5">
            <a:avLst/>
          </a:prstGeom>
          <a:solidFill>
            <a:srgbClr val="39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DFF59878-53E2-E14B-B711-49DABE8A9E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7598" y="6373127"/>
            <a:ext cx="837436" cy="176302"/>
          </a:xfrm>
          <a:prstGeom prst="rect">
            <a:avLst/>
          </a:prstGeom>
        </p:spPr>
      </p:pic>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838200" y="365125"/>
            <a:ext cx="7473043" cy="1325563"/>
          </a:xfrm>
        </p:spPr>
        <p:txBody>
          <a:bodyPr/>
          <a:lstStyle>
            <a:lvl1pPr>
              <a:defRPr b="1">
                <a:solidFill>
                  <a:schemeClr val="bg1"/>
                </a:solidFill>
                <a:latin typeface="Source Sans Pro" panose="020B0503030403020204" pitchFamily="34" charset="77"/>
              </a:defRPr>
            </a:lvl1pPr>
          </a:lstStyle>
          <a:p>
            <a:r>
              <a:rPr lang="en-US"/>
              <a:t>Click to edit Master title style</a:t>
            </a:r>
          </a:p>
        </p:txBody>
      </p:sp>
      <p:pic>
        <p:nvPicPr>
          <p:cNvPr id="14" name="Graphic 13">
            <a:extLst>
              <a:ext uri="{FF2B5EF4-FFF2-40B4-BE49-F238E27FC236}">
                <a16:creationId xmlns:a16="http://schemas.microsoft.com/office/drawing/2014/main" id="{D35AC591-F68E-E849-96D7-42D7A4EDA9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17598" y="6373127"/>
            <a:ext cx="837436" cy="176302"/>
          </a:xfrm>
          <a:prstGeom prst="rect">
            <a:avLst/>
          </a:prstGeom>
        </p:spPr>
      </p:pic>
      <p:sp>
        <p:nvSpPr>
          <p:cNvPr id="15" name="TextBox 14">
            <a:extLst>
              <a:ext uri="{FF2B5EF4-FFF2-40B4-BE49-F238E27FC236}">
                <a16:creationId xmlns:a16="http://schemas.microsoft.com/office/drawing/2014/main" id="{1AC876A5-CE71-3941-90FA-A793B7349838}"/>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23" name="Picture Placeholder 22">
            <a:extLst>
              <a:ext uri="{FF2B5EF4-FFF2-40B4-BE49-F238E27FC236}">
                <a16:creationId xmlns:a16="http://schemas.microsoft.com/office/drawing/2014/main" id="{77050E7E-4623-FD43-8A31-FFBB77C16763}"/>
              </a:ext>
            </a:extLst>
          </p:cNvPr>
          <p:cNvSpPr>
            <a:spLocks noGrp="1"/>
          </p:cNvSpPr>
          <p:nvPr>
            <p:ph type="pic" sz="quarter" idx="10"/>
          </p:nvPr>
        </p:nvSpPr>
        <p:spPr>
          <a:xfrm>
            <a:off x="6680200" y="0"/>
            <a:ext cx="5509721" cy="6858000"/>
          </a:xfrm>
          <a:custGeom>
            <a:avLst/>
            <a:gdLst>
              <a:gd name="connsiteX0" fmla="*/ 0 w 5509721"/>
              <a:gd name="connsiteY0" fmla="*/ 6857675 h 6858000"/>
              <a:gd name="connsiteX1" fmla="*/ 350958 w 5509721"/>
              <a:gd name="connsiteY1" fmla="*/ 6858000 h 6858000"/>
              <a:gd name="connsiteX2" fmla="*/ 0 w 5509721"/>
              <a:gd name="connsiteY2" fmla="*/ 6858000 h 6858000"/>
              <a:gd name="connsiteX3" fmla="*/ 0 w 5509721"/>
              <a:gd name="connsiteY3" fmla="*/ 0 h 6858000"/>
              <a:gd name="connsiteX4" fmla="*/ 5509721 w 5509721"/>
              <a:gd name="connsiteY4" fmla="*/ 0 h 6858000"/>
              <a:gd name="connsiteX5" fmla="*/ 5509721 w 5509721"/>
              <a:gd name="connsiteY5" fmla="*/ 6858000 h 6858000"/>
              <a:gd name="connsiteX6" fmla="*/ 350958 w 5509721"/>
              <a:gd name="connsiteY6" fmla="*/ 6858000 h 6858000"/>
              <a:gd name="connsiteX7" fmla="*/ 1160212 w 5509721"/>
              <a:gd name="connsiteY7" fmla="*/ 4238465 h 6858000"/>
              <a:gd name="connsiteX8" fmla="*/ 3779066 w 5509721"/>
              <a:gd name="connsiteY8" fmla="*/ 4238484 h 6858000"/>
              <a:gd name="connsiteX9" fmla="*/ 1660358 w 5509721"/>
              <a:gd name="connsiteY9" fmla="*/ 2619541 h 6858000"/>
              <a:gd name="connsiteX10" fmla="*/ 2469645 w 5509721"/>
              <a:gd name="connsiteY10" fmla="*/ 17 h 6858000"/>
              <a:gd name="connsiteX11" fmla="*/ 0 w 5509721"/>
              <a:gd name="connsiteY11" fmla="*/ 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9721" h="6858000">
                <a:moveTo>
                  <a:pt x="0" y="6857675"/>
                </a:moveTo>
                <a:lnTo>
                  <a:pt x="350958" y="6858000"/>
                </a:lnTo>
                <a:lnTo>
                  <a:pt x="0" y="6858000"/>
                </a:lnTo>
                <a:close/>
                <a:moveTo>
                  <a:pt x="0" y="0"/>
                </a:moveTo>
                <a:lnTo>
                  <a:pt x="5509721" y="0"/>
                </a:lnTo>
                <a:lnTo>
                  <a:pt x="5509721" y="6858000"/>
                </a:lnTo>
                <a:lnTo>
                  <a:pt x="350958" y="6858000"/>
                </a:lnTo>
                <a:lnTo>
                  <a:pt x="1160212" y="4238465"/>
                </a:lnTo>
                <a:lnTo>
                  <a:pt x="3779066" y="4238484"/>
                </a:lnTo>
                <a:lnTo>
                  <a:pt x="1660358" y="2619541"/>
                </a:lnTo>
                <a:lnTo>
                  <a:pt x="2469645" y="17"/>
                </a:lnTo>
                <a:lnTo>
                  <a:pt x="0" y="875"/>
                </a:lnTo>
                <a:close/>
              </a:path>
            </a:pathLst>
          </a:custGeom>
          <a:pattFill prst="pct5">
            <a:fgClr>
              <a:schemeClr val="bg2">
                <a:lumMod val="90000"/>
              </a:schemeClr>
            </a:fgClr>
            <a:bgClr>
              <a:schemeClr val="bg1"/>
            </a:bgClr>
          </a:pattFill>
        </p:spPr>
        <p:txBody>
          <a:bodyPr wrap="square">
            <a:noAutofit/>
          </a:bodyPr>
          <a:lstStyle/>
          <a:p>
            <a:endParaRPr lang="en-US"/>
          </a:p>
        </p:txBody>
      </p:sp>
      <p:sp>
        <p:nvSpPr>
          <p:cNvPr id="12" name="Content Placeholder 2">
            <a:extLst>
              <a:ext uri="{FF2B5EF4-FFF2-40B4-BE49-F238E27FC236}">
                <a16:creationId xmlns:a16="http://schemas.microsoft.com/office/drawing/2014/main" id="{6E177014-C584-874E-AB2C-DE6EF2FDA2FA}"/>
              </a:ext>
            </a:extLst>
          </p:cNvPr>
          <p:cNvSpPr>
            <a:spLocks noGrp="1"/>
          </p:cNvSpPr>
          <p:nvPr>
            <p:ph idx="1"/>
          </p:nvPr>
        </p:nvSpPr>
        <p:spPr>
          <a:xfrm>
            <a:off x="838200" y="1825625"/>
            <a:ext cx="7499465" cy="4351338"/>
          </a:xfrm>
        </p:spPr>
        <p:txBody>
          <a:bodyPr lIns="90000"/>
          <a:lstStyle>
            <a:lvl1pPr marL="0" indent="0">
              <a:buNone/>
              <a:defRPr>
                <a:solidFill>
                  <a:schemeClr val="bg1"/>
                </a:solidFill>
                <a:latin typeface="Source Sans Pro" panose="020B0503030403020204" pitchFamily="34" charset="77"/>
              </a:defRPr>
            </a:lvl1pPr>
            <a:lvl2pPr marL="360000" indent="0">
              <a:buNone/>
              <a:defRPr>
                <a:solidFill>
                  <a:schemeClr val="bg1"/>
                </a:solidFill>
                <a:latin typeface="Source Sans Pro" panose="020B0503030403020204" pitchFamily="34" charset="77"/>
              </a:defRPr>
            </a:lvl2pPr>
            <a:lvl3pPr marL="720000" indent="0">
              <a:buNone/>
              <a:defRPr>
                <a:solidFill>
                  <a:schemeClr val="bg1"/>
                </a:solidFill>
                <a:latin typeface="Source Sans Pro" panose="020B0503030403020204" pitchFamily="34" charset="77"/>
              </a:defRPr>
            </a:lvl3pPr>
            <a:lvl4pPr marL="1080000" indent="0">
              <a:buNone/>
              <a:defRPr>
                <a:solidFill>
                  <a:schemeClr val="bg1"/>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46270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GONAL IMAGE OVERLAP-left">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DBFAB3F-6B3E-AA43-B172-BDE4790BD97E}"/>
              </a:ext>
            </a:extLst>
          </p:cNvPr>
          <p:cNvSpPr>
            <a:spLocks noGrp="1"/>
          </p:cNvSpPr>
          <p:nvPr>
            <p:ph type="pic" sz="quarter" idx="13"/>
          </p:nvPr>
        </p:nvSpPr>
        <p:spPr>
          <a:xfrm>
            <a:off x="-1" y="0"/>
            <a:ext cx="12193200" cy="6858000"/>
          </a:xfrm>
          <a:noFill/>
        </p:spPr>
        <p:txBody>
          <a:bodyPr/>
          <a:lstStyle/>
          <a:p>
            <a:endParaRPr lang="en-US"/>
          </a:p>
        </p:txBody>
      </p:sp>
      <p:pic>
        <p:nvPicPr>
          <p:cNvPr id="12" name="Graphic 11">
            <a:extLst>
              <a:ext uri="{FF2B5EF4-FFF2-40B4-BE49-F238E27FC236}">
                <a16:creationId xmlns:a16="http://schemas.microsoft.com/office/drawing/2014/main" id="{0D89A2B2-FB6D-604B-A920-B76B2B286B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7598" y="6373127"/>
            <a:ext cx="837436" cy="176302"/>
          </a:xfrm>
          <a:prstGeom prst="rect">
            <a:avLst/>
          </a:prstGeom>
        </p:spPr>
      </p:pic>
      <p:sp>
        <p:nvSpPr>
          <p:cNvPr id="8" name="Rectangle 33">
            <a:extLst>
              <a:ext uri="{FF2B5EF4-FFF2-40B4-BE49-F238E27FC236}">
                <a16:creationId xmlns:a16="http://schemas.microsoft.com/office/drawing/2014/main" id="{D6174223-45FF-4E45-9FBC-292A813D5101}"/>
              </a:ext>
            </a:extLst>
          </p:cNvPr>
          <p:cNvSpPr/>
          <p:nvPr userDrawn="1"/>
        </p:nvSpPr>
        <p:spPr>
          <a:xfrm>
            <a:off x="-150" y="0"/>
            <a:ext cx="8650800" cy="6858000"/>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8636236"/>
              <a:gd name="connsiteY0" fmla="*/ 0 h 6861908"/>
              <a:gd name="connsiteX1" fmla="*/ 8636236 w 8636236"/>
              <a:gd name="connsiteY1" fmla="*/ 0 h 6861908"/>
              <a:gd name="connsiteX2" fmla="*/ 6297482 w 8636236"/>
              <a:gd name="connsiteY2" fmla="*/ 6858000 h 6861908"/>
              <a:gd name="connsiteX3" fmla="*/ 3870072 w 8636236"/>
              <a:gd name="connsiteY3" fmla="*/ 6861908 h 6861908"/>
              <a:gd name="connsiteX4" fmla="*/ 0 w 8636236"/>
              <a:gd name="connsiteY4" fmla="*/ 0 h 6861908"/>
              <a:gd name="connsiteX0" fmla="*/ 747 w 8636983"/>
              <a:gd name="connsiteY0" fmla="*/ 0 h 6897097"/>
              <a:gd name="connsiteX1" fmla="*/ 8636983 w 8636983"/>
              <a:gd name="connsiteY1" fmla="*/ 0 h 6897097"/>
              <a:gd name="connsiteX2" fmla="*/ 6298229 w 8636983"/>
              <a:gd name="connsiteY2" fmla="*/ 6858000 h 6897097"/>
              <a:gd name="connsiteX3" fmla="*/ 0 w 8636983"/>
              <a:gd name="connsiteY3" fmla="*/ 6897097 h 6897097"/>
              <a:gd name="connsiteX4" fmla="*/ 747 w 8636983"/>
              <a:gd name="connsiteY4" fmla="*/ 0 h 6897097"/>
              <a:gd name="connsiteX0" fmla="*/ 0 w 8652120"/>
              <a:gd name="connsiteY0" fmla="*/ 3177 h 6897097"/>
              <a:gd name="connsiteX1" fmla="*/ 8652120 w 8652120"/>
              <a:gd name="connsiteY1" fmla="*/ 0 h 6897097"/>
              <a:gd name="connsiteX2" fmla="*/ 6313366 w 8652120"/>
              <a:gd name="connsiteY2" fmla="*/ 6858000 h 6897097"/>
              <a:gd name="connsiteX3" fmla="*/ 15137 w 8652120"/>
              <a:gd name="connsiteY3" fmla="*/ 6897097 h 6897097"/>
              <a:gd name="connsiteX4" fmla="*/ 0 w 8652120"/>
              <a:gd name="connsiteY4" fmla="*/ 3177 h 6897097"/>
              <a:gd name="connsiteX0" fmla="*/ 0 w 8652120"/>
              <a:gd name="connsiteY0" fmla="*/ 3177 h 6862152"/>
              <a:gd name="connsiteX1" fmla="*/ 8652120 w 8652120"/>
              <a:gd name="connsiteY1" fmla="*/ 0 h 6862152"/>
              <a:gd name="connsiteX2" fmla="*/ 6313366 w 8652120"/>
              <a:gd name="connsiteY2" fmla="*/ 6858000 h 6862152"/>
              <a:gd name="connsiteX3" fmla="*/ 2429 w 8652120"/>
              <a:gd name="connsiteY3" fmla="*/ 6862152 h 6862152"/>
              <a:gd name="connsiteX4" fmla="*/ 0 w 8652120"/>
              <a:gd name="connsiteY4" fmla="*/ 3177 h 6862152"/>
              <a:gd name="connsiteX0" fmla="*/ 0 w 8652120"/>
              <a:gd name="connsiteY0" fmla="*/ 3177 h 6877012"/>
              <a:gd name="connsiteX1" fmla="*/ 8652120 w 8652120"/>
              <a:gd name="connsiteY1" fmla="*/ 0 h 6877012"/>
              <a:gd name="connsiteX2" fmla="*/ 6310191 w 8652120"/>
              <a:gd name="connsiteY2" fmla="*/ 6877012 h 6877012"/>
              <a:gd name="connsiteX3" fmla="*/ 2429 w 8652120"/>
              <a:gd name="connsiteY3" fmla="*/ 6862152 h 6877012"/>
              <a:gd name="connsiteX4" fmla="*/ 0 w 8652120"/>
              <a:gd name="connsiteY4" fmla="*/ 3177 h 6877012"/>
              <a:gd name="connsiteX0" fmla="*/ 0 w 8652120"/>
              <a:gd name="connsiteY0" fmla="*/ 3177 h 6864338"/>
              <a:gd name="connsiteX1" fmla="*/ 8652120 w 8652120"/>
              <a:gd name="connsiteY1" fmla="*/ 0 h 6864338"/>
              <a:gd name="connsiteX2" fmla="*/ 6313366 w 8652120"/>
              <a:gd name="connsiteY2" fmla="*/ 6864338 h 6864338"/>
              <a:gd name="connsiteX3" fmla="*/ 2429 w 8652120"/>
              <a:gd name="connsiteY3" fmla="*/ 6862152 h 6864338"/>
              <a:gd name="connsiteX4" fmla="*/ 0 w 8652120"/>
              <a:gd name="connsiteY4" fmla="*/ 3177 h 686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2120" h="6864338">
                <a:moveTo>
                  <a:pt x="0" y="3177"/>
                </a:moveTo>
                <a:lnTo>
                  <a:pt x="8652120" y="0"/>
                </a:lnTo>
                <a:lnTo>
                  <a:pt x="6313366" y="6864338"/>
                </a:lnTo>
                <a:lnTo>
                  <a:pt x="2429" y="6862152"/>
                </a:lnTo>
                <a:cubicBezTo>
                  <a:pt x="-2617" y="4564179"/>
                  <a:pt x="5046" y="2301150"/>
                  <a:pt x="0" y="3177"/>
                </a:cubicBezTo>
                <a:close/>
              </a:path>
            </a:pathLst>
          </a:custGeom>
          <a:pattFill prst="pct10">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838200" y="365125"/>
            <a:ext cx="7530193"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14" name="TextBox 13">
            <a:extLst>
              <a:ext uri="{FF2B5EF4-FFF2-40B4-BE49-F238E27FC236}">
                <a16:creationId xmlns:a16="http://schemas.microsoft.com/office/drawing/2014/main" id="{03C3CD70-F7A6-6B4B-B750-C0C01F20A846}"/>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9" name="Content Placeholder 2">
            <a:extLst>
              <a:ext uri="{FF2B5EF4-FFF2-40B4-BE49-F238E27FC236}">
                <a16:creationId xmlns:a16="http://schemas.microsoft.com/office/drawing/2014/main" id="{405EEAA0-076E-ED47-B945-5B9910FEBA83}"/>
              </a:ext>
            </a:extLst>
          </p:cNvPr>
          <p:cNvSpPr>
            <a:spLocks noGrp="1"/>
          </p:cNvSpPr>
          <p:nvPr>
            <p:ph idx="1"/>
          </p:nvPr>
        </p:nvSpPr>
        <p:spPr>
          <a:xfrm>
            <a:off x="838200" y="1825625"/>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8344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BODY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1402592" y="365125"/>
            <a:ext cx="9951208"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7" name="Content Placeholder 2">
            <a:extLst>
              <a:ext uri="{FF2B5EF4-FFF2-40B4-BE49-F238E27FC236}">
                <a16:creationId xmlns:a16="http://schemas.microsoft.com/office/drawing/2014/main" id="{8F2013EF-7B46-EB43-9CBD-3958E6521BEC}"/>
              </a:ext>
            </a:extLst>
          </p:cNvPr>
          <p:cNvSpPr>
            <a:spLocks noGrp="1"/>
          </p:cNvSpPr>
          <p:nvPr>
            <p:ph idx="1"/>
          </p:nvPr>
        </p:nvSpPr>
        <p:spPr>
          <a:xfrm>
            <a:off x="1402592" y="1856238"/>
            <a:ext cx="9951208"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498045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1402592" y="365125"/>
            <a:ext cx="9951208"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63945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IMAGE-left">
    <p:spTree>
      <p:nvGrpSpPr>
        <p:cNvPr id="1" name=""/>
        <p:cNvGrpSpPr/>
        <p:nvPr/>
      </p:nvGrpSpPr>
      <p:grpSpPr>
        <a:xfrm>
          <a:off x="0" y="0"/>
          <a:ext cx="0" cy="0"/>
          <a:chOff x="0" y="0"/>
          <a:chExt cx="0" cy="0"/>
        </a:xfrm>
      </p:grpSpPr>
      <p:sp>
        <p:nvSpPr>
          <p:cNvPr id="45" name="Picture Placeholder 44">
            <a:extLst>
              <a:ext uri="{FF2B5EF4-FFF2-40B4-BE49-F238E27FC236}">
                <a16:creationId xmlns:a16="http://schemas.microsoft.com/office/drawing/2014/main" id="{2134434E-CF0B-F949-B54D-62047BE5F465}"/>
              </a:ext>
            </a:extLst>
          </p:cNvPr>
          <p:cNvSpPr>
            <a:spLocks noGrp="1"/>
          </p:cNvSpPr>
          <p:nvPr>
            <p:ph type="pic" sz="quarter" idx="10"/>
          </p:nvPr>
        </p:nvSpPr>
        <p:spPr>
          <a:xfrm>
            <a:off x="1" y="0"/>
            <a:ext cx="7751867" cy="6858000"/>
          </a:xfrm>
          <a:custGeom>
            <a:avLst/>
            <a:gdLst>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3769158 w 7751867"/>
              <a:gd name="connsiteY4" fmla="*/ 2679966 h 6858000"/>
              <a:gd name="connsiteX5" fmla="*/ 6184555 w 7751867"/>
              <a:gd name="connsiteY5" fmla="*/ 3476196 h 6858000"/>
              <a:gd name="connsiteX6" fmla="*/ 5069752 w 7751867"/>
              <a:gd name="connsiteY6" fmla="*/ 6858000 h 6858000"/>
              <a:gd name="connsiteX7" fmla="*/ 2391880 w 7751867"/>
              <a:gd name="connsiteY7" fmla="*/ 6858000 h 6858000"/>
              <a:gd name="connsiteX8" fmla="*/ 1342814 w 7751867"/>
              <a:gd name="connsiteY8" fmla="*/ 1557652 h 6858000"/>
              <a:gd name="connsiteX9" fmla="*/ 3758211 w 7751867"/>
              <a:gd name="connsiteY9" fmla="*/ 2353882 h 6858000"/>
              <a:gd name="connsiteX10" fmla="*/ 2273440 w 7751867"/>
              <a:gd name="connsiteY10" fmla="*/ 6858000 h 6858000"/>
              <a:gd name="connsiteX11" fmla="*/ 0 w 7751867"/>
              <a:gd name="connsiteY11" fmla="*/ 6858000 h 6858000"/>
              <a:gd name="connsiteX12" fmla="*/ 0 w 7751867"/>
              <a:gd name="connsiteY12" fmla="*/ 5631138 h 6858000"/>
              <a:gd name="connsiteX13" fmla="*/ 0 w 7751867"/>
              <a:gd name="connsiteY13" fmla="*/ 0 h 6858000"/>
              <a:gd name="connsiteX14" fmla="*/ 1753167 w 7751867"/>
              <a:gd name="connsiteY14" fmla="*/ 0 h 6858000"/>
              <a:gd name="connsiteX15" fmla="*/ 0 w 7751867"/>
              <a:gd name="connsiteY15" fmla="*/ 5318312 h 6858000"/>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5651865 w 7751867"/>
              <a:gd name="connsiteY4" fmla="*/ 5395614 h 6858000"/>
              <a:gd name="connsiteX5" fmla="*/ 3769158 w 7751867"/>
              <a:gd name="connsiteY5" fmla="*/ 2679966 h 6858000"/>
              <a:gd name="connsiteX6" fmla="*/ 6184555 w 7751867"/>
              <a:gd name="connsiteY6" fmla="*/ 3476196 h 6858000"/>
              <a:gd name="connsiteX7" fmla="*/ 5069752 w 7751867"/>
              <a:gd name="connsiteY7" fmla="*/ 6858000 h 6858000"/>
              <a:gd name="connsiteX8" fmla="*/ 2391880 w 7751867"/>
              <a:gd name="connsiteY8" fmla="*/ 6858000 h 6858000"/>
              <a:gd name="connsiteX9" fmla="*/ 3769158 w 7751867"/>
              <a:gd name="connsiteY9" fmla="*/ 2679966 h 6858000"/>
              <a:gd name="connsiteX10" fmla="*/ 1615864 w 7751867"/>
              <a:gd name="connsiteY10" fmla="*/ 732152 h 6858000"/>
              <a:gd name="connsiteX11" fmla="*/ 3758211 w 7751867"/>
              <a:gd name="connsiteY11" fmla="*/ 2353882 h 6858000"/>
              <a:gd name="connsiteX12" fmla="*/ 2273440 w 7751867"/>
              <a:gd name="connsiteY12" fmla="*/ 6858000 h 6858000"/>
              <a:gd name="connsiteX13" fmla="*/ 0 w 7751867"/>
              <a:gd name="connsiteY13" fmla="*/ 6858000 h 6858000"/>
              <a:gd name="connsiteX14" fmla="*/ 0 w 7751867"/>
              <a:gd name="connsiteY14" fmla="*/ 5631138 h 6858000"/>
              <a:gd name="connsiteX15" fmla="*/ 1615864 w 7751867"/>
              <a:gd name="connsiteY15" fmla="*/ 732152 h 6858000"/>
              <a:gd name="connsiteX16" fmla="*/ 0 w 7751867"/>
              <a:gd name="connsiteY16" fmla="*/ 0 h 6858000"/>
              <a:gd name="connsiteX17" fmla="*/ 1753167 w 7751867"/>
              <a:gd name="connsiteY17" fmla="*/ 0 h 6858000"/>
              <a:gd name="connsiteX18" fmla="*/ 0 w 7751867"/>
              <a:gd name="connsiteY18" fmla="*/ 5318312 h 6858000"/>
              <a:gd name="connsiteX19" fmla="*/ 0 w 7751867"/>
              <a:gd name="connsiteY19" fmla="*/ 0 h 6858000"/>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5651865 w 7751867"/>
              <a:gd name="connsiteY4" fmla="*/ 5395614 h 6858000"/>
              <a:gd name="connsiteX5" fmla="*/ 3769158 w 7751867"/>
              <a:gd name="connsiteY5" fmla="*/ 2679966 h 6858000"/>
              <a:gd name="connsiteX6" fmla="*/ 6184555 w 7751867"/>
              <a:gd name="connsiteY6" fmla="*/ 3476196 h 6858000"/>
              <a:gd name="connsiteX7" fmla="*/ 5069752 w 7751867"/>
              <a:gd name="connsiteY7" fmla="*/ 6858000 h 6858000"/>
              <a:gd name="connsiteX8" fmla="*/ 2391880 w 7751867"/>
              <a:gd name="connsiteY8" fmla="*/ 6858000 h 6858000"/>
              <a:gd name="connsiteX9" fmla="*/ 3769158 w 7751867"/>
              <a:gd name="connsiteY9" fmla="*/ 2679966 h 6858000"/>
              <a:gd name="connsiteX10" fmla="*/ 1615864 w 7751867"/>
              <a:gd name="connsiteY10" fmla="*/ 732152 h 6858000"/>
              <a:gd name="connsiteX11" fmla="*/ 4075711 w 7751867"/>
              <a:gd name="connsiteY11" fmla="*/ 1388682 h 6858000"/>
              <a:gd name="connsiteX12" fmla="*/ 2273440 w 7751867"/>
              <a:gd name="connsiteY12" fmla="*/ 6858000 h 6858000"/>
              <a:gd name="connsiteX13" fmla="*/ 0 w 7751867"/>
              <a:gd name="connsiteY13" fmla="*/ 6858000 h 6858000"/>
              <a:gd name="connsiteX14" fmla="*/ 0 w 7751867"/>
              <a:gd name="connsiteY14" fmla="*/ 5631138 h 6858000"/>
              <a:gd name="connsiteX15" fmla="*/ 1615864 w 7751867"/>
              <a:gd name="connsiteY15" fmla="*/ 732152 h 6858000"/>
              <a:gd name="connsiteX16" fmla="*/ 0 w 7751867"/>
              <a:gd name="connsiteY16" fmla="*/ 0 h 6858000"/>
              <a:gd name="connsiteX17" fmla="*/ 1753167 w 7751867"/>
              <a:gd name="connsiteY17" fmla="*/ 0 h 6858000"/>
              <a:gd name="connsiteX18" fmla="*/ 0 w 7751867"/>
              <a:gd name="connsiteY18" fmla="*/ 5318312 h 6858000"/>
              <a:gd name="connsiteX19" fmla="*/ 0 w 7751867"/>
              <a:gd name="connsiteY19" fmla="*/ 0 h 6858000"/>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5651865 w 7751867"/>
              <a:gd name="connsiteY4" fmla="*/ 5395614 h 6858000"/>
              <a:gd name="connsiteX5" fmla="*/ 3769158 w 7751867"/>
              <a:gd name="connsiteY5" fmla="*/ 2679966 h 6858000"/>
              <a:gd name="connsiteX6" fmla="*/ 6184555 w 7751867"/>
              <a:gd name="connsiteY6" fmla="*/ 3476196 h 6858000"/>
              <a:gd name="connsiteX7" fmla="*/ 5069752 w 7751867"/>
              <a:gd name="connsiteY7" fmla="*/ 6858000 h 6858000"/>
              <a:gd name="connsiteX8" fmla="*/ 2391880 w 7751867"/>
              <a:gd name="connsiteY8" fmla="*/ 6858000 h 6858000"/>
              <a:gd name="connsiteX9" fmla="*/ 3769158 w 7751867"/>
              <a:gd name="connsiteY9" fmla="*/ 2679966 h 6858000"/>
              <a:gd name="connsiteX10" fmla="*/ 1615864 w 7751867"/>
              <a:gd name="connsiteY10" fmla="*/ 732152 h 6858000"/>
              <a:gd name="connsiteX11" fmla="*/ 4050311 w 7751867"/>
              <a:gd name="connsiteY11" fmla="*/ 1452182 h 6858000"/>
              <a:gd name="connsiteX12" fmla="*/ 2273440 w 7751867"/>
              <a:gd name="connsiteY12" fmla="*/ 6858000 h 6858000"/>
              <a:gd name="connsiteX13" fmla="*/ 0 w 7751867"/>
              <a:gd name="connsiteY13" fmla="*/ 6858000 h 6858000"/>
              <a:gd name="connsiteX14" fmla="*/ 0 w 7751867"/>
              <a:gd name="connsiteY14" fmla="*/ 5631138 h 6858000"/>
              <a:gd name="connsiteX15" fmla="*/ 1615864 w 7751867"/>
              <a:gd name="connsiteY15" fmla="*/ 732152 h 6858000"/>
              <a:gd name="connsiteX16" fmla="*/ 0 w 7751867"/>
              <a:gd name="connsiteY16" fmla="*/ 0 h 6858000"/>
              <a:gd name="connsiteX17" fmla="*/ 1753167 w 7751867"/>
              <a:gd name="connsiteY17" fmla="*/ 0 h 6858000"/>
              <a:gd name="connsiteX18" fmla="*/ 0 w 7751867"/>
              <a:gd name="connsiteY18" fmla="*/ 5318312 h 6858000"/>
              <a:gd name="connsiteX19" fmla="*/ 0 w 7751867"/>
              <a:gd name="connsiteY1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51867" h="6858000">
                <a:moveTo>
                  <a:pt x="5651865" y="5395614"/>
                </a:moveTo>
                <a:lnTo>
                  <a:pt x="7751867" y="6087875"/>
                </a:lnTo>
                <a:lnTo>
                  <a:pt x="7497997" y="6858000"/>
                </a:lnTo>
                <a:lnTo>
                  <a:pt x="5169793" y="6858000"/>
                </a:lnTo>
                <a:lnTo>
                  <a:pt x="5651865" y="5395614"/>
                </a:lnTo>
                <a:close/>
                <a:moveTo>
                  <a:pt x="3769158" y="2679966"/>
                </a:moveTo>
                <a:lnTo>
                  <a:pt x="6184555" y="3476196"/>
                </a:lnTo>
                <a:lnTo>
                  <a:pt x="5069752" y="6858000"/>
                </a:lnTo>
                <a:lnTo>
                  <a:pt x="2391880" y="6858000"/>
                </a:lnTo>
                <a:lnTo>
                  <a:pt x="3769158" y="2679966"/>
                </a:lnTo>
                <a:close/>
                <a:moveTo>
                  <a:pt x="1615864" y="732152"/>
                </a:moveTo>
                <a:lnTo>
                  <a:pt x="4050311" y="1452182"/>
                </a:lnTo>
                <a:lnTo>
                  <a:pt x="2273440" y="6858000"/>
                </a:lnTo>
                <a:lnTo>
                  <a:pt x="0" y="6858000"/>
                </a:lnTo>
                <a:lnTo>
                  <a:pt x="0" y="5631138"/>
                </a:lnTo>
                <a:lnTo>
                  <a:pt x="1615864" y="732152"/>
                </a:lnTo>
                <a:close/>
                <a:moveTo>
                  <a:pt x="0" y="0"/>
                </a:moveTo>
                <a:lnTo>
                  <a:pt x="1753167" y="0"/>
                </a:lnTo>
                <a:lnTo>
                  <a:pt x="0" y="5318312"/>
                </a:lnTo>
                <a:lnTo>
                  <a:pt x="0" y="0"/>
                </a:lnTo>
                <a:close/>
              </a:path>
            </a:pathLst>
          </a:custGeom>
          <a:pattFill prst="pct10">
            <a:fgClr>
              <a:schemeClr val="bg1">
                <a:lumMod val="65000"/>
              </a:schemeClr>
            </a:fgClr>
            <a:bgClr>
              <a:schemeClr val="bg1"/>
            </a:bgClr>
          </a:pattFill>
          <a:ln>
            <a:noFill/>
          </a:ln>
        </p:spPr>
        <p:txBody>
          <a:bodyPr wrap="square">
            <a:noAutofit/>
          </a:bodyPr>
          <a:lstStyle/>
          <a:p>
            <a:endParaRPr lang="en-US"/>
          </a:p>
        </p:txBody>
      </p:sp>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6927850" y="365125"/>
            <a:ext cx="4425950"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05515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691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F58538C3-3F4D-824D-8FD3-60C4B2374D81}"/>
              </a:ext>
            </a:extLst>
          </p:cNvPr>
          <p:cNvSpPr/>
          <p:nvPr userDrawn="1"/>
        </p:nvSpPr>
        <p:spPr>
          <a:xfrm>
            <a:off x="4862325" y="1980619"/>
            <a:ext cx="7329674" cy="3884922"/>
          </a:xfrm>
          <a:custGeom>
            <a:avLst/>
            <a:gdLst>
              <a:gd name="connsiteX0" fmla="*/ 1324858 w 7329674"/>
              <a:gd name="connsiteY0" fmla="*/ 0 h 3884922"/>
              <a:gd name="connsiteX1" fmla="*/ 7329674 w 7329674"/>
              <a:gd name="connsiteY1" fmla="*/ 0 h 3884922"/>
              <a:gd name="connsiteX2" fmla="*/ 7329674 w 7329674"/>
              <a:gd name="connsiteY2" fmla="*/ 3884922 h 3884922"/>
              <a:gd name="connsiteX3" fmla="*/ 0 w 7329674"/>
              <a:gd name="connsiteY3" fmla="*/ 3884922 h 3884922"/>
            </a:gdLst>
            <a:ahLst/>
            <a:cxnLst>
              <a:cxn ang="0">
                <a:pos x="connsiteX0" y="connsiteY0"/>
              </a:cxn>
              <a:cxn ang="0">
                <a:pos x="connsiteX1" y="connsiteY1"/>
              </a:cxn>
              <a:cxn ang="0">
                <a:pos x="connsiteX2" y="connsiteY2"/>
              </a:cxn>
              <a:cxn ang="0">
                <a:pos x="connsiteX3" y="connsiteY3"/>
              </a:cxn>
            </a:cxnLst>
            <a:rect l="l" t="t" r="r" b="b"/>
            <a:pathLst>
              <a:path w="7329674" h="3884922">
                <a:moveTo>
                  <a:pt x="1324858" y="0"/>
                </a:moveTo>
                <a:lnTo>
                  <a:pt x="7329674" y="0"/>
                </a:lnTo>
                <a:lnTo>
                  <a:pt x="7329674" y="3884922"/>
                </a:lnTo>
                <a:lnTo>
                  <a:pt x="0" y="3884922"/>
                </a:lnTo>
                <a:close/>
              </a:path>
            </a:pathLst>
          </a:custGeom>
          <a:solidFill>
            <a:srgbClr val="39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C81EBB-8216-1E42-A60C-4645DAF08FBC}"/>
              </a:ext>
            </a:extLst>
          </p:cNvPr>
          <p:cNvSpPr>
            <a:spLocks noGrp="1"/>
          </p:cNvSpPr>
          <p:nvPr>
            <p:ph type="title"/>
          </p:nvPr>
        </p:nvSpPr>
        <p:spPr/>
        <p:txBody>
          <a:bodyPr/>
          <a:lstStyle/>
          <a:p>
            <a:r>
              <a:rPr lang="en-US"/>
              <a:t>Click to edit Master title style</a:t>
            </a:r>
          </a:p>
        </p:txBody>
      </p:sp>
      <p:sp>
        <p:nvSpPr>
          <p:cNvPr id="7" name="Freeform 6">
            <a:extLst>
              <a:ext uri="{FF2B5EF4-FFF2-40B4-BE49-F238E27FC236}">
                <a16:creationId xmlns:a16="http://schemas.microsoft.com/office/drawing/2014/main" id="{6C0A3288-E723-964E-95C5-7E2C57F20D6E}"/>
              </a:ext>
            </a:extLst>
          </p:cNvPr>
          <p:cNvSpPr/>
          <p:nvPr userDrawn="1"/>
        </p:nvSpPr>
        <p:spPr>
          <a:xfrm>
            <a:off x="1" y="1708060"/>
            <a:ext cx="6095999" cy="3692529"/>
          </a:xfrm>
          <a:custGeom>
            <a:avLst/>
            <a:gdLst>
              <a:gd name="connsiteX0" fmla="*/ 0 w 6560897"/>
              <a:gd name="connsiteY0" fmla="*/ 0 h 3974132"/>
              <a:gd name="connsiteX1" fmla="*/ 6560897 w 6560897"/>
              <a:gd name="connsiteY1" fmla="*/ 0 h 3974132"/>
              <a:gd name="connsiteX2" fmla="*/ 5205617 w 6560897"/>
              <a:gd name="connsiteY2" fmla="*/ 3974132 h 3974132"/>
              <a:gd name="connsiteX3" fmla="*/ 0 w 6560897"/>
              <a:gd name="connsiteY3" fmla="*/ 3974132 h 3974132"/>
            </a:gdLst>
            <a:ahLst/>
            <a:cxnLst>
              <a:cxn ang="0">
                <a:pos x="connsiteX0" y="connsiteY0"/>
              </a:cxn>
              <a:cxn ang="0">
                <a:pos x="connsiteX1" y="connsiteY1"/>
              </a:cxn>
              <a:cxn ang="0">
                <a:pos x="connsiteX2" y="connsiteY2"/>
              </a:cxn>
              <a:cxn ang="0">
                <a:pos x="connsiteX3" y="connsiteY3"/>
              </a:cxn>
            </a:cxnLst>
            <a:rect l="l" t="t" r="r" b="b"/>
            <a:pathLst>
              <a:path w="6560897" h="3974132">
                <a:moveTo>
                  <a:pt x="0" y="0"/>
                </a:moveTo>
                <a:lnTo>
                  <a:pt x="6560897" y="0"/>
                </a:lnTo>
                <a:lnTo>
                  <a:pt x="5205617" y="3974132"/>
                </a:lnTo>
                <a:lnTo>
                  <a:pt x="0" y="397413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34BBB2A-7266-624B-B583-B1AD4BA07E75}"/>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947813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D7A8FB9-D041-8A42-B1CE-7044B6F8EA0B}"/>
              </a:ext>
            </a:extLst>
          </p:cNvPr>
          <p:cNvPicPr>
            <a:picLocks noChangeAspect="1"/>
          </p:cNvPicPr>
          <p:nvPr userDrawn="1"/>
        </p:nvPicPr>
        <p:blipFill>
          <a:blip r:embed="rId2"/>
          <a:stretch>
            <a:fillRect/>
          </a:stretch>
        </p:blipFill>
        <p:spPr>
          <a:xfrm>
            <a:off x="0" y="-12207"/>
            <a:ext cx="12192000" cy="4384337"/>
          </a:xfrm>
          <a:prstGeom prst="rect">
            <a:avLst/>
          </a:prstGeom>
        </p:spPr>
      </p:pic>
      <p:sp>
        <p:nvSpPr>
          <p:cNvPr id="2" name="Picture Placeholder 7">
            <a:extLst>
              <a:ext uri="{FF2B5EF4-FFF2-40B4-BE49-F238E27FC236}">
                <a16:creationId xmlns:a16="http://schemas.microsoft.com/office/drawing/2014/main" id="{0E7F85D2-A5D8-FD48-858C-3D739FFC3203}"/>
              </a:ext>
            </a:extLst>
          </p:cNvPr>
          <p:cNvSpPr>
            <a:spLocks noGrp="1"/>
          </p:cNvSpPr>
          <p:nvPr>
            <p:ph type="pic" sz="quarter" idx="10"/>
          </p:nvPr>
        </p:nvSpPr>
        <p:spPr>
          <a:xfrm>
            <a:off x="1403350" y="3063933"/>
            <a:ext cx="1644650" cy="1491915"/>
          </a:xfrm>
        </p:spPr>
        <p:txBody>
          <a:bodyPr/>
          <a:lstStyle/>
          <a:p>
            <a:endParaRPr lang="en-US"/>
          </a:p>
        </p:txBody>
      </p:sp>
      <p:sp>
        <p:nvSpPr>
          <p:cNvPr id="3" name="Picture Placeholder 7">
            <a:extLst>
              <a:ext uri="{FF2B5EF4-FFF2-40B4-BE49-F238E27FC236}">
                <a16:creationId xmlns:a16="http://schemas.microsoft.com/office/drawing/2014/main" id="{9CF899E7-4EC1-BF40-9309-1FE96097726A}"/>
              </a:ext>
            </a:extLst>
          </p:cNvPr>
          <p:cNvSpPr>
            <a:spLocks noGrp="1"/>
          </p:cNvSpPr>
          <p:nvPr>
            <p:ph type="pic" sz="quarter" idx="11"/>
          </p:nvPr>
        </p:nvSpPr>
        <p:spPr>
          <a:xfrm>
            <a:off x="3424631" y="3063933"/>
            <a:ext cx="1644650" cy="1491915"/>
          </a:xfrm>
        </p:spPr>
        <p:txBody>
          <a:bodyPr/>
          <a:lstStyle/>
          <a:p>
            <a:endParaRPr lang="en-US"/>
          </a:p>
        </p:txBody>
      </p:sp>
      <p:sp>
        <p:nvSpPr>
          <p:cNvPr id="4" name="Picture Placeholder 7">
            <a:extLst>
              <a:ext uri="{FF2B5EF4-FFF2-40B4-BE49-F238E27FC236}">
                <a16:creationId xmlns:a16="http://schemas.microsoft.com/office/drawing/2014/main" id="{7FF18BAC-578E-7946-A173-B5FE6013282B}"/>
              </a:ext>
            </a:extLst>
          </p:cNvPr>
          <p:cNvSpPr>
            <a:spLocks noGrp="1"/>
          </p:cNvSpPr>
          <p:nvPr>
            <p:ph type="pic" sz="quarter" idx="12"/>
          </p:nvPr>
        </p:nvSpPr>
        <p:spPr>
          <a:xfrm>
            <a:off x="5420417" y="3063933"/>
            <a:ext cx="1644650" cy="1491915"/>
          </a:xfrm>
        </p:spPr>
        <p:txBody>
          <a:bodyPr/>
          <a:lstStyle/>
          <a:p>
            <a:endParaRPr lang="en-US"/>
          </a:p>
        </p:txBody>
      </p:sp>
      <p:sp>
        <p:nvSpPr>
          <p:cNvPr id="5" name="Picture Placeholder 7">
            <a:extLst>
              <a:ext uri="{FF2B5EF4-FFF2-40B4-BE49-F238E27FC236}">
                <a16:creationId xmlns:a16="http://schemas.microsoft.com/office/drawing/2014/main" id="{A014455B-8C8C-CA4C-AA68-2B86BAC2E3DE}"/>
              </a:ext>
            </a:extLst>
          </p:cNvPr>
          <p:cNvSpPr>
            <a:spLocks noGrp="1"/>
          </p:cNvSpPr>
          <p:nvPr>
            <p:ph type="pic" sz="quarter" idx="13"/>
          </p:nvPr>
        </p:nvSpPr>
        <p:spPr>
          <a:xfrm>
            <a:off x="7378103" y="3063933"/>
            <a:ext cx="1644650" cy="1491915"/>
          </a:xfrm>
        </p:spPr>
        <p:txBody>
          <a:bodyPr/>
          <a:lstStyle/>
          <a:p>
            <a:endParaRPr lang="en-US"/>
          </a:p>
        </p:txBody>
      </p:sp>
      <p:sp>
        <p:nvSpPr>
          <p:cNvPr id="6" name="Picture Placeholder 7">
            <a:extLst>
              <a:ext uri="{FF2B5EF4-FFF2-40B4-BE49-F238E27FC236}">
                <a16:creationId xmlns:a16="http://schemas.microsoft.com/office/drawing/2014/main" id="{ABB15391-35B7-5846-88D8-A551BF347A5D}"/>
              </a:ext>
            </a:extLst>
          </p:cNvPr>
          <p:cNvSpPr>
            <a:spLocks noGrp="1"/>
          </p:cNvSpPr>
          <p:nvPr>
            <p:ph type="pic" sz="quarter" idx="14"/>
          </p:nvPr>
        </p:nvSpPr>
        <p:spPr>
          <a:xfrm>
            <a:off x="9373889" y="3063933"/>
            <a:ext cx="1644650" cy="1491915"/>
          </a:xfrm>
        </p:spPr>
        <p:txBody>
          <a:bodyPr/>
          <a:lstStyle/>
          <a:p>
            <a:endParaRPr lang="en-US"/>
          </a:p>
        </p:txBody>
      </p:sp>
      <p:grpSp>
        <p:nvGrpSpPr>
          <p:cNvPr id="14" name="Group 13">
            <a:extLst>
              <a:ext uri="{FF2B5EF4-FFF2-40B4-BE49-F238E27FC236}">
                <a16:creationId xmlns:a16="http://schemas.microsoft.com/office/drawing/2014/main" id="{87C162EB-A352-0F43-BA25-C5D0CB15E713}"/>
              </a:ext>
            </a:extLst>
          </p:cNvPr>
          <p:cNvGrpSpPr/>
          <p:nvPr userDrawn="1"/>
        </p:nvGrpSpPr>
        <p:grpSpPr>
          <a:xfrm>
            <a:off x="1395663" y="4555848"/>
            <a:ext cx="9649326" cy="1537045"/>
            <a:chOff x="1395663" y="2646947"/>
            <a:chExt cx="9649326" cy="782053"/>
          </a:xfrm>
        </p:grpSpPr>
        <p:sp>
          <p:nvSpPr>
            <p:cNvPr id="7" name="Rectangle 6">
              <a:extLst>
                <a:ext uri="{FF2B5EF4-FFF2-40B4-BE49-F238E27FC236}">
                  <a16:creationId xmlns:a16="http://schemas.microsoft.com/office/drawing/2014/main" id="{23627718-6A0D-ED46-983B-EC0B156A70DF}"/>
                </a:ext>
              </a:extLst>
            </p:cNvPr>
            <p:cNvSpPr/>
            <p:nvPr userDrawn="1"/>
          </p:nvSpPr>
          <p:spPr>
            <a:xfrm>
              <a:off x="1395663"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6884A9-DF12-8249-A84F-C65AC44BBDA3}"/>
                </a:ext>
              </a:extLst>
            </p:cNvPr>
            <p:cNvSpPr/>
            <p:nvPr userDrawn="1"/>
          </p:nvSpPr>
          <p:spPr>
            <a:xfrm>
              <a:off x="3416968"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0536D7-6EE4-0B40-8500-777F35069D8D}"/>
                </a:ext>
              </a:extLst>
            </p:cNvPr>
            <p:cNvSpPr/>
            <p:nvPr userDrawn="1"/>
          </p:nvSpPr>
          <p:spPr>
            <a:xfrm>
              <a:off x="5438273"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1D580D-4075-3448-8851-D1294B801E0F}"/>
                </a:ext>
              </a:extLst>
            </p:cNvPr>
            <p:cNvSpPr/>
            <p:nvPr userDrawn="1"/>
          </p:nvSpPr>
          <p:spPr>
            <a:xfrm>
              <a:off x="7363326"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D5F0B7-8C19-9F47-8659-9962B52E6B2B}"/>
                </a:ext>
              </a:extLst>
            </p:cNvPr>
            <p:cNvSpPr/>
            <p:nvPr userDrawn="1"/>
          </p:nvSpPr>
          <p:spPr>
            <a:xfrm>
              <a:off x="9384631"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A7A4A7CB-8C9B-2D4A-9993-F03A377DDBC6}"/>
              </a:ext>
            </a:extLst>
          </p:cNvPr>
          <p:cNvSpPr>
            <a:spLocks noGrp="1"/>
          </p:cNvSpPr>
          <p:nvPr>
            <p:ph type="title" hasCustomPrompt="1"/>
          </p:nvPr>
        </p:nvSpPr>
        <p:spPr>
          <a:xfrm>
            <a:off x="1402592" y="596995"/>
            <a:ext cx="9951208" cy="1325563"/>
          </a:xfrm>
        </p:spPr>
        <p:txBody>
          <a:bodyPr/>
          <a:lstStyle>
            <a:lvl1pPr algn="ctr">
              <a:defRPr b="1">
                <a:solidFill>
                  <a:srgbClr val="00B0F0"/>
                </a:solidFill>
                <a:latin typeface="Source Sans Pro" panose="020B0503030403020204" pitchFamily="34" charset="77"/>
              </a:defRPr>
            </a:lvl1pPr>
          </a:lstStyle>
          <a:p>
            <a:r>
              <a:rPr lang="en-US"/>
              <a:t>Lorem Ipsum Headline</a:t>
            </a:r>
          </a:p>
        </p:txBody>
      </p:sp>
      <p:sp>
        <p:nvSpPr>
          <p:cNvPr id="13" name="Text Placeholder 26">
            <a:extLst>
              <a:ext uri="{FF2B5EF4-FFF2-40B4-BE49-F238E27FC236}">
                <a16:creationId xmlns:a16="http://schemas.microsoft.com/office/drawing/2014/main" id="{B2E08D89-26BD-0546-90D6-852464EC5B31}"/>
              </a:ext>
            </a:extLst>
          </p:cNvPr>
          <p:cNvSpPr>
            <a:spLocks noGrp="1"/>
          </p:cNvSpPr>
          <p:nvPr>
            <p:ph type="body" sz="quarter" idx="16" hasCustomPrompt="1"/>
          </p:nvPr>
        </p:nvSpPr>
        <p:spPr>
          <a:xfrm>
            <a:off x="1403350" y="2044700"/>
            <a:ext cx="9969500" cy="426770"/>
          </a:xfrm>
        </p:spPr>
        <p:txBody>
          <a:bodyPr>
            <a:normAutofit/>
          </a:bodyPr>
          <a:lstStyle>
            <a:lvl1pPr marL="0" indent="0" algn="ctr">
              <a:buNone/>
              <a:defRPr sz="1800">
                <a:solidFill>
                  <a:srgbClr val="00B0F0"/>
                </a:solidFill>
                <a:latin typeface="Source Sans Pro" panose="020B0503030403020204" pitchFamily="34" charset="77"/>
              </a:defRPr>
            </a:lvl1pPr>
            <a:lvl2pPr marL="457200" indent="0" algn="ctr">
              <a:buNone/>
              <a:defRPr>
                <a:solidFill>
                  <a:schemeClr val="bg1"/>
                </a:solidFill>
                <a:latin typeface="Source Sans Pro" panose="020B0503030403020204" pitchFamily="34" charset="77"/>
              </a:defRPr>
            </a:lvl2pPr>
            <a:lvl3pPr marL="914400" indent="0" algn="ctr">
              <a:buNone/>
              <a:defRPr>
                <a:solidFill>
                  <a:schemeClr val="bg1"/>
                </a:solidFill>
                <a:latin typeface="Source Sans Pro" panose="020B0503030403020204" pitchFamily="34" charset="77"/>
              </a:defRPr>
            </a:lvl3pPr>
            <a:lvl4pPr marL="1371600" indent="0" algn="ctr">
              <a:buNone/>
              <a:defRPr>
                <a:solidFill>
                  <a:schemeClr val="bg1"/>
                </a:solidFill>
                <a:latin typeface="Source Sans Pro" panose="020B0503030403020204" pitchFamily="34" charset="77"/>
              </a:defRPr>
            </a:lvl4pPr>
            <a:lvl5pPr marL="1828800" indent="0" algn="ctr">
              <a:buNone/>
              <a:defRPr>
                <a:solidFill>
                  <a:schemeClr val="bg1"/>
                </a:solidFill>
                <a:latin typeface="Source Sans Pro" panose="020B0503030403020204" pitchFamily="34" charset="77"/>
              </a:defRPr>
            </a:lvl5pPr>
          </a:lstStyle>
          <a:p>
            <a:pPr lvl="0"/>
            <a:r>
              <a:rPr lang="en-US"/>
              <a:t>CLICK TO EDIT MASTER TEXT STYLES</a:t>
            </a:r>
          </a:p>
        </p:txBody>
      </p:sp>
      <p:sp>
        <p:nvSpPr>
          <p:cNvPr id="48" name="TextBox 47">
            <a:extLst>
              <a:ext uri="{FF2B5EF4-FFF2-40B4-BE49-F238E27FC236}">
                <a16:creationId xmlns:a16="http://schemas.microsoft.com/office/drawing/2014/main" id="{218B9D97-D4C8-4C46-8CC2-7AC55E7B430B}"/>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1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06250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Y 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BB0531-F2FA-0945-B4E6-9DA5081F992B}"/>
              </a:ext>
            </a:extLst>
          </p:cNvPr>
          <p:cNvSpPr/>
          <p:nvPr userDrawn="1"/>
        </p:nvSpPr>
        <p:spPr>
          <a:xfrm>
            <a:off x="1542" y="2008522"/>
            <a:ext cx="12190458" cy="1466334"/>
          </a:xfrm>
          <a:prstGeom prst="rect">
            <a:avLst/>
          </a:prstGeom>
          <a:solidFill>
            <a:schemeClr val="bg1">
              <a:lumMod val="8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77"/>
            </a:endParaRPr>
          </a:p>
        </p:txBody>
      </p:sp>
      <p:sp>
        <p:nvSpPr>
          <p:cNvPr id="36" name="Title 35">
            <a:extLst>
              <a:ext uri="{FF2B5EF4-FFF2-40B4-BE49-F238E27FC236}">
                <a16:creationId xmlns:a16="http://schemas.microsoft.com/office/drawing/2014/main" id="{5777087C-776A-B449-885F-24181D5CEED9}"/>
              </a:ext>
            </a:extLst>
          </p:cNvPr>
          <p:cNvSpPr>
            <a:spLocks noGrp="1"/>
          </p:cNvSpPr>
          <p:nvPr>
            <p:ph type="title"/>
          </p:nvPr>
        </p:nvSpPr>
        <p:spPr>
          <a:xfrm>
            <a:off x="1536700" y="607121"/>
            <a:ext cx="9817100" cy="794278"/>
          </a:xfrm>
        </p:spPr>
        <p:txBody>
          <a:bodyPr/>
          <a:lstStyle>
            <a:lvl1pPr algn="l">
              <a:defRPr>
                <a:solidFill>
                  <a:srgbClr val="00B0F0"/>
                </a:solidFill>
              </a:defRPr>
            </a:lvl1pPr>
          </a:lstStyle>
          <a:p>
            <a:r>
              <a:rPr lang="en-US"/>
              <a:t>Click to edit Master title style</a:t>
            </a:r>
          </a:p>
        </p:txBody>
      </p:sp>
      <p:sp>
        <p:nvSpPr>
          <p:cNvPr id="44" name="Rectangle 33">
            <a:extLst>
              <a:ext uri="{FF2B5EF4-FFF2-40B4-BE49-F238E27FC236}">
                <a16:creationId xmlns:a16="http://schemas.microsoft.com/office/drawing/2014/main" id="{54006EBB-0E85-794C-AE7F-2BEAA613ED4F}"/>
              </a:ext>
            </a:extLst>
          </p:cNvPr>
          <p:cNvSpPr/>
          <p:nvPr userDrawn="1"/>
        </p:nvSpPr>
        <p:spPr>
          <a:xfrm>
            <a:off x="-2020" y="-1"/>
            <a:ext cx="1404611"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83602"/>
              <a:gd name="connsiteX1" fmla="*/ 4791808 w 4791808"/>
              <a:gd name="connsiteY1" fmla="*/ 0 h 6883602"/>
              <a:gd name="connsiteX2" fmla="*/ 2453054 w 4791808"/>
              <a:gd name="connsiteY2" fmla="*/ 6858000 h 6883602"/>
              <a:gd name="connsiteX3" fmla="*/ 14796 w 4791808"/>
              <a:gd name="connsiteY3" fmla="*/ 6883602 h 6883602"/>
              <a:gd name="connsiteX4" fmla="*/ 0 w 4791808"/>
              <a:gd name="connsiteY4" fmla="*/ 0 h 6883602"/>
              <a:gd name="connsiteX0" fmla="*/ 0 w 4791808"/>
              <a:gd name="connsiteY0" fmla="*/ 0 h 6872755"/>
              <a:gd name="connsiteX1" fmla="*/ 4791808 w 4791808"/>
              <a:gd name="connsiteY1" fmla="*/ 0 h 6872755"/>
              <a:gd name="connsiteX2" fmla="*/ 2453054 w 4791808"/>
              <a:gd name="connsiteY2" fmla="*/ 6858000 h 6872755"/>
              <a:gd name="connsiteX3" fmla="*/ 14796 w 4791808"/>
              <a:gd name="connsiteY3" fmla="*/ 6872755 h 6872755"/>
              <a:gd name="connsiteX4" fmla="*/ 0 w 4791808"/>
              <a:gd name="connsiteY4" fmla="*/ 0 h 6872755"/>
              <a:gd name="connsiteX0" fmla="*/ 6898 w 4798706"/>
              <a:gd name="connsiteY0" fmla="*/ 0 h 6861908"/>
              <a:gd name="connsiteX1" fmla="*/ 4798706 w 4798706"/>
              <a:gd name="connsiteY1" fmla="*/ 0 h 6861908"/>
              <a:gd name="connsiteX2" fmla="*/ 2459952 w 4798706"/>
              <a:gd name="connsiteY2" fmla="*/ 6858000 h 6861908"/>
              <a:gd name="connsiteX3" fmla="*/ 0 w 4798706"/>
              <a:gd name="connsiteY3" fmla="*/ 6861908 h 6861908"/>
              <a:gd name="connsiteX4" fmla="*/ 6898 w 4798706"/>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706" h="6861908">
                <a:moveTo>
                  <a:pt x="6898" y="0"/>
                </a:moveTo>
                <a:lnTo>
                  <a:pt x="4798706" y="0"/>
                </a:lnTo>
                <a:lnTo>
                  <a:pt x="2459952" y="6858000"/>
                </a:lnTo>
                <a:lnTo>
                  <a:pt x="0" y="6861908"/>
                </a:lnTo>
                <a:cubicBezTo>
                  <a:pt x="2299" y="4574605"/>
                  <a:pt x="4599" y="2287303"/>
                  <a:pt x="689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90CF5B9B-D39D-DC4E-847A-CC1DE7E59182}"/>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628392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PICTURES + GRAY BAR">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6E9D81A-AB20-4646-AEE0-F78A464076E5}"/>
              </a:ext>
            </a:extLst>
          </p:cNvPr>
          <p:cNvSpPr/>
          <p:nvPr userDrawn="1"/>
        </p:nvSpPr>
        <p:spPr>
          <a:xfrm>
            <a:off x="0" y="4524376"/>
            <a:ext cx="12192000" cy="1602464"/>
          </a:xfrm>
          <a:prstGeom prst="rect">
            <a:avLst/>
          </a:prstGeom>
          <a:solidFill>
            <a:schemeClr val="bg1">
              <a:lumMod val="6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77"/>
            </a:endParaRPr>
          </a:p>
        </p:txBody>
      </p:sp>
      <p:sp>
        <p:nvSpPr>
          <p:cNvPr id="26" name="Picture Placeholder 25">
            <a:extLst>
              <a:ext uri="{FF2B5EF4-FFF2-40B4-BE49-F238E27FC236}">
                <a16:creationId xmlns:a16="http://schemas.microsoft.com/office/drawing/2014/main" id="{335D5234-07B1-764E-884C-64757F948F35}"/>
              </a:ext>
            </a:extLst>
          </p:cNvPr>
          <p:cNvSpPr>
            <a:spLocks noGrp="1"/>
          </p:cNvSpPr>
          <p:nvPr>
            <p:ph type="pic" sz="quarter" idx="12"/>
          </p:nvPr>
        </p:nvSpPr>
        <p:spPr>
          <a:xfrm>
            <a:off x="4042967" y="2929194"/>
            <a:ext cx="2922674" cy="1602463"/>
          </a:xfrm>
          <a:custGeom>
            <a:avLst/>
            <a:gdLst>
              <a:gd name="connsiteX0" fmla="*/ 546481 w 2922674"/>
              <a:gd name="connsiteY0" fmla="*/ 0 h 1602463"/>
              <a:gd name="connsiteX1" fmla="*/ 2922674 w 2922674"/>
              <a:gd name="connsiteY1" fmla="*/ 0 h 1602463"/>
              <a:gd name="connsiteX2" fmla="*/ 2376193 w 2922674"/>
              <a:gd name="connsiteY2" fmla="*/ 1602463 h 1602463"/>
              <a:gd name="connsiteX3" fmla="*/ 0 w 2922674"/>
              <a:gd name="connsiteY3" fmla="*/ 1602463 h 1602463"/>
            </a:gdLst>
            <a:ahLst/>
            <a:cxnLst>
              <a:cxn ang="0">
                <a:pos x="connsiteX0" y="connsiteY0"/>
              </a:cxn>
              <a:cxn ang="0">
                <a:pos x="connsiteX1" y="connsiteY1"/>
              </a:cxn>
              <a:cxn ang="0">
                <a:pos x="connsiteX2" y="connsiteY2"/>
              </a:cxn>
              <a:cxn ang="0">
                <a:pos x="connsiteX3" y="connsiteY3"/>
              </a:cxn>
            </a:cxnLst>
            <a:rect l="l" t="t" r="r" b="b"/>
            <a:pathLst>
              <a:path w="2922674" h="1602463">
                <a:moveTo>
                  <a:pt x="546481" y="0"/>
                </a:moveTo>
                <a:lnTo>
                  <a:pt x="2922674" y="0"/>
                </a:lnTo>
                <a:lnTo>
                  <a:pt x="2376193" y="1602463"/>
                </a:lnTo>
                <a:lnTo>
                  <a:pt x="0" y="1602463"/>
                </a:lnTo>
                <a:close/>
              </a:path>
            </a:pathLst>
          </a:custGeom>
          <a:pattFill prst="dkHorz">
            <a:fgClr>
              <a:schemeClr val="bg1">
                <a:lumMod val="85000"/>
              </a:schemeClr>
            </a:fgClr>
            <a:bgClr>
              <a:schemeClr val="bg1"/>
            </a:bgClr>
          </a:pattFill>
        </p:spPr>
      </p:sp>
      <p:sp>
        <p:nvSpPr>
          <p:cNvPr id="2" name="Title 1">
            <a:extLst>
              <a:ext uri="{FF2B5EF4-FFF2-40B4-BE49-F238E27FC236}">
                <a16:creationId xmlns:a16="http://schemas.microsoft.com/office/drawing/2014/main" id="{F77ACFA8-5FA9-7F40-A62C-CE54E6E09A2C}"/>
              </a:ext>
            </a:extLst>
          </p:cNvPr>
          <p:cNvSpPr>
            <a:spLocks noGrp="1"/>
          </p:cNvSpPr>
          <p:nvPr>
            <p:ph type="title"/>
          </p:nvPr>
        </p:nvSpPr>
        <p:spPr>
          <a:xfrm>
            <a:off x="4741136" y="365125"/>
            <a:ext cx="6612664" cy="942975"/>
          </a:xfrm>
        </p:spPr>
        <p:txBody>
          <a:bodyPr/>
          <a:lstStyle>
            <a:lvl1pPr>
              <a:defRPr>
                <a:solidFill>
                  <a:srgbClr val="263B88"/>
                </a:solidFill>
              </a:defRPr>
            </a:lvl1pPr>
          </a:lstStyle>
          <a:p>
            <a:r>
              <a:rPr lang="en-US"/>
              <a:t>Click to edit Master title</a:t>
            </a:r>
          </a:p>
        </p:txBody>
      </p:sp>
      <p:sp>
        <p:nvSpPr>
          <p:cNvPr id="27" name="Picture Placeholder 26">
            <a:extLst>
              <a:ext uri="{FF2B5EF4-FFF2-40B4-BE49-F238E27FC236}">
                <a16:creationId xmlns:a16="http://schemas.microsoft.com/office/drawing/2014/main" id="{59E3727D-CE5F-B44C-9C1C-17FC907A8D0A}"/>
              </a:ext>
            </a:extLst>
          </p:cNvPr>
          <p:cNvSpPr>
            <a:spLocks noGrp="1"/>
          </p:cNvSpPr>
          <p:nvPr>
            <p:ph type="pic" sz="quarter" idx="13"/>
          </p:nvPr>
        </p:nvSpPr>
        <p:spPr>
          <a:xfrm>
            <a:off x="7884717" y="2929194"/>
            <a:ext cx="2922674" cy="1602463"/>
          </a:xfrm>
          <a:custGeom>
            <a:avLst/>
            <a:gdLst>
              <a:gd name="connsiteX0" fmla="*/ 546481 w 2922674"/>
              <a:gd name="connsiteY0" fmla="*/ 0 h 1602463"/>
              <a:gd name="connsiteX1" fmla="*/ 2922674 w 2922674"/>
              <a:gd name="connsiteY1" fmla="*/ 0 h 1602463"/>
              <a:gd name="connsiteX2" fmla="*/ 2376193 w 2922674"/>
              <a:gd name="connsiteY2" fmla="*/ 1602463 h 1602463"/>
              <a:gd name="connsiteX3" fmla="*/ 0 w 2922674"/>
              <a:gd name="connsiteY3" fmla="*/ 1602463 h 1602463"/>
            </a:gdLst>
            <a:ahLst/>
            <a:cxnLst>
              <a:cxn ang="0">
                <a:pos x="connsiteX0" y="connsiteY0"/>
              </a:cxn>
              <a:cxn ang="0">
                <a:pos x="connsiteX1" y="connsiteY1"/>
              </a:cxn>
              <a:cxn ang="0">
                <a:pos x="connsiteX2" y="connsiteY2"/>
              </a:cxn>
              <a:cxn ang="0">
                <a:pos x="connsiteX3" y="connsiteY3"/>
              </a:cxn>
            </a:cxnLst>
            <a:rect l="l" t="t" r="r" b="b"/>
            <a:pathLst>
              <a:path w="2922674" h="1602463">
                <a:moveTo>
                  <a:pt x="546481" y="0"/>
                </a:moveTo>
                <a:lnTo>
                  <a:pt x="2922674" y="0"/>
                </a:lnTo>
                <a:lnTo>
                  <a:pt x="2376193" y="1602463"/>
                </a:lnTo>
                <a:lnTo>
                  <a:pt x="0" y="1602463"/>
                </a:lnTo>
                <a:close/>
              </a:path>
            </a:pathLst>
          </a:custGeom>
          <a:pattFill prst="dkHorz">
            <a:fgClr>
              <a:schemeClr val="bg1">
                <a:lumMod val="85000"/>
              </a:schemeClr>
            </a:fgClr>
            <a:bgClr>
              <a:schemeClr val="bg1"/>
            </a:bgClr>
          </a:pattFill>
        </p:spPr>
      </p:sp>
      <p:sp>
        <p:nvSpPr>
          <p:cNvPr id="11" name="TextBox 10">
            <a:extLst>
              <a:ext uri="{FF2B5EF4-FFF2-40B4-BE49-F238E27FC236}">
                <a16:creationId xmlns:a16="http://schemas.microsoft.com/office/drawing/2014/main" id="{8137AD10-A5CE-C647-8201-102D861B5C0B}"/>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14" name="Picture Placeholder 13">
            <a:extLst>
              <a:ext uri="{FF2B5EF4-FFF2-40B4-BE49-F238E27FC236}">
                <a16:creationId xmlns:a16="http://schemas.microsoft.com/office/drawing/2014/main" id="{003B1538-F341-B842-87A6-3544E2BFEA15}"/>
              </a:ext>
            </a:extLst>
          </p:cNvPr>
          <p:cNvSpPr>
            <a:spLocks noGrp="1"/>
          </p:cNvSpPr>
          <p:nvPr>
            <p:ph type="pic" sz="quarter" idx="14"/>
          </p:nvPr>
        </p:nvSpPr>
        <p:spPr>
          <a:xfrm>
            <a:off x="0" y="0"/>
            <a:ext cx="4339408" cy="4531657"/>
          </a:xfrm>
          <a:custGeom>
            <a:avLst/>
            <a:gdLst>
              <a:gd name="connsiteX0" fmla="*/ 0 w 4339408"/>
              <a:gd name="connsiteY0" fmla="*/ 0 h 4531657"/>
              <a:gd name="connsiteX1" fmla="*/ 2008373 w 4339408"/>
              <a:gd name="connsiteY1" fmla="*/ 0 h 4531657"/>
              <a:gd name="connsiteX2" fmla="*/ 2774950 w 4339408"/>
              <a:gd name="connsiteY2" fmla="*/ 0 h 4531657"/>
              <a:gd name="connsiteX3" fmla="*/ 4339408 w 4339408"/>
              <a:gd name="connsiteY3" fmla="*/ 0 h 4531657"/>
              <a:gd name="connsiteX4" fmla="*/ 2793996 w 4339408"/>
              <a:gd name="connsiteY4" fmla="*/ 4531657 h 4531657"/>
              <a:gd name="connsiteX5" fmla="*/ 293980 w 4339408"/>
              <a:gd name="connsiteY5" fmla="*/ 4531657 h 4531657"/>
              <a:gd name="connsiteX6" fmla="*/ 293980 w 4339408"/>
              <a:gd name="connsiteY6" fmla="*/ 4529272 h 4531657"/>
              <a:gd name="connsiteX7" fmla="*/ 463868 w 4339408"/>
              <a:gd name="connsiteY7" fmla="*/ 4529001 h 4531657"/>
              <a:gd name="connsiteX8" fmla="*/ 465446 w 4339408"/>
              <a:gd name="connsiteY8" fmla="*/ 4524375 h 4531657"/>
              <a:gd name="connsiteX9" fmla="*/ 0 w 4339408"/>
              <a:gd name="connsiteY9" fmla="*/ 4524375 h 453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9408" h="4531657">
                <a:moveTo>
                  <a:pt x="0" y="0"/>
                </a:moveTo>
                <a:lnTo>
                  <a:pt x="2008373" y="0"/>
                </a:lnTo>
                <a:lnTo>
                  <a:pt x="2774950" y="0"/>
                </a:lnTo>
                <a:lnTo>
                  <a:pt x="4339408" y="0"/>
                </a:lnTo>
                <a:lnTo>
                  <a:pt x="2793996" y="4531657"/>
                </a:lnTo>
                <a:lnTo>
                  <a:pt x="293980" y="4531657"/>
                </a:lnTo>
                <a:lnTo>
                  <a:pt x="293980" y="4529272"/>
                </a:lnTo>
                <a:lnTo>
                  <a:pt x="463868" y="4529001"/>
                </a:lnTo>
                <a:lnTo>
                  <a:pt x="465446" y="4524375"/>
                </a:lnTo>
                <a:lnTo>
                  <a:pt x="0" y="4524375"/>
                </a:lnTo>
                <a:close/>
              </a:path>
            </a:pathLst>
          </a:custGeom>
          <a:pattFill prst="wdDnDiag">
            <a:fgClr>
              <a:schemeClr val="bg1">
                <a:lumMod val="85000"/>
              </a:schemeClr>
            </a:fgClr>
            <a:bgClr>
              <a:schemeClr val="bg1"/>
            </a:bgClr>
          </a:pattFill>
        </p:spPr>
        <p:txBody>
          <a:bodyPr wrap="square">
            <a:noAutofit/>
          </a:bodyPr>
          <a:lstStyle/>
          <a:p>
            <a:endParaRPr lang="en-US"/>
          </a:p>
        </p:txBody>
      </p:sp>
      <p:sp>
        <p:nvSpPr>
          <p:cNvPr id="9"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2320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100"/>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609600" y="1765300"/>
            <a:ext cx="5386917"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Source Sans Pro"/>
                <a:ea typeface="Source Sans Pro"/>
                <a:cs typeface="Source Sans Pro"/>
                <a:sym typeface="Source Sans Pro"/>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609600" y="2405063"/>
            <a:ext cx="5386917"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0"/>
          <p:cNvSpPr txBox="1">
            <a:spLocks noGrp="1"/>
          </p:cNvSpPr>
          <p:nvPr>
            <p:ph type="body" idx="3"/>
          </p:nvPr>
        </p:nvSpPr>
        <p:spPr>
          <a:xfrm>
            <a:off x="6193368" y="1765300"/>
            <a:ext cx="5389033"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Source Sans Pro"/>
                <a:ea typeface="Source Sans Pro"/>
                <a:cs typeface="Source Sans Pro"/>
                <a:sym typeface="Source Sans Pro"/>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6193368" y="2405063"/>
            <a:ext cx="5389033"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07954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LOCK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36" name="Title 35">
            <a:extLst>
              <a:ext uri="{FF2B5EF4-FFF2-40B4-BE49-F238E27FC236}">
                <a16:creationId xmlns:a16="http://schemas.microsoft.com/office/drawing/2014/main" id="{82E99C3A-E626-C642-B1F2-2B0E38A5B6F1}"/>
              </a:ext>
            </a:extLst>
          </p:cNvPr>
          <p:cNvSpPr>
            <a:spLocks noGrp="1"/>
          </p:cNvSpPr>
          <p:nvPr userDrawn="1">
            <p:ph type="title"/>
          </p:nvPr>
        </p:nvSpPr>
        <p:spPr>
          <a:xfrm>
            <a:off x="1060450" y="365125"/>
            <a:ext cx="10293350" cy="1325563"/>
          </a:xfrm>
        </p:spPr>
        <p:txBody>
          <a:bodyPr/>
          <a:lstStyle>
            <a:lvl1pPr algn="l">
              <a:defRPr>
                <a:solidFill>
                  <a:srgbClr val="263B88"/>
                </a:solidFill>
              </a:defRPr>
            </a:lvl1pPr>
          </a:lstStyle>
          <a:p>
            <a:r>
              <a:rPr lang="en-US"/>
              <a:t>Click to edit Master title style</a:t>
            </a:r>
          </a:p>
        </p:txBody>
      </p:sp>
      <p:sp>
        <p:nvSpPr>
          <p:cNvPr id="16" name="Freeform 15">
            <a:extLst>
              <a:ext uri="{FF2B5EF4-FFF2-40B4-BE49-F238E27FC236}">
                <a16:creationId xmlns:a16="http://schemas.microsoft.com/office/drawing/2014/main" id="{A9DA2588-8AB2-B144-9D61-C5A10946D2CC}"/>
              </a:ext>
            </a:extLst>
          </p:cNvPr>
          <p:cNvSpPr/>
          <p:nvPr userDrawn="1"/>
        </p:nvSpPr>
        <p:spPr>
          <a:xfrm>
            <a:off x="2981926" y="2059322"/>
            <a:ext cx="6223379" cy="3301098"/>
          </a:xfrm>
          <a:custGeom>
            <a:avLst/>
            <a:gdLst>
              <a:gd name="connsiteX0" fmla="*/ 1125759 w 5089904"/>
              <a:gd name="connsiteY0" fmla="*/ 0 h 3301098"/>
              <a:gd name="connsiteX1" fmla="*/ 5089904 w 5089904"/>
              <a:gd name="connsiteY1" fmla="*/ 0 h 3301098"/>
              <a:gd name="connsiteX2" fmla="*/ 5089904 w 5089904"/>
              <a:gd name="connsiteY2" fmla="*/ 3301098 h 3301098"/>
              <a:gd name="connsiteX3" fmla="*/ 0 w 5089904"/>
              <a:gd name="connsiteY3" fmla="*/ 3301098 h 3301098"/>
              <a:gd name="connsiteX0" fmla="*/ 1125759 w 7147304"/>
              <a:gd name="connsiteY0" fmla="*/ 0 h 3301098"/>
              <a:gd name="connsiteX1" fmla="*/ 7147304 w 7147304"/>
              <a:gd name="connsiteY1" fmla="*/ 0 h 3301098"/>
              <a:gd name="connsiteX2" fmla="*/ 5089904 w 7147304"/>
              <a:gd name="connsiteY2" fmla="*/ 3301098 h 3301098"/>
              <a:gd name="connsiteX3" fmla="*/ 0 w 7147304"/>
              <a:gd name="connsiteY3" fmla="*/ 3301098 h 3301098"/>
              <a:gd name="connsiteX4" fmla="*/ 1125759 w 7147304"/>
              <a:gd name="connsiteY4" fmla="*/ 0 h 3301098"/>
              <a:gd name="connsiteX0" fmla="*/ 1125759 w 6223379"/>
              <a:gd name="connsiteY0" fmla="*/ 0 h 3301098"/>
              <a:gd name="connsiteX1" fmla="*/ 6223379 w 6223379"/>
              <a:gd name="connsiteY1" fmla="*/ 0 h 3301098"/>
              <a:gd name="connsiteX2" fmla="*/ 5089904 w 6223379"/>
              <a:gd name="connsiteY2" fmla="*/ 3301098 h 3301098"/>
              <a:gd name="connsiteX3" fmla="*/ 0 w 6223379"/>
              <a:gd name="connsiteY3" fmla="*/ 3301098 h 3301098"/>
              <a:gd name="connsiteX4" fmla="*/ 1125759 w 6223379"/>
              <a:gd name="connsiteY4" fmla="*/ 0 h 330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379" h="3301098">
                <a:moveTo>
                  <a:pt x="1125759" y="0"/>
                </a:moveTo>
                <a:lnTo>
                  <a:pt x="6223379" y="0"/>
                </a:lnTo>
                <a:lnTo>
                  <a:pt x="5089904" y="3301098"/>
                </a:lnTo>
                <a:lnTo>
                  <a:pt x="0" y="3301098"/>
                </a:lnTo>
                <a:lnTo>
                  <a:pt x="1125759" y="0"/>
                </a:lnTo>
                <a:close/>
              </a:path>
            </a:pathLst>
          </a:custGeom>
          <a:solidFill>
            <a:srgbClr val="263B88"/>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15" name="Freeform 14">
            <a:extLst>
              <a:ext uri="{FF2B5EF4-FFF2-40B4-BE49-F238E27FC236}">
                <a16:creationId xmlns:a16="http://schemas.microsoft.com/office/drawing/2014/main" id="{AF4360A8-3249-854F-8B3A-B5B48573560C}"/>
              </a:ext>
            </a:extLst>
          </p:cNvPr>
          <p:cNvSpPr/>
          <p:nvPr userDrawn="1"/>
        </p:nvSpPr>
        <p:spPr>
          <a:xfrm>
            <a:off x="0" y="2059322"/>
            <a:ext cx="3947416" cy="3301098"/>
          </a:xfrm>
          <a:custGeom>
            <a:avLst/>
            <a:gdLst>
              <a:gd name="connsiteX0" fmla="*/ 0 w 3947416"/>
              <a:gd name="connsiteY0" fmla="*/ 0 h 3301098"/>
              <a:gd name="connsiteX1" fmla="*/ 3947416 w 3947416"/>
              <a:gd name="connsiteY1" fmla="*/ 0 h 3301098"/>
              <a:gd name="connsiteX2" fmla="*/ 2821657 w 3947416"/>
              <a:gd name="connsiteY2" fmla="*/ 3301098 h 3301098"/>
              <a:gd name="connsiteX3" fmla="*/ 0 w 3947416"/>
              <a:gd name="connsiteY3" fmla="*/ 3301098 h 3301098"/>
            </a:gdLst>
            <a:ahLst/>
            <a:cxnLst>
              <a:cxn ang="0">
                <a:pos x="connsiteX0" y="connsiteY0"/>
              </a:cxn>
              <a:cxn ang="0">
                <a:pos x="connsiteX1" y="connsiteY1"/>
              </a:cxn>
              <a:cxn ang="0">
                <a:pos x="connsiteX2" y="connsiteY2"/>
              </a:cxn>
              <a:cxn ang="0">
                <a:pos x="connsiteX3" y="connsiteY3"/>
              </a:cxn>
            </a:cxnLst>
            <a:rect l="l" t="t" r="r" b="b"/>
            <a:pathLst>
              <a:path w="3947416" h="3301098">
                <a:moveTo>
                  <a:pt x="0" y="0"/>
                </a:moveTo>
                <a:lnTo>
                  <a:pt x="3947416" y="0"/>
                </a:lnTo>
                <a:lnTo>
                  <a:pt x="2821657" y="3301098"/>
                </a:lnTo>
                <a:lnTo>
                  <a:pt x="0" y="3301098"/>
                </a:lnTo>
                <a:close/>
              </a:path>
            </a:pathLst>
          </a:custGeom>
          <a:solidFill>
            <a:schemeClr val="bg1">
              <a:lumMod val="85000"/>
            </a:schemeClr>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18" name="Freeform 17">
            <a:extLst>
              <a:ext uri="{FF2B5EF4-FFF2-40B4-BE49-F238E27FC236}">
                <a16:creationId xmlns:a16="http://schemas.microsoft.com/office/drawing/2014/main" id="{34A4FF6B-593F-2B46-BFF5-EDC18ED9318B}"/>
              </a:ext>
            </a:extLst>
          </p:cNvPr>
          <p:cNvSpPr/>
          <p:nvPr userDrawn="1"/>
        </p:nvSpPr>
        <p:spPr>
          <a:xfrm rot="10800000">
            <a:off x="8244584" y="2059322"/>
            <a:ext cx="3947416" cy="3301098"/>
          </a:xfrm>
          <a:custGeom>
            <a:avLst/>
            <a:gdLst>
              <a:gd name="connsiteX0" fmla="*/ 0 w 3947416"/>
              <a:gd name="connsiteY0" fmla="*/ 0 h 3301098"/>
              <a:gd name="connsiteX1" fmla="*/ 3947416 w 3947416"/>
              <a:gd name="connsiteY1" fmla="*/ 0 h 3301098"/>
              <a:gd name="connsiteX2" fmla="*/ 2821657 w 3947416"/>
              <a:gd name="connsiteY2" fmla="*/ 3301098 h 3301098"/>
              <a:gd name="connsiteX3" fmla="*/ 0 w 3947416"/>
              <a:gd name="connsiteY3" fmla="*/ 3301098 h 3301098"/>
            </a:gdLst>
            <a:ahLst/>
            <a:cxnLst>
              <a:cxn ang="0">
                <a:pos x="connsiteX0" y="connsiteY0"/>
              </a:cxn>
              <a:cxn ang="0">
                <a:pos x="connsiteX1" y="connsiteY1"/>
              </a:cxn>
              <a:cxn ang="0">
                <a:pos x="connsiteX2" y="connsiteY2"/>
              </a:cxn>
              <a:cxn ang="0">
                <a:pos x="connsiteX3" y="connsiteY3"/>
              </a:cxn>
            </a:cxnLst>
            <a:rect l="l" t="t" r="r" b="b"/>
            <a:pathLst>
              <a:path w="3947416" h="3301098">
                <a:moveTo>
                  <a:pt x="0" y="0"/>
                </a:moveTo>
                <a:lnTo>
                  <a:pt x="3947416" y="0"/>
                </a:lnTo>
                <a:lnTo>
                  <a:pt x="2821657" y="3301098"/>
                </a:lnTo>
                <a:lnTo>
                  <a:pt x="0" y="3301098"/>
                </a:lnTo>
                <a:close/>
              </a:path>
            </a:pathLst>
          </a:custGeom>
          <a:solidFill>
            <a:schemeClr val="bg1">
              <a:lumMod val="85000"/>
            </a:schemeClr>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365783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AG PHOTO LEFT- TWO BLOC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36" name="Title 35">
            <a:extLst>
              <a:ext uri="{FF2B5EF4-FFF2-40B4-BE49-F238E27FC236}">
                <a16:creationId xmlns:a16="http://schemas.microsoft.com/office/drawing/2014/main" id="{82E99C3A-E626-C642-B1F2-2B0E38A5B6F1}"/>
              </a:ext>
            </a:extLst>
          </p:cNvPr>
          <p:cNvSpPr>
            <a:spLocks noGrp="1"/>
          </p:cNvSpPr>
          <p:nvPr userDrawn="1">
            <p:ph type="title"/>
          </p:nvPr>
        </p:nvSpPr>
        <p:spPr>
          <a:xfrm>
            <a:off x="6096000" y="365125"/>
            <a:ext cx="5257800" cy="1325563"/>
          </a:xfrm>
        </p:spPr>
        <p:txBody>
          <a:bodyPr/>
          <a:lstStyle>
            <a:lvl1pPr algn="l">
              <a:defRPr>
                <a:solidFill>
                  <a:srgbClr val="00B0F0"/>
                </a:solidFill>
              </a:defRPr>
            </a:lvl1pPr>
          </a:lstStyle>
          <a:p>
            <a:r>
              <a:rPr lang="en-US"/>
              <a:t>Click to edit Master title style</a:t>
            </a:r>
          </a:p>
        </p:txBody>
      </p:sp>
      <p:sp>
        <p:nvSpPr>
          <p:cNvPr id="16" name="Freeform 15">
            <a:extLst>
              <a:ext uri="{FF2B5EF4-FFF2-40B4-BE49-F238E27FC236}">
                <a16:creationId xmlns:a16="http://schemas.microsoft.com/office/drawing/2014/main" id="{A9DA2588-8AB2-B144-9D61-C5A10946D2CC}"/>
              </a:ext>
            </a:extLst>
          </p:cNvPr>
          <p:cNvSpPr/>
          <p:nvPr userDrawn="1"/>
        </p:nvSpPr>
        <p:spPr>
          <a:xfrm>
            <a:off x="4155387" y="2059322"/>
            <a:ext cx="6223379" cy="3301098"/>
          </a:xfrm>
          <a:custGeom>
            <a:avLst/>
            <a:gdLst>
              <a:gd name="connsiteX0" fmla="*/ 1125759 w 5089904"/>
              <a:gd name="connsiteY0" fmla="*/ 0 h 3301098"/>
              <a:gd name="connsiteX1" fmla="*/ 5089904 w 5089904"/>
              <a:gd name="connsiteY1" fmla="*/ 0 h 3301098"/>
              <a:gd name="connsiteX2" fmla="*/ 5089904 w 5089904"/>
              <a:gd name="connsiteY2" fmla="*/ 3301098 h 3301098"/>
              <a:gd name="connsiteX3" fmla="*/ 0 w 5089904"/>
              <a:gd name="connsiteY3" fmla="*/ 3301098 h 3301098"/>
              <a:gd name="connsiteX0" fmla="*/ 1125759 w 7147304"/>
              <a:gd name="connsiteY0" fmla="*/ 0 h 3301098"/>
              <a:gd name="connsiteX1" fmla="*/ 7147304 w 7147304"/>
              <a:gd name="connsiteY1" fmla="*/ 0 h 3301098"/>
              <a:gd name="connsiteX2" fmla="*/ 5089904 w 7147304"/>
              <a:gd name="connsiteY2" fmla="*/ 3301098 h 3301098"/>
              <a:gd name="connsiteX3" fmla="*/ 0 w 7147304"/>
              <a:gd name="connsiteY3" fmla="*/ 3301098 h 3301098"/>
              <a:gd name="connsiteX4" fmla="*/ 1125759 w 7147304"/>
              <a:gd name="connsiteY4" fmla="*/ 0 h 3301098"/>
              <a:gd name="connsiteX0" fmla="*/ 1125759 w 6223379"/>
              <a:gd name="connsiteY0" fmla="*/ 0 h 3301098"/>
              <a:gd name="connsiteX1" fmla="*/ 6223379 w 6223379"/>
              <a:gd name="connsiteY1" fmla="*/ 0 h 3301098"/>
              <a:gd name="connsiteX2" fmla="*/ 5089904 w 6223379"/>
              <a:gd name="connsiteY2" fmla="*/ 3301098 h 3301098"/>
              <a:gd name="connsiteX3" fmla="*/ 0 w 6223379"/>
              <a:gd name="connsiteY3" fmla="*/ 3301098 h 3301098"/>
              <a:gd name="connsiteX4" fmla="*/ 1125759 w 6223379"/>
              <a:gd name="connsiteY4" fmla="*/ 0 h 330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379" h="3301098">
                <a:moveTo>
                  <a:pt x="1125759" y="0"/>
                </a:moveTo>
                <a:lnTo>
                  <a:pt x="6223379" y="0"/>
                </a:lnTo>
                <a:lnTo>
                  <a:pt x="5089904" y="3301098"/>
                </a:lnTo>
                <a:lnTo>
                  <a:pt x="0" y="3301098"/>
                </a:lnTo>
                <a:lnTo>
                  <a:pt x="1125759" y="0"/>
                </a:lnTo>
                <a:close/>
              </a:path>
            </a:pathLst>
          </a:custGeom>
          <a:solidFill>
            <a:srgbClr val="00B0F0"/>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9" name="Freeform 8">
            <a:extLst>
              <a:ext uri="{FF2B5EF4-FFF2-40B4-BE49-F238E27FC236}">
                <a16:creationId xmlns:a16="http://schemas.microsoft.com/office/drawing/2014/main" id="{8C739B2F-99B4-0247-9BC2-6FE167FBFA9F}"/>
              </a:ext>
            </a:extLst>
          </p:cNvPr>
          <p:cNvSpPr/>
          <p:nvPr userDrawn="1"/>
        </p:nvSpPr>
        <p:spPr>
          <a:xfrm rot="10800000">
            <a:off x="9418045" y="2059322"/>
            <a:ext cx="2773955" cy="3301098"/>
          </a:xfrm>
          <a:custGeom>
            <a:avLst/>
            <a:gdLst>
              <a:gd name="connsiteX0" fmla="*/ 1648196 w 2773955"/>
              <a:gd name="connsiteY0" fmla="*/ 3301098 h 3301098"/>
              <a:gd name="connsiteX1" fmla="*/ 0 w 2773955"/>
              <a:gd name="connsiteY1" fmla="*/ 3301098 h 3301098"/>
              <a:gd name="connsiteX2" fmla="*/ 0 w 2773955"/>
              <a:gd name="connsiteY2" fmla="*/ 0 h 3301098"/>
              <a:gd name="connsiteX3" fmla="*/ 2773955 w 2773955"/>
              <a:gd name="connsiteY3" fmla="*/ 0 h 3301098"/>
            </a:gdLst>
            <a:ahLst/>
            <a:cxnLst>
              <a:cxn ang="0">
                <a:pos x="connsiteX0" y="connsiteY0"/>
              </a:cxn>
              <a:cxn ang="0">
                <a:pos x="connsiteX1" y="connsiteY1"/>
              </a:cxn>
              <a:cxn ang="0">
                <a:pos x="connsiteX2" y="connsiteY2"/>
              </a:cxn>
              <a:cxn ang="0">
                <a:pos x="connsiteX3" y="connsiteY3"/>
              </a:cxn>
            </a:cxnLst>
            <a:rect l="l" t="t" r="r" b="b"/>
            <a:pathLst>
              <a:path w="2773955" h="3301098">
                <a:moveTo>
                  <a:pt x="1648196" y="3301098"/>
                </a:moveTo>
                <a:lnTo>
                  <a:pt x="0" y="3301098"/>
                </a:lnTo>
                <a:lnTo>
                  <a:pt x="0" y="0"/>
                </a:lnTo>
                <a:lnTo>
                  <a:pt x="2773955" y="0"/>
                </a:lnTo>
                <a:close/>
              </a:path>
            </a:pathLst>
          </a:custGeom>
          <a:solidFill>
            <a:srgbClr val="00B0F0"/>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12" name="Picture Placeholder 11">
            <a:extLst>
              <a:ext uri="{FF2B5EF4-FFF2-40B4-BE49-F238E27FC236}">
                <a16:creationId xmlns:a16="http://schemas.microsoft.com/office/drawing/2014/main" id="{314E61CD-E063-304D-B5B1-87DCCF78666D}"/>
              </a:ext>
            </a:extLst>
          </p:cNvPr>
          <p:cNvSpPr>
            <a:spLocks noGrp="1"/>
          </p:cNvSpPr>
          <p:nvPr>
            <p:ph type="pic" sz="quarter" idx="11"/>
          </p:nvPr>
        </p:nvSpPr>
        <p:spPr>
          <a:xfrm>
            <a:off x="0" y="-3175"/>
            <a:ext cx="5785615" cy="6861175"/>
          </a:xfrm>
          <a:custGeom>
            <a:avLst/>
            <a:gdLst>
              <a:gd name="connsiteX0" fmla="*/ 1173462 w 5785615"/>
              <a:gd name="connsiteY0" fmla="*/ 0 h 6861175"/>
              <a:gd name="connsiteX1" fmla="*/ 5785615 w 5785615"/>
              <a:gd name="connsiteY1" fmla="*/ 0 h 6861175"/>
              <a:gd name="connsiteX2" fmla="*/ 3445779 w 5785615"/>
              <a:gd name="connsiteY2" fmla="*/ 6861175 h 6861175"/>
              <a:gd name="connsiteX3" fmla="*/ 2730500 w 5785615"/>
              <a:gd name="connsiteY3" fmla="*/ 6861175 h 6861175"/>
              <a:gd name="connsiteX4" fmla="*/ 1173462 w 5785615"/>
              <a:gd name="connsiteY4" fmla="*/ 6861175 h 6861175"/>
              <a:gd name="connsiteX5" fmla="*/ 0 w 5785615"/>
              <a:gd name="connsiteY5" fmla="*/ 6861175 h 6861175"/>
              <a:gd name="connsiteX6" fmla="*/ 0 w 5785615"/>
              <a:gd name="connsiteY6" fmla="*/ 3175 h 6861175"/>
              <a:gd name="connsiteX7" fmla="*/ 1173462 w 5785615"/>
              <a:gd name="connsiteY7"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5615" h="6861175">
                <a:moveTo>
                  <a:pt x="1173462" y="0"/>
                </a:moveTo>
                <a:lnTo>
                  <a:pt x="5785615" y="0"/>
                </a:lnTo>
                <a:lnTo>
                  <a:pt x="3445779" y="6861175"/>
                </a:lnTo>
                <a:lnTo>
                  <a:pt x="2730500" y="6861175"/>
                </a:lnTo>
                <a:lnTo>
                  <a:pt x="1173462" y="6861175"/>
                </a:lnTo>
                <a:lnTo>
                  <a:pt x="0" y="6861175"/>
                </a:lnTo>
                <a:lnTo>
                  <a:pt x="0" y="3175"/>
                </a:lnTo>
                <a:lnTo>
                  <a:pt x="1173462" y="3175"/>
                </a:lnTo>
                <a:close/>
              </a:path>
            </a:pathLst>
          </a:custGeom>
          <a:pattFill prst="wdUpDiag">
            <a:fgClr>
              <a:schemeClr val="bg1">
                <a:lumMod val="85000"/>
              </a:schemeClr>
            </a:fgClr>
            <a:bgClr>
              <a:schemeClr val="bg1"/>
            </a:bgClr>
          </a:pattFill>
        </p:spPr>
        <p:txBody>
          <a:bodyPr wrap="square">
            <a:noAutofit/>
          </a:bodyPr>
          <a:lstStyle/>
          <a:p>
            <a:endParaRPr lang="en-US"/>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87249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YAN WITH IC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D3687A-C370-A64B-9BE8-48099D66DB10}"/>
              </a:ext>
            </a:extLst>
          </p:cNvPr>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Source Sans Pro" panose="020B0503030403020204" pitchFamily="34" charset="77"/>
            </a:endParaRPr>
          </a:p>
        </p:txBody>
      </p:sp>
      <p:sp>
        <p:nvSpPr>
          <p:cNvPr id="15" name="TextBox 14">
            <a:extLst>
              <a:ext uri="{FF2B5EF4-FFF2-40B4-BE49-F238E27FC236}">
                <a16:creationId xmlns:a16="http://schemas.microsoft.com/office/drawing/2014/main" id="{D99F4E21-A7F8-7945-9C98-D10A471BC929}"/>
              </a:ext>
            </a:extLst>
          </p:cNvPr>
          <p:cNvSpPr txBox="1"/>
          <p:nvPr userDrawn="1"/>
        </p:nvSpPr>
        <p:spPr>
          <a:xfrm>
            <a:off x="11024088" y="6275447"/>
            <a:ext cx="573506" cy="369332"/>
          </a:xfrm>
          <a:prstGeom prst="rect">
            <a:avLst/>
          </a:prstGeom>
          <a:noFill/>
        </p:spPr>
        <p:txBody>
          <a:bodyPr wrap="square" rtlCol="0">
            <a:spAutoFit/>
          </a:bodyPr>
          <a:lstStyle/>
          <a:p>
            <a:pPr algn="ctr"/>
            <a:fld id="{FBCCF995-8C0F-B746-8B71-2757B38BE17C}" type="slidenum">
              <a:rPr lang="en-US" b="1" i="0" smtClean="0">
                <a:solidFill>
                  <a:schemeClr val="bg1"/>
                </a:solidFill>
                <a:latin typeface="Source Sans Pro" panose="020B0503030403020204" pitchFamily="34" charset="77"/>
              </a:rPr>
              <a:pPr algn="ctr"/>
              <a:t>‹#›</a:t>
            </a:fld>
            <a:endParaRPr lang="en-US" b="1" i="0">
              <a:solidFill>
                <a:schemeClr val="bg1"/>
              </a:solidFill>
              <a:latin typeface="Source Sans Pro" panose="020B0503030403020204" pitchFamily="34" charset="77"/>
            </a:endParaRPr>
          </a:p>
        </p:txBody>
      </p:sp>
      <p:sp>
        <p:nvSpPr>
          <p:cNvPr id="58" name="Title 57">
            <a:extLst>
              <a:ext uri="{FF2B5EF4-FFF2-40B4-BE49-F238E27FC236}">
                <a16:creationId xmlns:a16="http://schemas.microsoft.com/office/drawing/2014/main" id="{3B1F2291-070A-3A4E-9BBB-55B519372BD9}"/>
              </a:ext>
            </a:extLst>
          </p:cNvPr>
          <p:cNvSpPr>
            <a:spLocks noGrp="1"/>
          </p:cNvSpPr>
          <p:nvPr>
            <p:ph type="title"/>
          </p:nvPr>
        </p:nvSpPr>
        <p:spPr>
          <a:xfrm>
            <a:off x="838200" y="461936"/>
            <a:ext cx="10515600" cy="1325563"/>
          </a:xfrm>
        </p:spPr>
        <p:txBody>
          <a:bodyPr/>
          <a:lstStyle>
            <a:lvl1pPr algn="ctr">
              <a:defRPr>
                <a:solidFill>
                  <a:schemeClr val="bg1"/>
                </a:solidFill>
              </a:defRPr>
            </a:lvl1pPr>
          </a:lstStyle>
          <a:p>
            <a:r>
              <a:rPr lang="en-US"/>
              <a:t>Click to edit Master title style</a:t>
            </a:r>
          </a:p>
        </p:txBody>
      </p:sp>
      <p:sp>
        <p:nvSpPr>
          <p:cNvPr id="6"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585053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YAN WITH ICON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53A591-6CD6-1D4A-B145-83AACCEFE3B4}"/>
              </a:ext>
            </a:extLst>
          </p:cNvPr>
          <p:cNvSpPr/>
          <p:nvPr userDrawn="1"/>
        </p:nvSpPr>
        <p:spPr>
          <a:xfrm>
            <a:off x="0" y="0"/>
            <a:ext cx="12192000" cy="6858000"/>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Source Sans Pro" panose="020B0503030403020204" pitchFamily="34" charset="77"/>
            </a:endParaRPr>
          </a:p>
        </p:txBody>
      </p:sp>
      <p:sp>
        <p:nvSpPr>
          <p:cNvPr id="58" name="Title 57">
            <a:extLst>
              <a:ext uri="{FF2B5EF4-FFF2-40B4-BE49-F238E27FC236}">
                <a16:creationId xmlns:a16="http://schemas.microsoft.com/office/drawing/2014/main" id="{3B1F2291-070A-3A4E-9BBB-55B519372BD9}"/>
              </a:ext>
            </a:extLst>
          </p:cNvPr>
          <p:cNvSpPr>
            <a:spLocks noGrp="1"/>
          </p:cNvSpPr>
          <p:nvPr>
            <p:ph type="title"/>
          </p:nvPr>
        </p:nvSpPr>
        <p:spPr>
          <a:xfrm>
            <a:off x="838200" y="461936"/>
            <a:ext cx="10515600" cy="1325563"/>
          </a:xfrm>
        </p:spPr>
        <p:txBody>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131241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1718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4600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838200" y="657548"/>
            <a:ext cx="10515600" cy="1033200"/>
          </a:xfrm>
          <a:prstGeom prst="rect">
            <a:avLst/>
          </a:prstGeom>
          <a:solidFill>
            <a:srgbClr val="165C7D"/>
          </a:solid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3100"/>
              <a:buFont typeface="Arial"/>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p14"/>
          <p:cNvSpPr txBox="1">
            <a:spLocks noGrp="1"/>
          </p:cNvSpPr>
          <p:nvPr>
            <p:ph type="dt" idx="10"/>
          </p:nvPr>
        </p:nvSpPr>
        <p:spPr>
          <a:xfrm>
            <a:off x="838200" y="6356351"/>
            <a:ext cx="1107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4"/>
          <p:cNvSpPr txBox="1">
            <a:spLocks noGrp="1"/>
          </p:cNvSpPr>
          <p:nvPr>
            <p:ph type="ftr" idx="11"/>
          </p:nvPr>
        </p:nvSpPr>
        <p:spPr>
          <a:xfrm>
            <a:off x="2051541" y="6356351"/>
            <a:ext cx="9300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4"/>
          <p:cNvSpPr txBox="1">
            <a:spLocks noGrp="1"/>
          </p:cNvSpPr>
          <p:nvPr>
            <p:ph type="sldNum" idx="12"/>
          </p:nvPr>
        </p:nvSpPr>
        <p:spPr>
          <a:xfrm>
            <a:off x="11682413" y="6516497"/>
            <a:ext cx="425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
        <p:nvSpPr>
          <p:cNvPr id="69" name="Google Shape;69;p14"/>
          <p:cNvSpPr>
            <a:spLocks noGrp="1"/>
          </p:cNvSpPr>
          <p:nvPr>
            <p:ph type="pic" idx="2"/>
          </p:nvPr>
        </p:nvSpPr>
        <p:spPr>
          <a:xfrm>
            <a:off x="431800" y="2052639"/>
            <a:ext cx="2121200" cy="2244800"/>
          </a:xfrm>
          <a:prstGeom prst="rect">
            <a:avLst/>
          </a:prstGeom>
          <a:noFill/>
          <a:ln>
            <a:noFill/>
          </a:ln>
        </p:spPr>
      </p:sp>
      <p:sp>
        <p:nvSpPr>
          <p:cNvPr id="70" name="Google Shape;70;p14"/>
          <p:cNvSpPr>
            <a:spLocks noGrp="1"/>
          </p:cNvSpPr>
          <p:nvPr>
            <p:ph type="pic" idx="3"/>
          </p:nvPr>
        </p:nvSpPr>
        <p:spPr>
          <a:xfrm>
            <a:off x="2705100" y="2052639"/>
            <a:ext cx="2121200" cy="2244800"/>
          </a:xfrm>
          <a:prstGeom prst="rect">
            <a:avLst/>
          </a:prstGeom>
          <a:noFill/>
          <a:ln>
            <a:noFill/>
          </a:ln>
        </p:spPr>
      </p:sp>
      <p:sp>
        <p:nvSpPr>
          <p:cNvPr id="71" name="Google Shape;71;p14"/>
          <p:cNvSpPr>
            <a:spLocks noGrp="1"/>
          </p:cNvSpPr>
          <p:nvPr>
            <p:ph type="pic" idx="4"/>
          </p:nvPr>
        </p:nvSpPr>
        <p:spPr>
          <a:xfrm>
            <a:off x="4992687" y="2052636"/>
            <a:ext cx="2121200" cy="2244800"/>
          </a:xfrm>
          <a:prstGeom prst="rect">
            <a:avLst/>
          </a:prstGeom>
          <a:noFill/>
          <a:ln>
            <a:noFill/>
          </a:ln>
        </p:spPr>
      </p:sp>
      <p:sp>
        <p:nvSpPr>
          <p:cNvPr id="72" name="Google Shape;72;p14"/>
          <p:cNvSpPr>
            <a:spLocks noGrp="1"/>
          </p:cNvSpPr>
          <p:nvPr>
            <p:ph type="pic" idx="5"/>
          </p:nvPr>
        </p:nvSpPr>
        <p:spPr>
          <a:xfrm>
            <a:off x="7280275" y="2052635"/>
            <a:ext cx="2121200" cy="2244800"/>
          </a:xfrm>
          <a:prstGeom prst="rect">
            <a:avLst/>
          </a:prstGeom>
          <a:noFill/>
          <a:ln>
            <a:noFill/>
          </a:ln>
        </p:spPr>
      </p:sp>
      <p:sp>
        <p:nvSpPr>
          <p:cNvPr id="73" name="Google Shape;73;p14"/>
          <p:cNvSpPr>
            <a:spLocks noGrp="1"/>
          </p:cNvSpPr>
          <p:nvPr>
            <p:ph type="pic" idx="6"/>
          </p:nvPr>
        </p:nvSpPr>
        <p:spPr>
          <a:xfrm>
            <a:off x="9567861" y="2052635"/>
            <a:ext cx="2121200" cy="2244800"/>
          </a:xfrm>
          <a:prstGeom prst="rect">
            <a:avLst/>
          </a:prstGeom>
          <a:noFill/>
          <a:ln>
            <a:noFill/>
          </a:ln>
        </p:spPr>
      </p:sp>
      <p:sp>
        <p:nvSpPr>
          <p:cNvPr id="74" name="Google Shape;74;p14"/>
          <p:cNvSpPr txBox="1">
            <a:spLocks noGrp="1"/>
          </p:cNvSpPr>
          <p:nvPr>
            <p:ph type="body" idx="1"/>
          </p:nvPr>
        </p:nvSpPr>
        <p:spPr>
          <a:xfrm>
            <a:off x="431800" y="4414839"/>
            <a:ext cx="2121200" cy="3652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rgbClr val="165C7D"/>
              </a:buClr>
              <a:buSzPts val="1100"/>
              <a:buNone/>
              <a:defRPr sz="1100" b="1">
                <a:solidFill>
                  <a:srgbClr val="165C7D"/>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p14"/>
          <p:cNvSpPr txBox="1">
            <a:spLocks noGrp="1"/>
          </p:cNvSpPr>
          <p:nvPr>
            <p:ph type="body" idx="7"/>
          </p:nvPr>
        </p:nvSpPr>
        <p:spPr>
          <a:xfrm>
            <a:off x="431800" y="4897439"/>
            <a:ext cx="2121200" cy="5804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900"/>
              <a:buNone/>
              <a:defRPr sz="900" b="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4"/>
          <p:cNvSpPr txBox="1">
            <a:spLocks noGrp="1"/>
          </p:cNvSpPr>
          <p:nvPr>
            <p:ph type="body" idx="8"/>
          </p:nvPr>
        </p:nvSpPr>
        <p:spPr>
          <a:xfrm>
            <a:off x="698269" y="5555025"/>
            <a:ext cx="1854400" cy="2908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800"/>
              <a:buNone/>
              <a:defRPr sz="800" b="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4"/>
          <p:cNvSpPr txBox="1">
            <a:spLocks noGrp="1"/>
          </p:cNvSpPr>
          <p:nvPr>
            <p:ph type="body" idx="9"/>
          </p:nvPr>
        </p:nvSpPr>
        <p:spPr>
          <a:xfrm>
            <a:off x="2705100" y="4414839"/>
            <a:ext cx="2121200" cy="3652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rgbClr val="165C7D"/>
              </a:buClr>
              <a:buSzPts val="1100"/>
              <a:buNone/>
              <a:defRPr sz="1100" b="1">
                <a:solidFill>
                  <a:srgbClr val="165C7D"/>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4"/>
          <p:cNvSpPr txBox="1">
            <a:spLocks noGrp="1"/>
          </p:cNvSpPr>
          <p:nvPr>
            <p:ph type="body" idx="13"/>
          </p:nvPr>
        </p:nvSpPr>
        <p:spPr>
          <a:xfrm>
            <a:off x="2705100" y="4897439"/>
            <a:ext cx="2121200" cy="5804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900"/>
              <a:buNone/>
              <a:defRPr sz="900" b="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79" name="Google Shape;79;p14"/>
          <p:cNvGrpSpPr/>
          <p:nvPr/>
        </p:nvGrpSpPr>
        <p:grpSpPr>
          <a:xfrm>
            <a:off x="2705443" y="5595646"/>
            <a:ext cx="209520" cy="165819"/>
            <a:chOff x="6913202" y="3745467"/>
            <a:chExt cx="535400" cy="420008"/>
          </a:xfrm>
        </p:grpSpPr>
        <p:sp>
          <p:nvSpPr>
            <p:cNvPr id="80" name="Google Shape;80;p14"/>
            <p:cNvSpPr/>
            <p:nvPr/>
          </p:nvSpPr>
          <p:spPr>
            <a:xfrm>
              <a:off x="6913202" y="3745467"/>
              <a:ext cx="535400" cy="267176"/>
            </a:xfrm>
            <a:custGeom>
              <a:avLst/>
              <a:gdLst/>
              <a:ahLst/>
              <a:cxnLst/>
              <a:rect l="l" t="t" r="r" b="b"/>
              <a:pathLst>
                <a:path w="4867275" h="2428875" extrusionOk="0">
                  <a:moveTo>
                    <a:pt x="467735" y="1180233"/>
                  </a:moveTo>
                  <a:cubicBezTo>
                    <a:pt x="529380" y="1223734"/>
                    <a:pt x="715204" y="1352931"/>
                    <a:pt x="1025214" y="1567758"/>
                  </a:cubicBezTo>
                  <a:cubicBezTo>
                    <a:pt x="1335234" y="1782585"/>
                    <a:pt x="1572730" y="1947996"/>
                    <a:pt x="1737712" y="2064001"/>
                  </a:cubicBezTo>
                  <a:cubicBezTo>
                    <a:pt x="1755839" y="2076717"/>
                    <a:pt x="1794348" y="2104358"/>
                    <a:pt x="1853260" y="2146964"/>
                  </a:cubicBezTo>
                  <a:cubicBezTo>
                    <a:pt x="1912182" y="2189598"/>
                    <a:pt x="1961140" y="2224050"/>
                    <a:pt x="2000098" y="2250329"/>
                  </a:cubicBezTo>
                  <a:cubicBezTo>
                    <a:pt x="2039083" y="2276599"/>
                    <a:pt x="2086213" y="2306069"/>
                    <a:pt x="2141534" y="2338692"/>
                  </a:cubicBezTo>
                  <a:cubicBezTo>
                    <a:pt x="2196837" y="2371287"/>
                    <a:pt x="2248967" y="2395804"/>
                    <a:pt x="2297916" y="2412035"/>
                  </a:cubicBezTo>
                  <a:cubicBezTo>
                    <a:pt x="2346874" y="2428399"/>
                    <a:pt x="2392194" y="2436505"/>
                    <a:pt x="2433885" y="2436505"/>
                  </a:cubicBezTo>
                  <a:lnTo>
                    <a:pt x="2436619" y="2436505"/>
                  </a:lnTo>
                  <a:lnTo>
                    <a:pt x="2439362" y="2436505"/>
                  </a:lnTo>
                  <a:cubicBezTo>
                    <a:pt x="2481053" y="2436505"/>
                    <a:pt x="2526392" y="2428389"/>
                    <a:pt x="2575350" y="2412035"/>
                  </a:cubicBezTo>
                  <a:cubicBezTo>
                    <a:pt x="2624281" y="2395804"/>
                    <a:pt x="2676459" y="2371258"/>
                    <a:pt x="2731713" y="2338692"/>
                  </a:cubicBezTo>
                  <a:cubicBezTo>
                    <a:pt x="2786996" y="2306031"/>
                    <a:pt x="2834126" y="2276589"/>
                    <a:pt x="2873112" y="2250329"/>
                  </a:cubicBezTo>
                  <a:cubicBezTo>
                    <a:pt x="2912097" y="2224050"/>
                    <a:pt x="2961018" y="2189598"/>
                    <a:pt x="3019959" y="2146964"/>
                  </a:cubicBezTo>
                  <a:cubicBezTo>
                    <a:pt x="3078861" y="2104320"/>
                    <a:pt x="3117418" y="2076717"/>
                    <a:pt x="3135544" y="2064001"/>
                  </a:cubicBezTo>
                  <a:cubicBezTo>
                    <a:pt x="3302308" y="1947996"/>
                    <a:pt x="3726580" y="1653378"/>
                    <a:pt x="4408227" y="1180176"/>
                  </a:cubicBezTo>
                  <a:cubicBezTo>
                    <a:pt x="4540568" y="1087755"/>
                    <a:pt x="4651134" y="976236"/>
                    <a:pt x="4739955" y="845696"/>
                  </a:cubicBezTo>
                  <a:cubicBezTo>
                    <a:pt x="4828842" y="715213"/>
                    <a:pt x="4873238" y="578329"/>
                    <a:pt x="4873238" y="435121"/>
                  </a:cubicBezTo>
                  <a:cubicBezTo>
                    <a:pt x="4873238" y="315449"/>
                    <a:pt x="4830156" y="213008"/>
                    <a:pt x="4744031" y="127806"/>
                  </a:cubicBezTo>
                  <a:cubicBezTo>
                    <a:pt x="4657916" y="42586"/>
                    <a:pt x="4555922" y="0"/>
                    <a:pt x="4438117" y="0"/>
                  </a:cubicBezTo>
                  <a:lnTo>
                    <a:pt x="435092" y="0"/>
                  </a:lnTo>
                  <a:cubicBezTo>
                    <a:pt x="295504" y="0"/>
                    <a:pt x="188081" y="47130"/>
                    <a:pt x="112843" y="141389"/>
                  </a:cubicBezTo>
                  <a:cubicBezTo>
                    <a:pt x="37614" y="235668"/>
                    <a:pt x="0" y="353511"/>
                    <a:pt x="0" y="494909"/>
                  </a:cubicBezTo>
                  <a:cubicBezTo>
                    <a:pt x="0" y="609124"/>
                    <a:pt x="49873" y="732892"/>
                    <a:pt x="149571" y="866137"/>
                  </a:cubicBezTo>
                  <a:cubicBezTo>
                    <a:pt x="249260" y="999392"/>
                    <a:pt x="355349" y="1104100"/>
                    <a:pt x="467735" y="1180233"/>
                  </a:cubicBezTo>
                  <a:close/>
                </a:path>
              </a:pathLst>
            </a:custGeom>
            <a:gradFill>
              <a:gsLst>
                <a:gs pos="0">
                  <a:srgbClr val="23779D"/>
                </a:gs>
                <a:gs pos="100000">
                  <a:srgbClr val="123F53"/>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00" b="0" i="0" u="none" strike="noStrike" cap="none">
                <a:solidFill>
                  <a:srgbClr val="3F3F3F"/>
                </a:solidFill>
                <a:latin typeface="Arial"/>
                <a:ea typeface="Arial"/>
                <a:cs typeface="Arial"/>
                <a:sym typeface="Arial"/>
              </a:endParaRPr>
            </a:p>
          </p:txBody>
        </p:sp>
        <p:sp>
          <p:nvSpPr>
            <p:cNvPr id="81" name="Google Shape;81;p14"/>
            <p:cNvSpPr/>
            <p:nvPr/>
          </p:nvSpPr>
          <p:spPr>
            <a:xfrm>
              <a:off x="6913202" y="3880487"/>
              <a:ext cx="535400" cy="284988"/>
            </a:xfrm>
            <a:custGeom>
              <a:avLst/>
              <a:gdLst/>
              <a:ahLst/>
              <a:cxnLst/>
              <a:rect l="l" t="t" r="r" b="b"/>
              <a:pathLst>
                <a:path w="4867275" h="2590800" extrusionOk="0">
                  <a:moveTo>
                    <a:pt x="4601261" y="236582"/>
                  </a:moveTo>
                  <a:cubicBezTo>
                    <a:pt x="4006672" y="639023"/>
                    <a:pt x="3555187" y="951786"/>
                    <a:pt x="3247025" y="1174804"/>
                  </a:cubicBezTo>
                  <a:cubicBezTo>
                    <a:pt x="3143688" y="1250918"/>
                    <a:pt x="3059859" y="1310335"/>
                    <a:pt x="2995479" y="1352912"/>
                  </a:cubicBezTo>
                  <a:cubicBezTo>
                    <a:pt x="2931100" y="1395517"/>
                    <a:pt x="2845480" y="1439027"/>
                    <a:pt x="2738495" y="1483424"/>
                  </a:cubicBezTo>
                  <a:cubicBezTo>
                    <a:pt x="2631548" y="1527886"/>
                    <a:pt x="2531878" y="1550051"/>
                    <a:pt x="2439400" y="1550051"/>
                  </a:cubicBezTo>
                  <a:lnTo>
                    <a:pt x="2436628" y="1550051"/>
                  </a:lnTo>
                  <a:lnTo>
                    <a:pt x="2433895" y="1550051"/>
                  </a:lnTo>
                  <a:cubicBezTo>
                    <a:pt x="2341436" y="1550051"/>
                    <a:pt x="2241709" y="1527886"/>
                    <a:pt x="2134762" y="1483424"/>
                  </a:cubicBezTo>
                  <a:cubicBezTo>
                    <a:pt x="2027815" y="1439027"/>
                    <a:pt x="1942138" y="1395517"/>
                    <a:pt x="1877778" y="1352912"/>
                  </a:cubicBezTo>
                  <a:cubicBezTo>
                    <a:pt x="1813436" y="1310335"/>
                    <a:pt x="1729578" y="1250918"/>
                    <a:pt x="1626251" y="1174804"/>
                  </a:cubicBezTo>
                  <a:cubicBezTo>
                    <a:pt x="1381487" y="995334"/>
                    <a:pt x="930974" y="682552"/>
                    <a:pt x="274691" y="236582"/>
                  </a:cubicBezTo>
                  <a:cubicBezTo>
                    <a:pt x="171326" y="167735"/>
                    <a:pt x="79772" y="88821"/>
                    <a:pt x="0" y="0"/>
                  </a:cubicBezTo>
                  <a:lnTo>
                    <a:pt x="0" y="2159175"/>
                  </a:lnTo>
                  <a:cubicBezTo>
                    <a:pt x="0" y="2278904"/>
                    <a:pt x="42586" y="2381288"/>
                    <a:pt x="127806" y="2466499"/>
                  </a:cubicBezTo>
                  <a:cubicBezTo>
                    <a:pt x="213008" y="2551738"/>
                    <a:pt x="315458" y="2594343"/>
                    <a:pt x="435121" y="2594343"/>
                  </a:cubicBezTo>
                  <a:lnTo>
                    <a:pt x="4438155" y="2594343"/>
                  </a:lnTo>
                  <a:cubicBezTo>
                    <a:pt x="4557789" y="2594343"/>
                    <a:pt x="4660230" y="2551738"/>
                    <a:pt x="4745441" y="2466499"/>
                  </a:cubicBezTo>
                  <a:cubicBezTo>
                    <a:pt x="4830680" y="2381260"/>
                    <a:pt x="4873248" y="2278913"/>
                    <a:pt x="4873248" y="2159175"/>
                  </a:cubicBezTo>
                  <a:lnTo>
                    <a:pt x="4873248" y="0"/>
                  </a:lnTo>
                  <a:cubicBezTo>
                    <a:pt x="4795276" y="86982"/>
                    <a:pt x="4704655" y="165897"/>
                    <a:pt x="4601261" y="236582"/>
                  </a:cubicBezTo>
                  <a:close/>
                </a:path>
              </a:pathLst>
            </a:custGeom>
            <a:gradFill>
              <a:gsLst>
                <a:gs pos="0">
                  <a:srgbClr val="23779D"/>
                </a:gs>
                <a:gs pos="100000">
                  <a:srgbClr val="123F53"/>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00" b="0" i="0" u="none" strike="noStrike" cap="none">
                <a:solidFill>
                  <a:srgbClr val="3F3F3F"/>
                </a:solidFill>
                <a:latin typeface="Arial"/>
                <a:ea typeface="Arial"/>
                <a:cs typeface="Arial"/>
                <a:sym typeface="Arial"/>
              </a:endParaRPr>
            </a:p>
          </p:txBody>
        </p:sp>
      </p:grpSp>
      <p:sp>
        <p:nvSpPr>
          <p:cNvPr id="82" name="Google Shape;82;p14"/>
          <p:cNvSpPr txBox="1">
            <a:spLocks noGrp="1"/>
          </p:cNvSpPr>
          <p:nvPr>
            <p:ph type="body" idx="14"/>
          </p:nvPr>
        </p:nvSpPr>
        <p:spPr>
          <a:xfrm>
            <a:off x="2971569" y="5555025"/>
            <a:ext cx="1854400" cy="2908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800"/>
              <a:buNone/>
              <a:defRPr sz="800" b="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 name="Google Shape;83;p14"/>
          <p:cNvSpPr txBox="1">
            <a:spLocks noGrp="1"/>
          </p:cNvSpPr>
          <p:nvPr>
            <p:ph type="body" idx="15"/>
          </p:nvPr>
        </p:nvSpPr>
        <p:spPr>
          <a:xfrm>
            <a:off x="4992687" y="4414839"/>
            <a:ext cx="2121200" cy="3652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rgbClr val="165C7D"/>
              </a:buClr>
              <a:buSzPts val="1100"/>
              <a:buNone/>
              <a:defRPr sz="1100" b="1">
                <a:solidFill>
                  <a:srgbClr val="165C7D"/>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4" name="Google Shape;84;p14"/>
          <p:cNvSpPr txBox="1">
            <a:spLocks noGrp="1"/>
          </p:cNvSpPr>
          <p:nvPr>
            <p:ph type="body" idx="16"/>
          </p:nvPr>
        </p:nvSpPr>
        <p:spPr>
          <a:xfrm>
            <a:off x="4992687" y="4897439"/>
            <a:ext cx="2121200" cy="5804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900"/>
              <a:buNone/>
              <a:defRPr sz="900" b="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85" name="Google Shape;85;p14"/>
          <p:cNvGrpSpPr/>
          <p:nvPr/>
        </p:nvGrpSpPr>
        <p:grpSpPr>
          <a:xfrm>
            <a:off x="4993029" y="5595646"/>
            <a:ext cx="209520" cy="165819"/>
            <a:chOff x="6913202" y="3745467"/>
            <a:chExt cx="535400" cy="420008"/>
          </a:xfrm>
        </p:grpSpPr>
        <p:sp>
          <p:nvSpPr>
            <p:cNvPr id="86" name="Google Shape;86;p14"/>
            <p:cNvSpPr/>
            <p:nvPr/>
          </p:nvSpPr>
          <p:spPr>
            <a:xfrm>
              <a:off x="6913202" y="3745467"/>
              <a:ext cx="535400" cy="267176"/>
            </a:xfrm>
            <a:custGeom>
              <a:avLst/>
              <a:gdLst/>
              <a:ahLst/>
              <a:cxnLst/>
              <a:rect l="l" t="t" r="r" b="b"/>
              <a:pathLst>
                <a:path w="4867275" h="2428875" extrusionOk="0">
                  <a:moveTo>
                    <a:pt x="467735" y="1180233"/>
                  </a:moveTo>
                  <a:cubicBezTo>
                    <a:pt x="529380" y="1223734"/>
                    <a:pt x="715204" y="1352931"/>
                    <a:pt x="1025214" y="1567758"/>
                  </a:cubicBezTo>
                  <a:cubicBezTo>
                    <a:pt x="1335234" y="1782585"/>
                    <a:pt x="1572730" y="1947996"/>
                    <a:pt x="1737712" y="2064001"/>
                  </a:cubicBezTo>
                  <a:cubicBezTo>
                    <a:pt x="1755839" y="2076717"/>
                    <a:pt x="1794348" y="2104358"/>
                    <a:pt x="1853260" y="2146964"/>
                  </a:cubicBezTo>
                  <a:cubicBezTo>
                    <a:pt x="1912182" y="2189598"/>
                    <a:pt x="1961140" y="2224050"/>
                    <a:pt x="2000098" y="2250329"/>
                  </a:cubicBezTo>
                  <a:cubicBezTo>
                    <a:pt x="2039083" y="2276599"/>
                    <a:pt x="2086213" y="2306069"/>
                    <a:pt x="2141534" y="2338692"/>
                  </a:cubicBezTo>
                  <a:cubicBezTo>
                    <a:pt x="2196837" y="2371287"/>
                    <a:pt x="2248967" y="2395804"/>
                    <a:pt x="2297916" y="2412035"/>
                  </a:cubicBezTo>
                  <a:cubicBezTo>
                    <a:pt x="2346874" y="2428399"/>
                    <a:pt x="2392194" y="2436505"/>
                    <a:pt x="2433885" y="2436505"/>
                  </a:cubicBezTo>
                  <a:lnTo>
                    <a:pt x="2436619" y="2436505"/>
                  </a:lnTo>
                  <a:lnTo>
                    <a:pt x="2439362" y="2436505"/>
                  </a:lnTo>
                  <a:cubicBezTo>
                    <a:pt x="2481053" y="2436505"/>
                    <a:pt x="2526392" y="2428389"/>
                    <a:pt x="2575350" y="2412035"/>
                  </a:cubicBezTo>
                  <a:cubicBezTo>
                    <a:pt x="2624281" y="2395804"/>
                    <a:pt x="2676459" y="2371258"/>
                    <a:pt x="2731713" y="2338692"/>
                  </a:cubicBezTo>
                  <a:cubicBezTo>
                    <a:pt x="2786996" y="2306031"/>
                    <a:pt x="2834126" y="2276589"/>
                    <a:pt x="2873112" y="2250329"/>
                  </a:cubicBezTo>
                  <a:cubicBezTo>
                    <a:pt x="2912097" y="2224050"/>
                    <a:pt x="2961018" y="2189598"/>
                    <a:pt x="3019959" y="2146964"/>
                  </a:cubicBezTo>
                  <a:cubicBezTo>
                    <a:pt x="3078861" y="2104320"/>
                    <a:pt x="3117418" y="2076717"/>
                    <a:pt x="3135544" y="2064001"/>
                  </a:cubicBezTo>
                  <a:cubicBezTo>
                    <a:pt x="3302308" y="1947996"/>
                    <a:pt x="3726580" y="1653378"/>
                    <a:pt x="4408227" y="1180176"/>
                  </a:cubicBezTo>
                  <a:cubicBezTo>
                    <a:pt x="4540568" y="1087755"/>
                    <a:pt x="4651134" y="976236"/>
                    <a:pt x="4739955" y="845696"/>
                  </a:cubicBezTo>
                  <a:cubicBezTo>
                    <a:pt x="4828842" y="715213"/>
                    <a:pt x="4873238" y="578329"/>
                    <a:pt x="4873238" y="435121"/>
                  </a:cubicBezTo>
                  <a:cubicBezTo>
                    <a:pt x="4873238" y="315449"/>
                    <a:pt x="4830156" y="213008"/>
                    <a:pt x="4744031" y="127806"/>
                  </a:cubicBezTo>
                  <a:cubicBezTo>
                    <a:pt x="4657916" y="42586"/>
                    <a:pt x="4555922" y="0"/>
                    <a:pt x="4438117" y="0"/>
                  </a:cubicBezTo>
                  <a:lnTo>
                    <a:pt x="435092" y="0"/>
                  </a:lnTo>
                  <a:cubicBezTo>
                    <a:pt x="295504" y="0"/>
                    <a:pt x="188081" y="47130"/>
                    <a:pt x="112843" y="141389"/>
                  </a:cubicBezTo>
                  <a:cubicBezTo>
                    <a:pt x="37614" y="235668"/>
                    <a:pt x="0" y="353511"/>
                    <a:pt x="0" y="494909"/>
                  </a:cubicBezTo>
                  <a:cubicBezTo>
                    <a:pt x="0" y="609124"/>
                    <a:pt x="49873" y="732892"/>
                    <a:pt x="149571" y="866137"/>
                  </a:cubicBezTo>
                  <a:cubicBezTo>
                    <a:pt x="249260" y="999392"/>
                    <a:pt x="355349" y="1104100"/>
                    <a:pt x="467735" y="1180233"/>
                  </a:cubicBezTo>
                  <a:close/>
                </a:path>
              </a:pathLst>
            </a:custGeom>
            <a:gradFill>
              <a:gsLst>
                <a:gs pos="0">
                  <a:srgbClr val="23779D"/>
                </a:gs>
                <a:gs pos="100000">
                  <a:srgbClr val="123F53"/>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00" b="0" i="0" u="none" strike="noStrike" cap="none">
                <a:solidFill>
                  <a:srgbClr val="3F3F3F"/>
                </a:solidFill>
                <a:latin typeface="Arial"/>
                <a:ea typeface="Arial"/>
                <a:cs typeface="Arial"/>
                <a:sym typeface="Arial"/>
              </a:endParaRPr>
            </a:p>
          </p:txBody>
        </p:sp>
        <p:sp>
          <p:nvSpPr>
            <p:cNvPr id="87" name="Google Shape;87;p14"/>
            <p:cNvSpPr/>
            <p:nvPr/>
          </p:nvSpPr>
          <p:spPr>
            <a:xfrm>
              <a:off x="6913202" y="3880487"/>
              <a:ext cx="535400" cy="284988"/>
            </a:xfrm>
            <a:custGeom>
              <a:avLst/>
              <a:gdLst/>
              <a:ahLst/>
              <a:cxnLst/>
              <a:rect l="l" t="t" r="r" b="b"/>
              <a:pathLst>
                <a:path w="4867275" h="2590800" extrusionOk="0">
                  <a:moveTo>
                    <a:pt x="4601261" y="236582"/>
                  </a:moveTo>
                  <a:cubicBezTo>
                    <a:pt x="4006672" y="639023"/>
                    <a:pt x="3555187" y="951786"/>
                    <a:pt x="3247025" y="1174804"/>
                  </a:cubicBezTo>
                  <a:cubicBezTo>
                    <a:pt x="3143688" y="1250918"/>
                    <a:pt x="3059859" y="1310335"/>
                    <a:pt x="2995479" y="1352912"/>
                  </a:cubicBezTo>
                  <a:cubicBezTo>
                    <a:pt x="2931100" y="1395517"/>
                    <a:pt x="2845480" y="1439027"/>
                    <a:pt x="2738495" y="1483424"/>
                  </a:cubicBezTo>
                  <a:cubicBezTo>
                    <a:pt x="2631548" y="1527886"/>
                    <a:pt x="2531878" y="1550051"/>
                    <a:pt x="2439400" y="1550051"/>
                  </a:cubicBezTo>
                  <a:lnTo>
                    <a:pt x="2436628" y="1550051"/>
                  </a:lnTo>
                  <a:lnTo>
                    <a:pt x="2433895" y="1550051"/>
                  </a:lnTo>
                  <a:cubicBezTo>
                    <a:pt x="2341436" y="1550051"/>
                    <a:pt x="2241709" y="1527886"/>
                    <a:pt x="2134762" y="1483424"/>
                  </a:cubicBezTo>
                  <a:cubicBezTo>
                    <a:pt x="2027815" y="1439027"/>
                    <a:pt x="1942138" y="1395517"/>
                    <a:pt x="1877778" y="1352912"/>
                  </a:cubicBezTo>
                  <a:cubicBezTo>
                    <a:pt x="1813436" y="1310335"/>
                    <a:pt x="1729578" y="1250918"/>
                    <a:pt x="1626251" y="1174804"/>
                  </a:cubicBezTo>
                  <a:cubicBezTo>
                    <a:pt x="1381487" y="995334"/>
                    <a:pt x="930974" y="682552"/>
                    <a:pt x="274691" y="236582"/>
                  </a:cubicBezTo>
                  <a:cubicBezTo>
                    <a:pt x="171326" y="167735"/>
                    <a:pt x="79772" y="88821"/>
                    <a:pt x="0" y="0"/>
                  </a:cubicBezTo>
                  <a:lnTo>
                    <a:pt x="0" y="2159175"/>
                  </a:lnTo>
                  <a:cubicBezTo>
                    <a:pt x="0" y="2278904"/>
                    <a:pt x="42586" y="2381288"/>
                    <a:pt x="127806" y="2466499"/>
                  </a:cubicBezTo>
                  <a:cubicBezTo>
                    <a:pt x="213008" y="2551738"/>
                    <a:pt x="315458" y="2594343"/>
                    <a:pt x="435121" y="2594343"/>
                  </a:cubicBezTo>
                  <a:lnTo>
                    <a:pt x="4438155" y="2594343"/>
                  </a:lnTo>
                  <a:cubicBezTo>
                    <a:pt x="4557789" y="2594343"/>
                    <a:pt x="4660230" y="2551738"/>
                    <a:pt x="4745441" y="2466499"/>
                  </a:cubicBezTo>
                  <a:cubicBezTo>
                    <a:pt x="4830680" y="2381260"/>
                    <a:pt x="4873248" y="2278913"/>
                    <a:pt x="4873248" y="2159175"/>
                  </a:cubicBezTo>
                  <a:lnTo>
                    <a:pt x="4873248" y="0"/>
                  </a:lnTo>
                  <a:cubicBezTo>
                    <a:pt x="4795276" y="86982"/>
                    <a:pt x="4704655" y="165897"/>
                    <a:pt x="4601261" y="236582"/>
                  </a:cubicBezTo>
                  <a:close/>
                </a:path>
              </a:pathLst>
            </a:custGeom>
            <a:gradFill>
              <a:gsLst>
                <a:gs pos="0">
                  <a:srgbClr val="23779D"/>
                </a:gs>
                <a:gs pos="100000">
                  <a:srgbClr val="123F53"/>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00" b="0" i="0" u="none" strike="noStrike" cap="none">
                <a:solidFill>
                  <a:srgbClr val="3F3F3F"/>
                </a:solidFill>
                <a:latin typeface="Arial"/>
                <a:ea typeface="Arial"/>
                <a:cs typeface="Arial"/>
                <a:sym typeface="Arial"/>
              </a:endParaRPr>
            </a:p>
          </p:txBody>
        </p:sp>
      </p:grpSp>
      <p:sp>
        <p:nvSpPr>
          <p:cNvPr id="88" name="Google Shape;88;p14"/>
          <p:cNvSpPr txBox="1">
            <a:spLocks noGrp="1"/>
          </p:cNvSpPr>
          <p:nvPr>
            <p:ph type="body" idx="17"/>
          </p:nvPr>
        </p:nvSpPr>
        <p:spPr>
          <a:xfrm>
            <a:off x="5259156" y="5555025"/>
            <a:ext cx="1854400" cy="2908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800"/>
              <a:buNone/>
              <a:defRPr sz="800" b="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 name="Google Shape;89;p14"/>
          <p:cNvSpPr txBox="1">
            <a:spLocks noGrp="1"/>
          </p:cNvSpPr>
          <p:nvPr>
            <p:ph type="body" idx="18"/>
          </p:nvPr>
        </p:nvSpPr>
        <p:spPr>
          <a:xfrm>
            <a:off x="7280275" y="4414839"/>
            <a:ext cx="2121200" cy="3652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rgbClr val="165C7D"/>
              </a:buClr>
              <a:buSzPts val="1100"/>
              <a:buNone/>
              <a:defRPr sz="1100" b="1">
                <a:solidFill>
                  <a:srgbClr val="165C7D"/>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4"/>
          <p:cNvSpPr txBox="1">
            <a:spLocks noGrp="1"/>
          </p:cNvSpPr>
          <p:nvPr>
            <p:ph type="body" idx="19"/>
          </p:nvPr>
        </p:nvSpPr>
        <p:spPr>
          <a:xfrm>
            <a:off x="7280275" y="4897439"/>
            <a:ext cx="2121200" cy="5804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900"/>
              <a:buNone/>
              <a:defRPr sz="900" b="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 name="Google Shape;91;p14"/>
          <p:cNvSpPr txBox="1">
            <a:spLocks noGrp="1"/>
          </p:cNvSpPr>
          <p:nvPr>
            <p:ph type="body" idx="20"/>
          </p:nvPr>
        </p:nvSpPr>
        <p:spPr>
          <a:xfrm>
            <a:off x="7546743" y="5555025"/>
            <a:ext cx="1854400" cy="2908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800"/>
              <a:buNone/>
              <a:defRPr sz="800" b="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 name="Google Shape;92;p14"/>
          <p:cNvSpPr txBox="1">
            <a:spLocks noGrp="1"/>
          </p:cNvSpPr>
          <p:nvPr>
            <p:ph type="body" idx="21"/>
          </p:nvPr>
        </p:nvSpPr>
        <p:spPr>
          <a:xfrm>
            <a:off x="9561513" y="4414839"/>
            <a:ext cx="2121200" cy="3652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rgbClr val="165C7D"/>
              </a:buClr>
              <a:buSzPts val="1100"/>
              <a:buNone/>
              <a:defRPr sz="1100" b="1">
                <a:solidFill>
                  <a:srgbClr val="165C7D"/>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3" name="Google Shape;93;p14"/>
          <p:cNvSpPr txBox="1">
            <a:spLocks noGrp="1"/>
          </p:cNvSpPr>
          <p:nvPr>
            <p:ph type="body" idx="22"/>
          </p:nvPr>
        </p:nvSpPr>
        <p:spPr>
          <a:xfrm>
            <a:off x="9561513" y="4897439"/>
            <a:ext cx="2121200" cy="5804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900"/>
              <a:buNone/>
              <a:defRPr sz="900" b="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4" name="Google Shape;94;p14"/>
          <p:cNvSpPr txBox="1">
            <a:spLocks noGrp="1"/>
          </p:cNvSpPr>
          <p:nvPr>
            <p:ph type="body" idx="23"/>
          </p:nvPr>
        </p:nvSpPr>
        <p:spPr>
          <a:xfrm>
            <a:off x="9827983" y="5555025"/>
            <a:ext cx="1854400" cy="2908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800"/>
              <a:buNone/>
              <a:defRPr sz="800" b="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44549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60"/>
        <p:cNvGrpSpPr/>
        <p:nvPr/>
      </p:nvGrpSpPr>
      <p:grpSpPr>
        <a:xfrm>
          <a:off x="0" y="0"/>
          <a:ext cx="0" cy="0"/>
          <a:chOff x="0" y="0"/>
          <a:chExt cx="0" cy="0"/>
        </a:xfrm>
      </p:grpSpPr>
      <p:sp>
        <p:nvSpPr>
          <p:cNvPr id="361" name="Google Shape;361;p58"/>
          <p:cNvSpPr txBox="1">
            <a:spLocks noGrp="1"/>
          </p:cNvSpPr>
          <p:nvPr>
            <p:ph type="title"/>
          </p:nvPr>
        </p:nvSpPr>
        <p:spPr>
          <a:xfrm>
            <a:off x="839788" y="457200"/>
            <a:ext cx="3932000" cy="1600400"/>
          </a:xfrm>
          <a:prstGeom prst="rect">
            <a:avLst/>
          </a:prstGeom>
          <a:solidFill>
            <a:srgbClr val="165C7D"/>
          </a:solid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2400"/>
              <a:buFont typeface="Montserrat"/>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2" name="Google Shape;362;p58"/>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63" name="Google Shape;363;p58"/>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64" name="Google Shape;364;p58"/>
          <p:cNvSpPr txBox="1">
            <a:spLocks noGrp="1"/>
          </p:cNvSpPr>
          <p:nvPr>
            <p:ph type="dt" idx="10"/>
          </p:nvPr>
        </p:nvSpPr>
        <p:spPr>
          <a:xfrm>
            <a:off x="838200" y="6356351"/>
            <a:ext cx="10072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365" name="Google Shape;365;p58"/>
          <p:cNvSpPr txBox="1">
            <a:spLocks noGrp="1"/>
          </p:cNvSpPr>
          <p:nvPr>
            <p:ph type="ftr" idx="11"/>
          </p:nvPr>
        </p:nvSpPr>
        <p:spPr>
          <a:xfrm>
            <a:off x="2086495" y="6356351"/>
            <a:ext cx="92672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6" name="Google Shape;366;p58"/>
          <p:cNvSpPr txBox="1">
            <a:spLocks noGrp="1"/>
          </p:cNvSpPr>
          <p:nvPr>
            <p:ph type="sldNum" idx="12"/>
          </p:nvPr>
        </p:nvSpPr>
        <p:spPr>
          <a:xfrm>
            <a:off x="11682413" y="6516497"/>
            <a:ext cx="425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5873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100"/>
              <a:buFont typeface="Montserrat"/>
              <a:buNone/>
              <a:defRPr sz="41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609600" y="1679403"/>
            <a:ext cx="10972800" cy="4446760"/>
          </a:xfrm>
          <a:prstGeom prst="rect">
            <a:avLst/>
          </a:prstGeom>
          <a:noFill/>
          <a:ln>
            <a:noFill/>
          </a:ln>
        </p:spPr>
        <p:txBody>
          <a:bodyPr spcFirstLastPara="1" wrap="square" lIns="91425" tIns="45700" rIns="91425" bIns="45700" anchor="t" anchorCtr="0">
            <a:normAutofit/>
          </a:bodyPr>
          <a:lstStyle>
            <a:lvl1pPr marL="457200" marR="0" lvl="0" indent="-388620" algn="l" rtl="0">
              <a:lnSpc>
                <a:spcPct val="100000"/>
              </a:lnSpc>
              <a:spcBef>
                <a:spcPts val="1200"/>
              </a:spcBef>
              <a:spcAft>
                <a:spcPts val="0"/>
              </a:spcAft>
              <a:buClr>
                <a:schemeClr val="accent2"/>
              </a:buClr>
              <a:buSzPts val="2520"/>
              <a:buFont typeface="Noto Sans Symbols"/>
              <a:buChar char="✧"/>
              <a:defRPr sz="28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3pPr>
            <a:lvl4pPr marL="1828800" marR="0" lvl="3"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pic>
        <p:nvPicPr>
          <p:cNvPr id="13" name="Google Shape;13;p12" descr="STR_TA_Logo.jpg"/>
          <p:cNvPicPr preferRelativeResize="0"/>
          <p:nvPr/>
        </p:nvPicPr>
        <p:blipFill rotWithShape="1">
          <a:blip r:embed="rId19">
            <a:alphaModFix/>
          </a:blip>
          <a:srcRect l="2851" t="8784" r="67033" b="8380"/>
          <a:stretch/>
        </p:blipFill>
        <p:spPr>
          <a:xfrm>
            <a:off x="609600" y="6259329"/>
            <a:ext cx="619077" cy="472642"/>
          </a:xfrm>
          <a:prstGeom prst="rect">
            <a:avLst/>
          </a:prstGeom>
          <a:noFill/>
          <a:ln>
            <a:noFill/>
          </a:ln>
        </p:spPr>
      </p:pic>
    </p:spTree>
    <p:extLst>
      <p:ext uri="{BB962C8B-B14F-4D97-AF65-F5344CB8AC3E}">
        <p14:creationId xmlns:p14="http://schemas.microsoft.com/office/powerpoint/2010/main" val="181999850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715" r:id="rId16"/>
    <p:sldLayoutId id="214748371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448485"/>
          </a:xfrm>
          <a:prstGeom prst="rect">
            <a:avLst/>
          </a:prstGeom>
          <a:solidFill>
            <a:schemeClr val="tx2"/>
          </a:solidFill>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79403"/>
            <a:ext cx="10972800" cy="4446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Montserrat"/>
                <a:cs typeface="Montserrat"/>
              </a:defRPr>
            </a:lvl1pPr>
          </a:lstStyle>
          <a:p>
            <a:fld id="{1271A09D-B238-CC49-8083-E93D66A072E7}" type="slidenum">
              <a:rPr lang="en-US" smtClean="0"/>
              <a:pPr/>
              <a:t>‹#›</a:t>
            </a:fld>
            <a:endParaRPr lang="en-US" dirty="0"/>
          </a:p>
        </p:txBody>
      </p:sp>
      <p:pic>
        <p:nvPicPr>
          <p:cNvPr id="7" name="Picture 6" descr="STR_TA_Logo.jpg"/>
          <p:cNvPicPr>
            <a:picLocks noChangeAspect="1"/>
          </p:cNvPicPr>
          <p:nvPr userDrawn="1"/>
        </p:nvPicPr>
        <p:blipFill rotWithShape="1">
          <a:blip r:embed="rId12" cstate="hqprint">
            <a:extLst>
              <a:ext uri="{28A0092B-C50C-407E-A947-70E740481C1C}">
                <a14:useLocalDpi xmlns:a14="http://schemas.microsoft.com/office/drawing/2010/main" val="0"/>
              </a:ext>
            </a:extLst>
          </a:blip>
          <a:srcRect l="2851" t="8784" r="67033" b="8380"/>
          <a:stretch/>
        </p:blipFill>
        <p:spPr>
          <a:xfrm>
            <a:off x="609600" y="6259329"/>
            <a:ext cx="619077" cy="472642"/>
          </a:xfrm>
          <a:prstGeom prst="rect">
            <a:avLst/>
          </a:prstGeom>
        </p:spPr>
      </p:pic>
    </p:spTree>
    <p:extLst>
      <p:ext uri="{BB962C8B-B14F-4D97-AF65-F5344CB8AC3E}">
        <p14:creationId xmlns:p14="http://schemas.microsoft.com/office/powerpoint/2010/main" val="34544401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hdr="0" ftr="0" dt="0"/>
  <p:txStyles>
    <p:title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p:titleStyle>
    <p:bodyStyle>
      <a:lvl1pPr marL="461963" indent="-461963" algn="l" defTabSz="457200" rtl="0" eaLnBrk="1" latinLnBrk="0" hangingPunct="1">
        <a:spcBef>
          <a:spcPts val="1200"/>
        </a:spcBef>
        <a:buClr>
          <a:schemeClr val="accent2"/>
        </a:buClr>
        <a:buSzPct val="90000"/>
        <a:buFont typeface="Wingdings" charset="2"/>
        <a:buChar char="²"/>
        <a:defRPr sz="2800" kern="120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68E6C9-516B-E841-BF16-64708D014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AACC2-45AB-BE4D-B9B9-DC8162FD45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2288715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Lst>
  <p:hf hdr="0" dt="0"/>
  <p:txStyles>
    <p:titleStyle>
      <a:lvl1pPr algn="l" defTabSz="914400" rtl="0" eaLnBrk="1" latinLnBrk="0" hangingPunct="1">
        <a:lnSpc>
          <a:spcPct val="90000"/>
        </a:lnSpc>
        <a:spcBef>
          <a:spcPct val="0"/>
        </a:spcBef>
        <a:buNone/>
        <a:defRPr sz="4400" b="1" i="0" kern="1200">
          <a:solidFill>
            <a:srgbClr val="263B88"/>
          </a:solidFill>
          <a:latin typeface="Source Sans Pro" panose="020B05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Source Sans Pro" panose="020B0503030403020204" pitchFamily="34" charset="77"/>
          <a:ea typeface="+mn-ea"/>
          <a:cs typeface="+mn-cs"/>
        </a:defRPr>
      </a:lvl1pPr>
      <a:lvl2pPr marL="3600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Source Sans Pro" panose="020B0503030403020204" pitchFamily="34" charset="77"/>
          <a:ea typeface="+mn-ea"/>
          <a:cs typeface="+mn-cs"/>
        </a:defRPr>
      </a:lvl2pPr>
      <a:lvl3pPr marL="7200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Source Sans Pro" panose="020B0503030403020204" pitchFamily="34" charset="77"/>
          <a:ea typeface="+mn-ea"/>
          <a:cs typeface="+mn-cs"/>
        </a:defRPr>
      </a:lvl3pPr>
      <a:lvl4pPr marL="10800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png"/><Relationship Id="rId21" Type="http://schemas.openxmlformats.org/officeDocument/2006/relationships/image" Target="../media/image36.png"/><Relationship Id="rId34" Type="http://schemas.openxmlformats.org/officeDocument/2006/relationships/image" Target="../media/image49.png"/><Relationship Id="rId42" Type="http://schemas.openxmlformats.org/officeDocument/2006/relationships/image" Target="../media/image57.png"/><Relationship Id="rId7" Type="http://schemas.openxmlformats.org/officeDocument/2006/relationships/image" Target="../media/image22.png"/><Relationship Id="rId2" Type="http://schemas.openxmlformats.org/officeDocument/2006/relationships/notesSlide" Target="../notesSlides/notesSlide8.xml"/><Relationship Id="rId16" Type="http://schemas.openxmlformats.org/officeDocument/2006/relationships/image" Target="../media/image31.png"/><Relationship Id="rId29"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52.png"/><Relationship Id="rId40" Type="http://schemas.openxmlformats.org/officeDocument/2006/relationships/image" Target="../media/image55.png"/><Relationship Id="rId45" Type="http://schemas.openxmlformats.org/officeDocument/2006/relationships/image" Target="../media/image60.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pn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png"/><Relationship Id="rId44" Type="http://schemas.openxmlformats.org/officeDocument/2006/relationships/image" Target="../media/image59.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50.png"/><Relationship Id="rId43" Type="http://schemas.openxmlformats.org/officeDocument/2006/relationships/image" Target="../media/image58.png"/><Relationship Id="rId8" Type="http://schemas.openxmlformats.org/officeDocument/2006/relationships/image" Target="../media/image23.png"/><Relationship Id="rId3" Type="http://schemas.openxmlformats.org/officeDocument/2006/relationships/image" Target="../media/image18.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png"/><Relationship Id="rId38" Type="http://schemas.openxmlformats.org/officeDocument/2006/relationships/image" Target="../media/image53.png"/><Relationship Id="rId20" Type="http://schemas.openxmlformats.org/officeDocument/2006/relationships/image" Target="../media/image35.png"/><Relationship Id="rId41"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opioidresponsenetwork.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adca.org/resources/cadcas-webinar-wednesdays-series" TargetMode="Externa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opioidresponsenetwork.org/" TargetMode="Externa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s://nam02.safelinks.protection.outlook.com/?url=https%3A%2F%2Fresearch.zarca.com%2Fr%2FdeYPAg&amp;data=05%7C01%7Csandrews%40cadca.org%7C2c1f78a4bd2049d5112808db9da2d83a%7C4523e3ee11314a6ca8a8b8a25ce02528%7C0%7C0%7C638277094977378864%7CUnknown%7CTWFpbGZsb3d8eyJWIjoiMC4wLjAwMDAiLCJQIjoiV2luMzIiLCJBTiI6Ik1haWwiLCJXVCI6Mn0%3D%7C3000%7C%7C%7C&amp;sdata=Xt80sB%2B8WD5dqxhc3iNlQA57e9llj64FheXnfSeMYf8%3D&amp;reserved=0"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kehll1dgits?feature=oembed"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234693-894A-9146-A073-6FA6CD68AE1C}"/>
              </a:ext>
            </a:extLst>
          </p:cNvPr>
          <p:cNvSpPr>
            <a:spLocks noGrp="1"/>
          </p:cNvSpPr>
          <p:nvPr>
            <p:ph type="ctrTitle"/>
          </p:nvPr>
        </p:nvSpPr>
        <p:spPr>
          <a:xfrm>
            <a:off x="4858196" y="1292847"/>
            <a:ext cx="7126269" cy="1427700"/>
          </a:xfrm>
        </p:spPr>
        <p:txBody>
          <a:bodyPr>
            <a:normAutofit fontScale="90000"/>
          </a:bodyPr>
          <a:lstStyle/>
          <a:p>
            <a:pPr algn="ctr"/>
            <a:r>
              <a:rPr lang="en-US" sz="3600" dirty="0"/>
              <a:t>What Coalitions Need to Know</a:t>
            </a:r>
            <a:br>
              <a:rPr lang="en-US" sz="3600" dirty="0"/>
            </a:br>
            <a:r>
              <a:rPr lang="en-US" sz="3600" dirty="0"/>
              <a:t>about the</a:t>
            </a:r>
            <a:br>
              <a:rPr lang="en-US" sz="3600" dirty="0"/>
            </a:br>
            <a:r>
              <a:rPr lang="en-US" sz="3600" dirty="0"/>
              <a:t>Opioid Response Network </a:t>
            </a:r>
            <a:endParaRPr lang="en-US" sz="3600" b="1" dirty="0"/>
          </a:p>
        </p:txBody>
      </p:sp>
      <p:sp>
        <p:nvSpPr>
          <p:cNvPr id="4" name="Subtitle 3">
            <a:extLst>
              <a:ext uri="{FF2B5EF4-FFF2-40B4-BE49-F238E27FC236}">
                <a16:creationId xmlns:a16="http://schemas.microsoft.com/office/drawing/2014/main" id="{71D87652-65C0-BD48-9172-E06FEA35DBC5}"/>
              </a:ext>
            </a:extLst>
          </p:cNvPr>
          <p:cNvSpPr>
            <a:spLocks noGrp="1"/>
          </p:cNvSpPr>
          <p:nvPr>
            <p:ph type="subTitle" idx="1"/>
          </p:nvPr>
        </p:nvSpPr>
        <p:spPr>
          <a:xfrm>
            <a:off x="5933660" y="2806014"/>
            <a:ext cx="5489714" cy="1655762"/>
          </a:xfrm>
        </p:spPr>
        <p:txBody>
          <a:bodyPr vert="horz" lIns="91440" tIns="45720" rIns="91440" bIns="45720" rtlCol="0" anchor="t">
            <a:normAutofit/>
          </a:bodyPr>
          <a:lstStyle/>
          <a:p>
            <a:r>
              <a:rPr lang="en-US" dirty="0">
                <a:latin typeface="Source Sans Pro"/>
                <a:ea typeface="Source Sans Pro"/>
              </a:rPr>
              <a:t>Sarah Canavese, MPH, MCHES</a:t>
            </a:r>
          </a:p>
          <a:p>
            <a:r>
              <a:rPr lang="en-US" dirty="0">
                <a:latin typeface="Source Sans Pro"/>
                <a:ea typeface="Source Sans Pro"/>
              </a:rPr>
              <a:t>Catherine Brunson  </a:t>
            </a:r>
            <a:endParaRPr lang="en-US" dirty="0">
              <a:ea typeface="Source Sans Pro"/>
            </a:endParaRPr>
          </a:p>
        </p:txBody>
      </p:sp>
      <p:sp>
        <p:nvSpPr>
          <p:cNvPr id="5" name="TextBox 4">
            <a:extLst>
              <a:ext uri="{FF2B5EF4-FFF2-40B4-BE49-F238E27FC236}">
                <a16:creationId xmlns:a16="http://schemas.microsoft.com/office/drawing/2014/main" id="{735C77FF-0BE0-4640-A516-7C78BF96C1E0}"/>
              </a:ext>
            </a:extLst>
          </p:cNvPr>
          <p:cNvSpPr txBox="1"/>
          <p:nvPr/>
        </p:nvSpPr>
        <p:spPr>
          <a:xfrm>
            <a:off x="184558" y="6391329"/>
            <a:ext cx="92278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394C96"/>
                </a:solidFill>
                <a:effectLst/>
                <a:uLnTx/>
                <a:uFillTx/>
                <a:latin typeface="Source Sans Pro" panose="020B0503030403020204" pitchFamily="34" charset="0"/>
                <a:ea typeface="+mn-ea"/>
                <a:cs typeface="+mn-cs"/>
              </a:rPr>
              <a:t>GLOBAL   |   COLLABORATIVE   |   INNOVATIVE   |   PASSIONATE   |   LEADER</a:t>
            </a:r>
          </a:p>
        </p:txBody>
      </p:sp>
      <p:pic>
        <p:nvPicPr>
          <p:cNvPr id="7" name="Picture 6">
            <a:extLst>
              <a:ext uri="{FF2B5EF4-FFF2-40B4-BE49-F238E27FC236}">
                <a16:creationId xmlns:a16="http://schemas.microsoft.com/office/drawing/2014/main" id="{ED7FCC6A-BE23-42D4-B467-78CD5EE0A122}"/>
              </a:ext>
            </a:extLst>
          </p:cNvPr>
          <p:cNvPicPr>
            <a:picLocks noChangeAspect="1"/>
          </p:cNvPicPr>
          <p:nvPr/>
        </p:nvPicPr>
        <p:blipFill>
          <a:blip r:embed="rId2"/>
          <a:stretch>
            <a:fillRect/>
          </a:stretch>
        </p:blipFill>
        <p:spPr>
          <a:xfrm>
            <a:off x="8868299" y="5293082"/>
            <a:ext cx="3028950" cy="819150"/>
          </a:xfrm>
          <a:prstGeom prst="rect">
            <a:avLst/>
          </a:prstGeom>
        </p:spPr>
      </p:pic>
      <p:pic>
        <p:nvPicPr>
          <p:cNvPr id="6" name="Picture 5">
            <a:extLst>
              <a:ext uri="{FF2B5EF4-FFF2-40B4-BE49-F238E27FC236}">
                <a16:creationId xmlns:a16="http://schemas.microsoft.com/office/drawing/2014/main" id="{3393DEA1-79E4-428B-B119-7F5F5217B6A5}"/>
              </a:ext>
            </a:extLst>
          </p:cNvPr>
          <p:cNvPicPr>
            <a:picLocks noChangeAspect="1"/>
          </p:cNvPicPr>
          <p:nvPr/>
        </p:nvPicPr>
        <p:blipFill rotWithShape="1">
          <a:blip r:embed="rId3"/>
          <a:srcRect b="29230"/>
          <a:stretch/>
        </p:blipFill>
        <p:spPr>
          <a:xfrm>
            <a:off x="9071143" y="5506690"/>
            <a:ext cx="2352231" cy="419977"/>
          </a:xfrm>
          <a:prstGeom prst="rect">
            <a:avLst/>
          </a:prstGeom>
        </p:spPr>
      </p:pic>
      <p:sp>
        <p:nvSpPr>
          <p:cNvPr id="2" name="TextBox 1">
            <a:extLst>
              <a:ext uri="{FF2B5EF4-FFF2-40B4-BE49-F238E27FC236}">
                <a16:creationId xmlns:a16="http://schemas.microsoft.com/office/drawing/2014/main" id="{100630B7-D70C-7D72-0486-F8ABF14E0623}"/>
              </a:ext>
            </a:extLst>
          </p:cNvPr>
          <p:cNvSpPr txBox="1"/>
          <p:nvPr/>
        </p:nvSpPr>
        <p:spPr>
          <a:xfrm>
            <a:off x="1662914" y="5574063"/>
            <a:ext cx="77130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This material is based upon work supported by the Office of National Drug Control Policy</a:t>
            </a:r>
            <a:r>
              <a:rPr kumimoji="0" lang="en-US" sz="1200" b="0" i="1" u="none" strike="noStrike" kern="1200" cap="none" spc="-15"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under</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Grant</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No.</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[G2399ONDCP08A].</a:t>
            </a:r>
            <a:r>
              <a:rPr kumimoji="0" lang="en-US" sz="1200" b="0" i="1" u="none" strike="noStrike" kern="1200" cap="none" spc="20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Opinions</a:t>
            </a:r>
            <a:r>
              <a:rPr kumimoji="0" lang="en-US" sz="1200" b="0" i="1" u="none" strike="noStrike" kern="1200" cap="none" spc="-15"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and</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points</a:t>
            </a:r>
            <a:r>
              <a:rPr kumimoji="0" lang="en-US" sz="1200" b="0" i="1" u="none" strike="noStrike" kern="1200" cap="none" spc="-25"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of</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view</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expressed</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in this</a:t>
            </a:r>
            <a:r>
              <a:rPr kumimoji="0" lang="en-US" sz="1200" b="0" i="1" u="none" strike="noStrike" kern="1200" cap="none" spc="-5"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document</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are</a:t>
            </a:r>
            <a:r>
              <a:rPr kumimoji="0" lang="en-US" sz="1200" b="0" i="1" u="none" strike="noStrike" kern="1200" cap="none" spc="-2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those</a:t>
            </a:r>
            <a:r>
              <a:rPr kumimoji="0" lang="en-US" sz="1200" b="0" i="1" u="none" strike="noStrike" kern="1200" cap="none" spc="-2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of</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the</a:t>
            </a:r>
            <a:r>
              <a:rPr kumimoji="0" lang="en-US" sz="1200" b="0" i="1" u="none" strike="noStrike" kern="1200" cap="none" spc="-2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authors</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and</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do</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not</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necessarily</a:t>
            </a:r>
            <a:r>
              <a:rPr kumimoji="0" lang="en-US" sz="1200" b="0" i="1" u="none" strike="noStrike" kern="1200" cap="none" spc="-2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reflect</a:t>
            </a:r>
            <a:r>
              <a:rPr kumimoji="0" lang="en-US" sz="1200" b="0" i="1" u="none" strike="noStrike" kern="1200" cap="none" spc="-5"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the</a:t>
            </a:r>
            <a:r>
              <a:rPr kumimoji="0" lang="en-US" sz="1200" b="0" i="1" u="none" strike="noStrike" kern="1200" cap="none" spc="-2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official</a:t>
            </a:r>
            <a:r>
              <a:rPr kumimoji="0" lang="en-US" sz="1200" b="0" i="1" u="none" strike="noStrike" kern="1200" cap="none" spc="-1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position of, or a position endorsed is endorsed by, the Office of National Drug Control Policy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9" descr="A blue and white circle with text&#10;&#10;Description automatically generated">
            <a:extLst>
              <a:ext uri="{FF2B5EF4-FFF2-40B4-BE49-F238E27FC236}">
                <a16:creationId xmlns:a16="http://schemas.microsoft.com/office/drawing/2014/main" id="{EEE8DE56-4548-94D2-03E7-20EEBAC64E1B}"/>
              </a:ext>
            </a:extLst>
          </p:cNvPr>
          <p:cNvPicPr>
            <a:picLocks noChangeAspect="1"/>
          </p:cNvPicPr>
          <p:nvPr/>
        </p:nvPicPr>
        <p:blipFill>
          <a:blip r:embed="rId4"/>
          <a:stretch>
            <a:fillRect/>
          </a:stretch>
        </p:blipFill>
        <p:spPr>
          <a:xfrm>
            <a:off x="172630" y="4832693"/>
            <a:ext cx="1495678" cy="1279093"/>
          </a:xfrm>
          <a:prstGeom prst="rect">
            <a:avLst/>
          </a:prstGeom>
        </p:spPr>
      </p:pic>
    </p:spTree>
    <p:extLst>
      <p:ext uri="{BB962C8B-B14F-4D97-AF65-F5344CB8AC3E}">
        <p14:creationId xmlns:p14="http://schemas.microsoft.com/office/powerpoint/2010/main" val="121134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Consultant Teams</a:t>
            </a:r>
          </a:p>
        </p:txBody>
      </p:sp>
      <p:sp>
        <p:nvSpPr>
          <p:cNvPr id="3" name="Content Placeholder 2"/>
          <p:cNvSpPr>
            <a:spLocks noGrp="1"/>
          </p:cNvSpPr>
          <p:nvPr>
            <p:ph sz="half" idx="1"/>
          </p:nvPr>
        </p:nvSpPr>
        <p:spPr/>
        <p:txBody>
          <a:bodyPr/>
          <a:lstStyle/>
          <a:p>
            <a:r>
              <a:rPr lang="en-US" dirty="0"/>
              <a:t>Prevention</a:t>
            </a:r>
          </a:p>
          <a:p>
            <a:r>
              <a:rPr lang="en-US" dirty="0"/>
              <a:t>Recovery</a:t>
            </a:r>
          </a:p>
          <a:p>
            <a:r>
              <a:rPr lang="en-US" dirty="0"/>
              <a:t>Treatment</a:t>
            </a:r>
          </a:p>
          <a:p>
            <a:r>
              <a:rPr lang="en-US" dirty="0"/>
              <a:t>Implementation Science</a:t>
            </a:r>
          </a:p>
          <a:p>
            <a:r>
              <a:rPr lang="en-US" dirty="0"/>
              <a:t>Special Populations</a:t>
            </a:r>
          </a:p>
          <a:p>
            <a:r>
              <a:rPr lang="en-US" dirty="0"/>
              <a:t>Core Partners</a:t>
            </a:r>
          </a:p>
        </p:txBody>
      </p:sp>
      <p:pic>
        <p:nvPicPr>
          <p:cNvPr id="6" name="Content Placeholder 5" descr="Microsoft Teams for Education - Nexsy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3468" y="2353390"/>
            <a:ext cx="4373033" cy="2854585"/>
          </a:xfrm>
        </p:spPr>
      </p:pic>
      <p:sp>
        <p:nvSpPr>
          <p:cNvPr id="4" name="Slide Number Placeholder 3"/>
          <p:cNvSpPr>
            <a:spLocks noGrp="1"/>
          </p:cNvSpPr>
          <p:nvPr>
            <p:ph type="sldNum" sz="quarter" idx="12"/>
          </p:nvPr>
        </p:nvSpPr>
        <p:spPr/>
        <p:txBody>
          <a:bodyPr/>
          <a:lstStyle/>
          <a:p>
            <a:fld id="{1271A09D-B238-CC49-8083-E93D66A072E7}" type="slidenum">
              <a:rPr lang="en-US" smtClean="0"/>
              <a:t>10</a:t>
            </a:fld>
            <a:endParaRPr lang="en-US" dirty="0"/>
          </a:p>
        </p:txBody>
      </p:sp>
    </p:spTree>
    <p:extLst>
      <p:ext uri="{BB962C8B-B14F-4D97-AF65-F5344CB8AC3E}">
        <p14:creationId xmlns:p14="http://schemas.microsoft.com/office/powerpoint/2010/main" val="166633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3751AFBB-5C77-45B1-8662-FE2CC3AE5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940" y="5485238"/>
            <a:ext cx="2406774" cy="539778"/>
          </a:xfrm>
          <a:prstGeom prst="rect">
            <a:avLst/>
          </a:prstGeom>
        </p:spPr>
      </p:pic>
      <p:pic>
        <p:nvPicPr>
          <p:cNvPr id="74" name="Picture 73">
            <a:extLst>
              <a:ext uri="{FF2B5EF4-FFF2-40B4-BE49-F238E27FC236}">
                <a16:creationId xmlns:a16="http://schemas.microsoft.com/office/drawing/2014/main" id="{F0D4BB4F-B522-49F8-94F8-9CF27020C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2710" y="4753460"/>
            <a:ext cx="2438525" cy="666784"/>
          </a:xfrm>
          <a:prstGeom prst="rect">
            <a:avLst/>
          </a:prstGeom>
        </p:spPr>
      </p:pic>
      <p:sp>
        <p:nvSpPr>
          <p:cNvPr id="2" name="Slide Number Placeholder 1"/>
          <p:cNvSpPr>
            <a:spLocks noGrp="1"/>
          </p:cNvSpPr>
          <p:nvPr>
            <p:ph type="sldNum" idx="12"/>
          </p:nvPr>
        </p:nvSpPr>
        <p:spPr/>
        <p:txBody>
          <a:bodyPr/>
          <a:lstStyle/>
          <a:p>
            <a:fld id="{00000000-1234-1234-1234-123412341234}" type="slidenum">
              <a:rPr lang="en-US" smtClean="0"/>
              <a:pPr/>
              <a:t>11</a:t>
            </a:fld>
            <a:endParaRPr lang="en-US"/>
          </a:p>
        </p:txBody>
      </p:sp>
      <p:pic>
        <p:nvPicPr>
          <p:cNvPr id="6" name="Picture 5">
            <a:extLst>
              <a:ext uri="{FF2B5EF4-FFF2-40B4-BE49-F238E27FC236}">
                <a16:creationId xmlns:a16="http://schemas.microsoft.com/office/drawing/2014/main" id="{3F1C7DF4-80C4-43E1-B0D8-E46E81825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7304" y="4392032"/>
            <a:ext cx="1767140" cy="910948"/>
          </a:xfrm>
          <a:prstGeom prst="rect">
            <a:avLst/>
          </a:prstGeom>
        </p:spPr>
      </p:pic>
      <p:pic>
        <p:nvPicPr>
          <p:cNvPr id="8" name="Picture 7">
            <a:extLst>
              <a:ext uri="{FF2B5EF4-FFF2-40B4-BE49-F238E27FC236}">
                <a16:creationId xmlns:a16="http://schemas.microsoft.com/office/drawing/2014/main" id="{87F36B05-4137-47CE-AD16-9C43616EA8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2447" y="2865292"/>
            <a:ext cx="2311519" cy="692186"/>
          </a:xfrm>
          <a:prstGeom prst="rect">
            <a:avLst/>
          </a:prstGeom>
        </p:spPr>
      </p:pic>
      <p:pic>
        <p:nvPicPr>
          <p:cNvPr id="10" name="Picture 9">
            <a:extLst>
              <a:ext uri="{FF2B5EF4-FFF2-40B4-BE49-F238E27FC236}">
                <a16:creationId xmlns:a16="http://schemas.microsoft.com/office/drawing/2014/main" id="{FDEA8B11-B4B2-4AB6-9918-B9F488B069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8502" y="3575101"/>
            <a:ext cx="1823676" cy="809957"/>
          </a:xfrm>
          <a:prstGeom prst="rect">
            <a:avLst/>
          </a:prstGeom>
        </p:spPr>
      </p:pic>
      <p:pic>
        <p:nvPicPr>
          <p:cNvPr id="12" name="Picture 11">
            <a:extLst>
              <a:ext uri="{FF2B5EF4-FFF2-40B4-BE49-F238E27FC236}">
                <a16:creationId xmlns:a16="http://schemas.microsoft.com/office/drawing/2014/main" id="{2572F509-E254-40C3-919C-755F6AD960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54431" y="2733845"/>
            <a:ext cx="1755529" cy="527130"/>
          </a:xfrm>
          <a:prstGeom prst="rect">
            <a:avLst/>
          </a:prstGeom>
        </p:spPr>
      </p:pic>
      <p:pic>
        <p:nvPicPr>
          <p:cNvPr id="14" name="Picture 13">
            <a:extLst>
              <a:ext uri="{FF2B5EF4-FFF2-40B4-BE49-F238E27FC236}">
                <a16:creationId xmlns:a16="http://schemas.microsoft.com/office/drawing/2014/main" id="{4E5A0372-310C-4885-973B-FFA868A9A2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70783" y="2151355"/>
            <a:ext cx="2047492" cy="522110"/>
          </a:xfrm>
          <a:prstGeom prst="rect">
            <a:avLst/>
          </a:prstGeom>
        </p:spPr>
      </p:pic>
      <p:pic>
        <p:nvPicPr>
          <p:cNvPr id="16" name="Picture 15">
            <a:extLst>
              <a:ext uri="{FF2B5EF4-FFF2-40B4-BE49-F238E27FC236}">
                <a16:creationId xmlns:a16="http://schemas.microsoft.com/office/drawing/2014/main" id="{1DE4A74A-2C26-4431-B496-23C18AF56C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8948" y="1441978"/>
            <a:ext cx="1485315" cy="944813"/>
          </a:xfrm>
          <a:prstGeom prst="rect">
            <a:avLst/>
          </a:prstGeom>
        </p:spPr>
      </p:pic>
      <p:pic>
        <p:nvPicPr>
          <p:cNvPr id="18" name="Picture 17">
            <a:extLst>
              <a:ext uri="{FF2B5EF4-FFF2-40B4-BE49-F238E27FC236}">
                <a16:creationId xmlns:a16="http://schemas.microsoft.com/office/drawing/2014/main" id="{883B8C8C-19D2-4312-8963-395F29E853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54623" y="2674928"/>
            <a:ext cx="1954470" cy="928373"/>
          </a:xfrm>
          <a:prstGeom prst="rect">
            <a:avLst/>
          </a:prstGeom>
        </p:spPr>
      </p:pic>
      <p:pic>
        <p:nvPicPr>
          <p:cNvPr id="20" name="Picture 19">
            <a:extLst>
              <a:ext uri="{FF2B5EF4-FFF2-40B4-BE49-F238E27FC236}">
                <a16:creationId xmlns:a16="http://schemas.microsoft.com/office/drawing/2014/main" id="{96208D16-C38F-446B-9846-A5C251166A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85954" y="2306209"/>
            <a:ext cx="1840058" cy="653905"/>
          </a:xfrm>
          <a:prstGeom prst="rect">
            <a:avLst/>
          </a:prstGeom>
        </p:spPr>
      </p:pic>
      <p:pic>
        <p:nvPicPr>
          <p:cNvPr id="22" name="Picture 21">
            <a:extLst>
              <a:ext uri="{FF2B5EF4-FFF2-40B4-BE49-F238E27FC236}">
                <a16:creationId xmlns:a16="http://schemas.microsoft.com/office/drawing/2014/main" id="{49BB85DD-D189-47A5-8608-45DB638F05F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83620" y="5516531"/>
            <a:ext cx="1365763" cy="1312605"/>
          </a:xfrm>
          <a:prstGeom prst="rect">
            <a:avLst/>
          </a:prstGeom>
        </p:spPr>
      </p:pic>
      <p:pic>
        <p:nvPicPr>
          <p:cNvPr id="24" name="Picture 23">
            <a:extLst>
              <a:ext uri="{FF2B5EF4-FFF2-40B4-BE49-F238E27FC236}">
                <a16:creationId xmlns:a16="http://schemas.microsoft.com/office/drawing/2014/main" id="{247FC18B-1715-4168-BC02-BCC1DFC5F9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39283" y="3670477"/>
            <a:ext cx="1614635" cy="1002905"/>
          </a:xfrm>
          <a:prstGeom prst="rect">
            <a:avLst/>
          </a:prstGeom>
        </p:spPr>
      </p:pic>
      <p:pic>
        <p:nvPicPr>
          <p:cNvPr id="26" name="Picture 25">
            <a:extLst>
              <a:ext uri="{FF2B5EF4-FFF2-40B4-BE49-F238E27FC236}">
                <a16:creationId xmlns:a16="http://schemas.microsoft.com/office/drawing/2014/main" id="{A8113908-2DA7-4412-AF37-EB2AE94EFEA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63881" y="3722459"/>
            <a:ext cx="2000497" cy="733691"/>
          </a:xfrm>
          <a:prstGeom prst="rect">
            <a:avLst/>
          </a:prstGeom>
        </p:spPr>
      </p:pic>
      <p:pic>
        <p:nvPicPr>
          <p:cNvPr id="28" name="Picture 27">
            <a:extLst>
              <a:ext uri="{FF2B5EF4-FFF2-40B4-BE49-F238E27FC236}">
                <a16:creationId xmlns:a16="http://schemas.microsoft.com/office/drawing/2014/main" id="{B7C6E2D3-B551-461E-A598-6B56940021C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805" y="1330167"/>
            <a:ext cx="1379336" cy="1139184"/>
          </a:xfrm>
          <a:prstGeom prst="rect">
            <a:avLst/>
          </a:prstGeom>
        </p:spPr>
      </p:pic>
      <p:pic>
        <p:nvPicPr>
          <p:cNvPr id="30" name="Picture 29">
            <a:extLst>
              <a:ext uri="{FF2B5EF4-FFF2-40B4-BE49-F238E27FC236}">
                <a16:creationId xmlns:a16="http://schemas.microsoft.com/office/drawing/2014/main" id="{8F06385B-984F-4422-AB46-C5A9FC58400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759" y="4808263"/>
            <a:ext cx="2262981" cy="620309"/>
          </a:xfrm>
          <a:prstGeom prst="rect">
            <a:avLst/>
          </a:prstGeom>
        </p:spPr>
      </p:pic>
      <p:pic>
        <p:nvPicPr>
          <p:cNvPr id="32" name="Picture 31">
            <a:extLst>
              <a:ext uri="{FF2B5EF4-FFF2-40B4-BE49-F238E27FC236}">
                <a16:creationId xmlns:a16="http://schemas.microsoft.com/office/drawing/2014/main" id="{43E4B6AF-5ED9-4AA0-BFC7-3DDAE3F81D6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55002" y="4806201"/>
            <a:ext cx="2094415" cy="572245"/>
          </a:xfrm>
          <a:prstGeom prst="rect">
            <a:avLst/>
          </a:prstGeom>
        </p:spPr>
      </p:pic>
      <p:pic>
        <p:nvPicPr>
          <p:cNvPr id="36" name="Picture 35">
            <a:extLst>
              <a:ext uri="{FF2B5EF4-FFF2-40B4-BE49-F238E27FC236}">
                <a16:creationId xmlns:a16="http://schemas.microsoft.com/office/drawing/2014/main" id="{6E2176F4-A137-48DF-8EAE-B880E79671A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64825" y="4687171"/>
            <a:ext cx="1870787" cy="863796"/>
          </a:xfrm>
          <a:prstGeom prst="rect">
            <a:avLst/>
          </a:prstGeom>
        </p:spPr>
      </p:pic>
      <p:pic>
        <p:nvPicPr>
          <p:cNvPr id="38" name="Picture 37">
            <a:extLst>
              <a:ext uri="{FF2B5EF4-FFF2-40B4-BE49-F238E27FC236}">
                <a16:creationId xmlns:a16="http://schemas.microsoft.com/office/drawing/2014/main" id="{CBA467CD-3E74-4F87-94EA-8A0569BA3EB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065462" y="2847062"/>
            <a:ext cx="1576354" cy="411734"/>
          </a:xfrm>
          <a:prstGeom prst="rect">
            <a:avLst/>
          </a:prstGeom>
        </p:spPr>
      </p:pic>
      <p:pic>
        <p:nvPicPr>
          <p:cNvPr id="40" name="Picture 39">
            <a:extLst>
              <a:ext uri="{FF2B5EF4-FFF2-40B4-BE49-F238E27FC236}">
                <a16:creationId xmlns:a16="http://schemas.microsoft.com/office/drawing/2014/main" id="{60C2845F-4644-4C59-969D-A466C90BB20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798488" y="5185131"/>
            <a:ext cx="1674137" cy="770924"/>
          </a:xfrm>
          <a:prstGeom prst="rect">
            <a:avLst/>
          </a:prstGeom>
        </p:spPr>
      </p:pic>
      <p:pic>
        <p:nvPicPr>
          <p:cNvPr id="42" name="Picture 41">
            <a:extLst>
              <a:ext uri="{FF2B5EF4-FFF2-40B4-BE49-F238E27FC236}">
                <a16:creationId xmlns:a16="http://schemas.microsoft.com/office/drawing/2014/main" id="{3868A5CB-FA1E-4170-9AF3-3E2BF295A58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894005" y="3971230"/>
            <a:ext cx="1728590" cy="733067"/>
          </a:xfrm>
          <a:prstGeom prst="rect">
            <a:avLst/>
          </a:prstGeom>
        </p:spPr>
      </p:pic>
      <p:pic>
        <p:nvPicPr>
          <p:cNvPr id="44" name="Picture 43">
            <a:extLst>
              <a:ext uri="{FF2B5EF4-FFF2-40B4-BE49-F238E27FC236}">
                <a16:creationId xmlns:a16="http://schemas.microsoft.com/office/drawing/2014/main" id="{F12B524A-1AF7-4779-ABA9-0D059CC1DAB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22518" y="5553758"/>
            <a:ext cx="1952619" cy="528528"/>
          </a:xfrm>
          <a:prstGeom prst="rect">
            <a:avLst/>
          </a:prstGeom>
        </p:spPr>
      </p:pic>
      <p:pic>
        <p:nvPicPr>
          <p:cNvPr id="46" name="Picture 45">
            <a:extLst>
              <a:ext uri="{FF2B5EF4-FFF2-40B4-BE49-F238E27FC236}">
                <a16:creationId xmlns:a16="http://schemas.microsoft.com/office/drawing/2014/main" id="{B342E39E-9C7D-4BEC-B29B-A5C61310C8A5}"/>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793674" y="3990177"/>
            <a:ext cx="1657689" cy="819584"/>
          </a:xfrm>
          <a:prstGeom prst="rect">
            <a:avLst/>
          </a:prstGeom>
        </p:spPr>
      </p:pic>
      <p:pic>
        <p:nvPicPr>
          <p:cNvPr id="48" name="Picture 47">
            <a:extLst>
              <a:ext uri="{FF2B5EF4-FFF2-40B4-BE49-F238E27FC236}">
                <a16:creationId xmlns:a16="http://schemas.microsoft.com/office/drawing/2014/main" id="{0CE9D2A3-FC63-4358-91BB-50AFBE1E025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506967" y="5671382"/>
            <a:ext cx="1611504" cy="1002904"/>
          </a:xfrm>
          <a:prstGeom prst="rect">
            <a:avLst/>
          </a:prstGeom>
        </p:spPr>
      </p:pic>
      <p:pic>
        <p:nvPicPr>
          <p:cNvPr id="50" name="Picture 49">
            <a:extLst>
              <a:ext uri="{FF2B5EF4-FFF2-40B4-BE49-F238E27FC236}">
                <a16:creationId xmlns:a16="http://schemas.microsoft.com/office/drawing/2014/main" id="{AF8CA488-9435-4D25-9459-2DCF972B132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852017" y="5486193"/>
            <a:ext cx="1935520" cy="564936"/>
          </a:xfrm>
          <a:prstGeom prst="rect">
            <a:avLst/>
          </a:prstGeom>
        </p:spPr>
      </p:pic>
      <p:pic>
        <p:nvPicPr>
          <p:cNvPr id="52" name="Picture 51">
            <a:extLst>
              <a:ext uri="{FF2B5EF4-FFF2-40B4-BE49-F238E27FC236}">
                <a16:creationId xmlns:a16="http://schemas.microsoft.com/office/drawing/2014/main" id="{885F8D40-D5B3-4672-96FE-533BE4D8867F}"/>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532178" y="4345905"/>
            <a:ext cx="1544208" cy="554448"/>
          </a:xfrm>
          <a:prstGeom prst="rect">
            <a:avLst/>
          </a:prstGeom>
        </p:spPr>
      </p:pic>
      <p:pic>
        <p:nvPicPr>
          <p:cNvPr id="54" name="Picture 53">
            <a:extLst>
              <a:ext uri="{FF2B5EF4-FFF2-40B4-BE49-F238E27FC236}">
                <a16:creationId xmlns:a16="http://schemas.microsoft.com/office/drawing/2014/main" id="{CA8C2220-E5D7-4D12-BE4A-A665DE9B728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644309" y="2272425"/>
            <a:ext cx="1935519" cy="658684"/>
          </a:xfrm>
          <a:prstGeom prst="rect">
            <a:avLst/>
          </a:prstGeom>
        </p:spPr>
      </p:pic>
      <p:pic>
        <p:nvPicPr>
          <p:cNvPr id="56" name="Picture 55">
            <a:extLst>
              <a:ext uri="{FF2B5EF4-FFF2-40B4-BE49-F238E27FC236}">
                <a16:creationId xmlns:a16="http://schemas.microsoft.com/office/drawing/2014/main" id="{40DA2455-BECB-4630-A697-DE3AB68B708A}"/>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732251" y="1832886"/>
            <a:ext cx="1707512" cy="464512"/>
          </a:xfrm>
          <a:prstGeom prst="rect">
            <a:avLst/>
          </a:prstGeom>
        </p:spPr>
      </p:pic>
      <p:pic>
        <p:nvPicPr>
          <p:cNvPr id="60" name="Picture 59">
            <a:extLst>
              <a:ext uri="{FF2B5EF4-FFF2-40B4-BE49-F238E27FC236}">
                <a16:creationId xmlns:a16="http://schemas.microsoft.com/office/drawing/2014/main" id="{D8DACC3B-675F-44F5-840A-C68165BD5A2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196749" y="6136125"/>
            <a:ext cx="3479163" cy="723196"/>
          </a:xfrm>
          <a:prstGeom prst="rect">
            <a:avLst/>
          </a:prstGeom>
        </p:spPr>
      </p:pic>
      <p:pic>
        <p:nvPicPr>
          <p:cNvPr id="62" name="Picture 61">
            <a:extLst>
              <a:ext uri="{FF2B5EF4-FFF2-40B4-BE49-F238E27FC236}">
                <a16:creationId xmlns:a16="http://schemas.microsoft.com/office/drawing/2014/main" id="{E2501B4F-1560-4634-8567-50F7FB27BB12}"/>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256126" y="4149319"/>
            <a:ext cx="1525183" cy="652309"/>
          </a:xfrm>
          <a:prstGeom prst="rect">
            <a:avLst/>
          </a:prstGeom>
        </p:spPr>
      </p:pic>
      <p:pic>
        <p:nvPicPr>
          <p:cNvPr id="64" name="Picture 63">
            <a:extLst>
              <a:ext uri="{FF2B5EF4-FFF2-40B4-BE49-F238E27FC236}">
                <a16:creationId xmlns:a16="http://schemas.microsoft.com/office/drawing/2014/main" id="{437F9544-AC11-47E9-B4D1-C4D472E03806}"/>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491886" y="1465462"/>
            <a:ext cx="1409339" cy="1283274"/>
          </a:xfrm>
          <a:prstGeom prst="rect">
            <a:avLst/>
          </a:prstGeom>
        </p:spPr>
      </p:pic>
      <p:pic>
        <p:nvPicPr>
          <p:cNvPr id="66" name="Picture 65">
            <a:extLst>
              <a:ext uri="{FF2B5EF4-FFF2-40B4-BE49-F238E27FC236}">
                <a16:creationId xmlns:a16="http://schemas.microsoft.com/office/drawing/2014/main" id="{9D999C00-E08B-4E12-A98B-EE5FC204A95D}"/>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973770" y="2397501"/>
            <a:ext cx="1688579" cy="870211"/>
          </a:xfrm>
          <a:prstGeom prst="rect">
            <a:avLst/>
          </a:prstGeom>
        </p:spPr>
      </p:pic>
      <p:pic>
        <p:nvPicPr>
          <p:cNvPr id="68" name="Picture 67">
            <a:extLst>
              <a:ext uri="{FF2B5EF4-FFF2-40B4-BE49-F238E27FC236}">
                <a16:creationId xmlns:a16="http://schemas.microsoft.com/office/drawing/2014/main" id="{EC7DE542-1CF1-46AC-9EFC-0945108DE118}"/>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687952" y="6172834"/>
            <a:ext cx="2343270" cy="615982"/>
          </a:xfrm>
          <a:prstGeom prst="rect">
            <a:avLst/>
          </a:prstGeom>
        </p:spPr>
      </p:pic>
      <p:pic>
        <p:nvPicPr>
          <p:cNvPr id="70" name="Picture 69">
            <a:extLst>
              <a:ext uri="{FF2B5EF4-FFF2-40B4-BE49-F238E27FC236}">
                <a16:creationId xmlns:a16="http://schemas.microsoft.com/office/drawing/2014/main" id="{76580C0A-315E-4AE5-A3D6-08E0AF825DC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668659" y="5810960"/>
            <a:ext cx="2463927" cy="444523"/>
          </a:xfrm>
          <a:prstGeom prst="rect">
            <a:avLst/>
          </a:prstGeom>
        </p:spPr>
      </p:pic>
      <p:pic>
        <p:nvPicPr>
          <p:cNvPr id="72" name="Picture 71">
            <a:extLst>
              <a:ext uri="{FF2B5EF4-FFF2-40B4-BE49-F238E27FC236}">
                <a16:creationId xmlns:a16="http://schemas.microsoft.com/office/drawing/2014/main" id="{165691D0-207F-4A21-AC83-2236B85C20B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0703234" y="2430311"/>
            <a:ext cx="1286734" cy="1225614"/>
          </a:xfrm>
          <a:prstGeom prst="rect">
            <a:avLst/>
          </a:prstGeom>
        </p:spPr>
      </p:pic>
      <p:pic>
        <p:nvPicPr>
          <p:cNvPr id="76" name="Picture 75">
            <a:extLst>
              <a:ext uri="{FF2B5EF4-FFF2-40B4-BE49-F238E27FC236}">
                <a16:creationId xmlns:a16="http://schemas.microsoft.com/office/drawing/2014/main" id="{57C523D8-8DDF-4A17-9AF5-2DF5AFE8FBF4}"/>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524195" y="6069500"/>
            <a:ext cx="2101303" cy="681953"/>
          </a:xfrm>
          <a:prstGeom prst="rect">
            <a:avLst/>
          </a:prstGeom>
        </p:spPr>
      </p:pic>
      <p:pic>
        <p:nvPicPr>
          <p:cNvPr id="78" name="Picture 77">
            <a:extLst>
              <a:ext uri="{FF2B5EF4-FFF2-40B4-BE49-F238E27FC236}">
                <a16:creationId xmlns:a16="http://schemas.microsoft.com/office/drawing/2014/main" id="{421026BA-925C-43BF-BDA9-E549EE78BCCC}"/>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4657140" y="3221312"/>
            <a:ext cx="1940973" cy="827623"/>
          </a:xfrm>
          <a:prstGeom prst="rect">
            <a:avLst/>
          </a:prstGeom>
        </p:spPr>
      </p:pic>
      <p:pic>
        <p:nvPicPr>
          <p:cNvPr id="80" name="Picture 79">
            <a:extLst>
              <a:ext uri="{FF2B5EF4-FFF2-40B4-BE49-F238E27FC236}">
                <a16:creationId xmlns:a16="http://schemas.microsoft.com/office/drawing/2014/main" id="{9DC32508-E130-4D8A-B8C1-A3D2F84CA841}"/>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355999" y="3152417"/>
            <a:ext cx="1452814" cy="800530"/>
          </a:xfrm>
          <a:prstGeom prst="rect">
            <a:avLst/>
          </a:prstGeom>
        </p:spPr>
      </p:pic>
      <p:pic>
        <p:nvPicPr>
          <p:cNvPr id="82" name="Picture 81">
            <a:extLst>
              <a:ext uri="{FF2B5EF4-FFF2-40B4-BE49-F238E27FC236}">
                <a16:creationId xmlns:a16="http://schemas.microsoft.com/office/drawing/2014/main" id="{5AF8270C-1BDD-4727-BC19-B2810403E894}"/>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618606" y="3119382"/>
            <a:ext cx="1755529" cy="791224"/>
          </a:xfrm>
          <a:prstGeom prst="rect">
            <a:avLst/>
          </a:prstGeom>
        </p:spPr>
      </p:pic>
      <p:pic>
        <p:nvPicPr>
          <p:cNvPr id="84" name="Picture 83">
            <a:extLst>
              <a:ext uri="{FF2B5EF4-FFF2-40B4-BE49-F238E27FC236}">
                <a16:creationId xmlns:a16="http://schemas.microsoft.com/office/drawing/2014/main" id="{8532B541-B82B-41F6-8999-97B9814C7617}"/>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0230685" y="4655840"/>
            <a:ext cx="1801025" cy="957570"/>
          </a:xfrm>
          <a:prstGeom prst="rect">
            <a:avLst/>
          </a:prstGeom>
        </p:spPr>
      </p:pic>
      <p:sp>
        <p:nvSpPr>
          <p:cNvPr id="87" name="Google Shape;97;p3">
            <a:extLst>
              <a:ext uri="{FF2B5EF4-FFF2-40B4-BE49-F238E27FC236}">
                <a16:creationId xmlns:a16="http://schemas.microsoft.com/office/drawing/2014/main" id="{12687113-5FEA-40B2-A8DC-887B88492A72}"/>
              </a:ext>
            </a:extLst>
          </p:cNvPr>
          <p:cNvSpPr txBox="1">
            <a:spLocks/>
          </p:cNvSpPr>
          <p:nvPr/>
        </p:nvSpPr>
        <p:spPr>
          <a:xfrm>
            <a:off x="1524000" y="1"/>
            <a:ext cx="9144000" cy="1448485"/>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4100"/>
            </a:pPr>
            <a:r>
              <a:rPr lang="en-US" sz="4000" kern="0" dirty="0">
                <a:solidFill>
                  <a:schemeClr val="bg1"/>
                </a:solidFill>
              </a:rPr>
              <a:t>Partners</a:t>
            </a:r>
          </a:p>
        </p:txBody>
      </p:sp>
      <p:pic>
        <p:nvPicPr>
          <p:cNvPr id="34" name="Picture 33">
            <a:extLst>
              <a:ext uri="{FF2B5EF4-FFF2-40B4-BE49-F238E27FC236}">
                <a16:creationId xmlns:a16="http://schemas.microsoft.com/office/drawing/2014/main" id="{1607E8D2-C611-4F1B-85CD-190DC029F165}"/>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7182918" y="6090941"/>
            <a:ext cx="1215452" cy="685835"/>
          </a:xfrm>
          <a:prstGeom prst="rect">
            <a:avLst/>
          </a:prstGeom>
        </p:spPr>
      </p:pic>
      <p:pic>
        <p:nvPicPr>
          <p:cNvPr id="89" name="Picture 88">
            <a:extLst>
              <a:ext uri="{FF2B5EF4-FFF2-40B4-BE49-F238E27FC236}">
                <a16:creationId xmlns:a16="http://schemas.microsoft.com/office/drawing/2014/main" id="{71F1FB94-6BE2-4F78-AE95-0E99D7A6BA43}"/>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26939" y="3290044"/>
            <a:ext cx="1778091" cy="1035103"/>
          </a:xfrm>
          <a:prstGeom prst="rect">
            <a:avLst/>
          </a:prstGeom>
        </p:spPr>
      </p:pic>
      <p:pic>
        <p:nvPicPr>
          <p:cNvPr id="91" name="Picture 90">
            <a:extLst>
              <a:ext uri="{FF2B5EF4-FFF2-40B4-BE49-F238E27FC236}">
                <a16:creationId xmlns:a16="http://schemas.microsoft.com/office/drawing/2014/main" id="{33EE76DF-6996-43DB-9D7F-6B355E9741C7}"/>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282202" y="2413785"/>
            <a:ext cx="1790792" cy="933498"/>
          </a:xfrm>
          <a:prstGeom prst="rect">
            <a:avLst/>
          </a:prstGeom>
        </p:spPr>
      </p:pic>
      <p:pic>
        <p:nvPicPr>
          <p:cNvPr id="93" name="Picture 92">
            <a:extLst>
              <a:ext uri="{FF2B5EF4-FFF2-40B4-BE49-F238E27FC236}">
                <a16:creationId xmlns:a16="http://schemas.microsoft.com/office/drawing/2014/main" id="{181AC077-5544-4B15-8F79-C6D6F8F05C2B}"/>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0741" y="4124469"/>
            <a:ext cx="1924149" cy="685835"/>
          </a:xfrm>
          <a:prstGeom prst="rect">
            <a:avLst/>
          </a:prstGeom>
        </p:spPr>
      </p:pic>
    </p:spTree>
    <p:extLst>
      <p:ext uri="{BB962C8B-B14F-4D97-AF65-F5344CB8AC3E}">
        <p14:creationId xmlns:p14="http://schemas.microsoft.com/office/powerpoint/2010/main" val="334986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7"/>
          <p:cNvPicPr preferRelativeResize="0"/>
          <p:nvPr/>
        </p:nvPicPr>
        <p:blipFill rotWithShape="1">
          <a:blip r:embed="rId3">
            <a:alphaModFix/>
          </a:blip>
          <a:srcRect/>
          <a:stretch/>
        </p:blipFill>
        <p:spPr>
          <a:xfrm>
            <a:off x="8145780" y="1448485"/>
            <a:ext cx="2522220" cy="5135880"/>
          </a:xfrm>
          <a:prstGeom prst="rect">
            <a:avLst/>
          </a:prstGeom>
          <a:noFill/>
          <a:ln>
            <a:noFill/>
          </a:ln>
        </p:spPr>
      </p:pic>
      <p:sp>
        <p:nvSpPr>
          <p:cNvPr id="125" name="Google Shape;125;p7"/>
          <p:cNvSpPr txBox="1">
            <a:spLocks noGrp="1"/>
          </p:cNvSpPr>
          <p:nvPr>
            <p:ph type="title"/>
          </p:nvPr>
        </p:nvSpPr>
        <p:spPr>
          <a:xfrm>
            <a:off x="1524000" y="1"/>
            <a:ext cx="9144000" cy="1448485"/>
          </a:xfrm>
          <a:prstGeom prst="rect">
            <a:avLst/>
          </a:prstGeom>
          <a:solidFill>
            <a:schemeClr val="dk2"/>
          </a:solidFill>
          <a:ln>
            <a:noFill/>
          </a:ln>
        </p:spPr>
        <p:txBody>
          <a:bodyPr spcFirstLastPara="1" wrap="square" lIns="91425" tIns="45700" rIns="91425" bIns="45700" anchor="ctr" anchorCtr="0">
            <a:noAutofit/>
          </a:bodyPr>
          <a:lstStyle/>
          <a:p>
            <a:pPr>
              <a:buSzPts val="4100"/>
            </a:pPr>
            <a:r>
              <a:rPr lang="en-US" dirty="0"/>
              <a:t>Overall Mission</a:t>
            </a:r>
            <a:endParaRPr dirty="0"/>
          </a:p>
        </p:txBody>
      </p:sp>
      <p:sp>
        <p:nvSpPr>
          <p:cNvPr id="126" name="Google Shape;126;p7"/>
          <p:cNvSpPr txBox="1">
            <a:spLocks noGrp="1"/>
          </p:cNvSpPr>
          <p:nvPr>
            <p:ph type="body" idx="1"/>
          </p:nvPr>
        </p:nvSpPr>
        <p:spPr>
          <a:xfrm>
            <a:off x="2485697" y="2105388"/>
            <a:ext cx="6385560" cy="2609133"/>
          </a:xfrm>
          <a:prstGeom prst="rect">
            <a:avLst/>
          </a:prstGeom>
          <a:noFill/>
          <a:ln>
            <a:noFill/>
          </a:ln>
        </p:spPr>
        <p:txBody>
          <a:bodyPr spcFirstLastPara="1" wrap="square" lIns="91425" tIns="45700" rIns="91425" bIns="45700" anchor="t" anchorCtr="0">
            <a:noAutofit/>
          </a:bodyPr>
          <a:lstStyle/>
          <a:p>
            <a:pPr marL="0" indent="0">
              <a:spcBef>
                <a:spcPts val="0"/>
              </a:spcBef>
              <a:buSzPts val="2520"/>
              <a:buNone/>
            </a:pPr>
            <a:r>
              <a:rPr lang="en-US"/>
              <a:t>To provide training and technical assistance via local experts to enhance </a:t>
            </a:r>
            <a:r>
              <a:rPr lang="en-US" b="1"/>
              <a:t>prevention</a:t>
            </a:r>
            <a:r>
              <a:rPr lang="en-US"/>
              <a:t>, </a:t>
            </a:r>
            <a:r>
              <a:rPr lang="en-US" b="1"/>
              <a:t>treatment </a:t>
            </a:r>
            <a:r>
              <a:rPr lang="en-US"/>
              <a:t>(especially medications like buprenorphine, naltrexone and methadone) and </a:t>
            </a:r>
            <a:r>
              <a:rPr lang="en-US" b="1"/>
              <a:t>recovery</a:t>
            </a:r>
            <a:r>
              <a:rPr lang="en-US" b="1" i="1"/>
              <a:t> </a:t>
            </a:r>
            <a:r>
              <a:rPr lang="en-US"/>
              <a:t>efforts across the country addressing state and local - specific needs.</a:t>
            </a:r>
            <a:endParaRPr/>
          </a:p>
        </p:txBody>
      </p:sp>
      <p:sp>
        <p:nvSpPr>
          <p:cNvPr id="127" name="Google Shape;127;p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kern="0"/>
              <a:pPr/>
              <a:t>12</a:t>
            </a:fld>
            <a:endParaRPr ker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the </a:t>
            </a:r>
            <a:br>
              <a:rPr lang="en-US" dirty="0"/>
            </a:br>
            <a:r>
              <a:rPr lang="en-US" dirty="0"/>
              <a:t>Opioid Response Network</a:t>
            </a:r>
          </a:p>
        </p:txBody>
      </p:sp>
      <p:sp>
        <p:nvSpPr>
          <p:cNvPr id="3" name="Content Placeholder 2"/>
          <p:cNvSpPr>
            <a:spLocks noGrp="1"/>
          </p:cNvSpPr>
          <p:nvPr>
            <p:ph idx="1"/>
          </p:nvPr>
        </p:nvSpPr>
        <p:spPr>
          <a:xfrm>
            <a:off x="1981200" y="1679404"/>
            <a:ext cx="8229600" cy="3953421"/>
          </a:xfrm>
        </p:spPr>
        <p:txBody>
          <a:bodyPr>
            <a:noAutofit/>
          </a:bodyPr>
          <a:lstStyle/>
          <a:p>
            <a:pPr lvl="0"/>
            <a:r>
              <a:rPr lang="en-US" dirty="0"/>
              <a:t>To ask questions or submit a request for technical assistance: </a:t>
            </a:r>
          </a:p>
          <a:p>
            <a:pPr lvl="0"/>
            <a:endParaRPr lang="en-US" sz="1600" dirty="0"/>
          </a:p>
          <a:p>
            <a:pPr lvl="2"/>
            <a:r>
              <a:rPr lang="en-US" sz="2800" dirty="0"/>
              <a:t>Visit www.OpioidResponseNetwork.org </a:t>
            </a:r>
          </a:p>
          <a:p>
            <a:pPr lvl="2"/>
            <a:r>
              <a:rPr lang="en-US" sz="2800"/>
              <a:t>Email orn@</a:t>
            </a:r>
            <a:r>
              <a:rPr lang="en-US" sz="2800" dirty="0" err="1"/>
              <a:t>aaap.org</a:t>
            </a:r>
            <a:r>
              <a:rPr lang="en-US" sz="2800" dirty="0"/>
              <a:t> </a:t>
            </a:r>
          </a:p>
          <a:p>
            <a:pPr lvl="2"/>
            <a:r>
              <a:rPr lang="en-US" sz="2800" dirty="0"/>
              <a:t>Call 401-270-5900</a:t>
            </a:r>
          </a:p>
          <a:p>
            <a:pPr marL="0" indent="0">
              <a:buNone/>
            </a:pPr>
            <a:endParaRPr lang="en-US" sz="2300" dirty="0"/>
          </a:p>
        </p:txBody>
      </p:sp>
      <p:sp>
        <p:nvSpPr>
          <p:cNvPr id="4" name="Slide Number Placeholder 3"/>
          <p:cNvSpPr>
            <a:spLocks noGrp="1"/>
          </p:cNvSpPr>
          <p:nvPr>
            <p:ph type="sldNum" sz="quarter" idx="12"/>
          </p:nvPr>
        </p:nvSpPr>
        <p:spPr/>
        <p:txBody>
          <a:bodyPr/>
          <a:lstStyle/>
          <a:p>
            <a:pPr defTabSz="457200"/>
            <a:fld id="{1271A09D-B238-CC49-8083-E93D66A072E7}" type="slidenum">
              <a:rPr lang="en-US">
                <a:solidFill>
                  <a:prstClr val="black">
                    <a:tint val="75000"/>
                  </a:prstClr>
                </a:solidFill>
              </a:rPr>
              <a:pPr defTabSz="457200"/>
              <a:t>13</a:t>
            </a:fld>
            <a:endParaRPr lang="en-US">
              <a:solidFill>
                <a:prstClr val="black">
                  <a:tint val="75000"/>
                </a:prstClr>
              </a:solidFill>
            </a:endParaRPr>
          </a:p>
        </p:txBody>
      </p:sp>
    </p:spTree>
    <p:extLst>
      <p:ext uri="{BB962C8B-B14F-4D97-AF65-F5344CB8AC3E}">
        <p14:creationId xmlns:p14="http://schemas.microsoft.com/office/powerpoint/2010/main" val="361967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7"/>
          <p:cNvPicPr preferRelativeResize="0"/>
          <p:nvPr/>
        </p:nvPicPr>
        <p:blipFill rotWithShape="1">
          <a:blip r:embed="rId3">
            <a:alphaModFix/>
          </a:blip>
          <a:srcRect/>
          <a:stretch/>
        </p:blipFill>
        <p:spPr>
          <a:xfrm>
            <a:off x="8145780" y="1448485"/>
            <a:ext cx="2522220" cy="5135880"/>
          </a:xfrm>
          <a:prstGeom prst="rect">
            <a:avLst/>
          </a:prstGeom>
          <a:noFill/>
          <a:ln>
            <a:noFill/>
          </a:ln>
        </p:spPr>
      </p:pic>
      <p:sp>
        <p:nvSpPr>
          <p:cNvPr id="125" name="Google Shape;125;p7"/>
          <p:cNvSpPr txBox="1">
            <a:spLocks noGrp="1"/>
          </p:cNvSpPr>
          <p:nvPr>
            <p:ph type="title"/>
          </p:nvPr>
        </p:nvSpPr>
        <p:spPr>
          <a:xfrm>
            <a:off x="1524000" y="1"/>
            <a:ext cx="9144000" cy="1448485"/>
          </a:xfrm>
          <a:prstGeom prst="rect">
            <a:avLst/>
          </a:prstGeom>
          <a:solidFill>
            <a:schemeClr val="dk2"/>
          </a:solidFill>
          <a:ln>
            <a:noFill/>
          </a:ln>
        </p:spPr>
        <p:txBody>
          <a:bodyPr spcFirstLastPara="1" wrap="square" lIns="91425" tIns="45700" rIns="91425" bIns="45700" anchor="ctr" anchorCtr="0">
            <a:noAutofit/>
          </a:bodyPr>
          <a:lstStyle/>
          <a:p>
            <a:pPr>
              <a:buSzPts val="4100"/>
            </a:pPr>
            <a:r>
              <a:rPr lang="en-US" dirty="0"/>
              <a:t>Technical Assistance</a:t>
            </a:r>
            <a:endParaRPr dirty="0"/>
          </a:p>
        </p:txBody>
      </p:sp>
      <p:sp>
        <p:nvSpPr>
          <p:cNvPr id="127" name="Google Shape;127;p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kern="0"/>
              <a:pPr/>
              <a:t>14</a:t>
            </a:fld>
            <a:endParaRPr kern="0"/>
          </a:p>
        </p:txBody>
      </p:sp>
      <p:sp>
        <p:nvSpPr>
          <p:cNvPr id="8" name="Google Shape;119;p6">
            <a:extLst>
              <a:ext uri="{FF2B5EF4-FFF2-40B4-BE49-F238E27FC236}">
                <a16:creationId xmlns:a16="http://schemas.microsoft.com/office/drawing/2014/main" id="{AF177DDE-70B2-4945-80B7-89D4B9664465}"/>
              </a:ext>
            </a:extLst>
          </p:cNvPr>
          <p:cNvSpPr txBox="1">
            <a:spLocks/>
          </p:cNvSpPr>
          <p:nvPr/>
        </p:nvSpPr>
        <p:spPr>
          <a:xfrm>
            <a:off x="1313925" y="1448484"/>
            <a:ext cx="8092965" cy="4361793"/>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1800"/>
              <a:buFont typeface="Montserrat"/>
              <a:buNone/>
              <a:defRPr sz="41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US" sz="3600" i="1" kern="0" dirty="0">
                <a:solidFill>
                  <a:schemeClr val="bg2"/>
                </a:solidFill>
              </a:rPr>
              <a:t> </a:t>
            </a:r>
            <a:br>
              <a:rPr lang="en-US" sz="3600" i="1" kern="0" dirty="0">
                <a:solidFill>
                  <a:schemeClr val="bg2"/>
                </a:solidFill>
              </a:rPr>
            </a:br>
            <a:br>
              <a:rPr lang="en-US" sz="3600" kern="0" dirty="0">
                <a:solidFill>
                  <a:schemeClr val="bg2"/>
                </a:solidFill>
              </a:rPr>
            </a:br>
            <a:r>
              <a:rPr lang="en-US" sz="3600" kern="0" dirty="0">
                <a:solidFill>
                  <a:schemeClr val="bg2"/>
                </a:solidFill>
              </a:rPr>
              <a:t>TA is education and training, and can include building collaborations across various systems to ultimately bridge the gap between research, policy, and evidence based practice. </a:t>
            </a:r>
            <a:br>
              <a:rPr lang="en-US" sz="3600" i="1" kern="0" dirty="0">
                <a:solidFill>
                  <a:schemeClr val="bg2"/>
                </a:solidFill>
              </a:rPr>
            </a:br>
            <a:endParaRPr lang="en-US" sz="3600" kern="0" dirty="0">
              <a:solidFill>
                <a:schemeClr val="bg2"/>
              </a:solidFill>
            </a:endParaRPr>
          </a:p>
        </p:txBody>
      </p:sp>
    </p:spTree>
    <p:extLst>
      <p:ext uri="{BB962C8B-B14F-4D97-AF65-F5344CB8AC3E}">
        <p14:creationId xmlns:p14="http://schemas.microsoft.com/office/powerpoint/2010/main" val="210286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3983420" y="1471448"/>
            <a:ext cx="8092965" cy="4361793"/>
          </a:xfrm>
          <a:prstGeom prst="rect">
            <a:avLst/>
          </a:prstGeom>
          <a:noFill/>
          <a:ln>
            <a:noFill/>
          </a:ln>
        </p:spPr>
        <p:txBody>
          <a:bodyPr spcFirstLastPara="1" wrap="square" lIns="91425" tIns="0" rIns="91425" bIns="45700" anchor="ctr" anchorCtr="0">
            <a:noAutofit/>
          </a:bodyPr>
          <a:lstStyle/>
          <a:p>
            <a:pPr algn="ctr">
              <a:buSzPts val="2800"/>
            </a:pPr>
            <a:r>
              <a:rPr lang="en-US" sz="3600" dirty="0"/>
              <a:t>TA Requests can address a variety of things:</a:t>
            </a:r>
            <a:br>
              <a:rPr lang="en-US" sz="3600" dirty="0"/>
            </a:br>
            <a:r>
              <a:rPr lang="en-US" sz="3600" dirty="0"/>
              <a:t>Training, Education, Program Implementation, Coalition Building </a:t>
            </a:r>
            <a:br>
              <a:rPr lang="en-US" sz="3600" dirty="0"/>
            </a:br>
            <a:br>
              <a:rPr lang="en-US" sz="3600" dirty="0"/>
            </a:br>
            <a:r>
              <a:rPr lang="en-US" sz="3600" dirty="0"/>
              <a:t>If you need targeted opioid or stimulant use disorder assistance, we have someone on our team who can help!</a:t>
            </a:r>
            <a:br>
              <a:rPr lang="en-US" sz="3600" dirty="0"/>
            </a:br>
            <a:endParaRPr sz="3600" dirty="0"/>
          </a:p>
        </p:txBody>
      </p:sp>
    </p:spTree>
    <p:extLst>
      <p:ext uri="{BB962C8B-B14F-4D97-AF65-F5344CB8AC3E}">
        <p14:creationId xmlns:p14="http://schemas.microsoft.com/office/powerpoint/2010/main" val="330236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1524000" y="1"/>
            <a:ext cx="9144000" cy="1448485"/>
          </a:xfrm>
          <a:prstGeom prst="rect">
            <a:avLst/>
          </a:prstGeom>
          <a:solidFill>
            <a:schemeClr val="dk2"/>
          </a:solidFill>
          <a:ln>
            <a:noFill/>
          </a:ln>
        </p:spPr>
        <p:txBody>
          <a:bodyPr spcFirstLastPara="1" wrap="square" lIns="91425" tIns="45700" rIns="91425" bIns="45700" anchor="ctr" anchorCtr="0">
            <a:noAutofit/>
          </a:bodyPr>
          <a:lstStyle/>
          <a:p>
            <a:pPr>
              <a:buSzPts val="4100"/>
            </a:pPr>
            <a:r>
              <a:rPr lang="en-US" sz="4000" dirty="0"/>
              <a:t>Requests</a:t>
            </a:r>
            <a:endParaRPr sz="4000" dirty="0"/>
          </a:p>
        </p:txBody>
      </p:sp>
      <p:sp>
        <p:nvSpPr>
          <p:cNvPr id="98" name="Google Shape;98;p3"/>
          <p:cNvSpPr txBox="1">
            <a:spLocks noGrp="1"/>
          </p:cNvSpPr>
          <p:nvPr>
            <p:ph type="body" idx="1"/>
          </p:nvPr>
        </p:nvSpPr>
        <p:spPr>
          <a:xfrm>
            <a:off x="1981200" y="1679404"/>
            <a:ext cx="8229600" cy="4035596"/>
          </a:xfrm>
          <a:prstGeom prst="rect">
            <a:avLst/>
          </a:prstGeom>
          <a:noFill/>
          <a:ln>
            <a:noFill/>
          </a:ln>
        </p:spPr>
        <p:txBody>
          <a:bodyPr spcFirstLastPara="1" wrap="square" lIns="91425" tIns="45700" rIns="91425" bIns="45700" anchor="t" anchorCtr="0">
            <a:noAutofit/>
          </a:bodyPr>
          <a:lstStyle/>
          <a:p>
            <a:pPr marL="461963" indent="-461963">
              <a:spcBef>
                <a:spcPts val="0"/>
              </a:spcBef>
              <a:buSzPts val="2070"/>
            </a:pPr>
            <a:r>
              <a:rPr lang="en-US" dirty="0"/>
              <a:t>The</a:t>
            </a:r>
            <a:r>
              <a:rPr lang="en-US" i="1" dirty="0"/>
              <a:t> Opioid Response Network (ORN) </a:t>
            </a:r>
            <a:r>
              <a:rPr lang="en-US" dirty="0"/>
              <a:t>works on a request basis.</a:t>
            </a:r>
          </a:p>
          <a:p>
            <a:pPr marL="461963" indent="-461963">
              <a:spcBef>
                <a:spcPts val="0"/>
              </a:spcBef>
              <a:buSzPts val="2070"/>
            </a:pPr>
            <a:endParaRPr lang="en-US" dirty="0"/>
          </a:p>
          <a:p>
            <a:pPr marL="461963" indent="-461963">
              <a:spcBef>
                <a:spcPts val="0"/>
              </a:spcBef>
              <a:buSzPts val="2070"/>
            </a:pPr>
            <a:r>
              <a:rPr lang="en-US" dirty="0"/>
              <a:t>You can go to our website to submit a request: </a:t>
            </a:r>
            <a:r>
              <a:rPr lang="en-US" dirty="0">
                <a:hlinkClick r:id="rId3"/>
              </a:rPr>
              <a:t>www.opioidresponsenetwork.org</a:t>
            </a:r>
            <a:r>
              <a:rPr lang="en-US" dirty="0"/>
              <a:t> </a:t>
            </a:r>
          </a:p>
          <a:p>
            <a:pPr marL="461963" indent="-461963">
              <a:spcBef>
                <a:spcPts val="0"/>
              </a:spcBef>
              <a:buSzPts val="2070"/>
            </a:pPr>
            <a:endParaRPr lang="en-US" dirty="0"/>
          </a:p>
          <a:p>
            <a:pPr marL="461963" indent="-461963">
              <a:spcBef>
                <a:spcPts val="0"/>
              </a:spcBef>
              <a:buSzPts val="2070"/>
            </a:pPr>
            <a:r>
              <a:rPr lang="en-US" dirty="0"/>
              <a:t>At the top right corner there is a big orange button that says: SUBMIT A REQUEST</a:t>
            </a:r>
          </a:p>
        </p:txBody>
      </p:sp>
      <p:sp>
        <p:nvSpPr>
          <p:cNvPr id="99" name="Google Shape;9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200" b="0" i="0" u="none" strike="noStrike" kern="0" cap="none" spc="0" normalizeH="0" baseline="0" noProof="0">
              <a:ln>
                <a:noFill/>
              </a:ln>
              <a:solidFill>
                <a:srgbClr val="888888"/>
              </a:solidFill>
              <a:effectLst/>
              <a:uLnTx/>
              <a:uFillTx/>
              <a:latin typeface="Montserrat"/>
              <a:sym typeface="Montserrat"/>
            </a:endParaRPr>
          </a:p>
        </p:txBody>
      </p:sp>
    </p:spTree>
    <p:extLst>
      <p:ext uri="{BB962C8B-B14F-4D97-AF65-F5344CB8AC3E}">
        <p14:creationId xmlns:p14="http://schemas.microsoft.com/office/powerpoint/2010/main" val="76028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6" name="Picture 5">
            <a:extLst>
              <a:ext uri="{FF2B5EF4-FFF2-40B4-BE49-F238E27FC236}">
                <a16:creationId xmlns:a16="http://schemas.microsoft.com/office/drawing/2014/main" id="{65DDA7EF-89EF-4511-8409-089E46A8A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36" y="839699"/>
            <a:ext cx="11411536" cy="5988358"/>
          </a:xfrm>
          <a:prstGeom prst="rect">
            <a:avLst/>
          </a:prstGeom>
        </p:spPr>
      </p:pic>
      <p:sp>
        <p:nvSpPr>
          <p:cNvPr id="97" name="Google Shape;97;p3"/>
          <p:cNvSpPr txBox="1">
            <a:spLocks noGrp="1"/>
          </p:cNvSpPr>
          <p:nvPr>
            <p:ph type="title"/>
          </p:nvPr>
        </p:nvSpPr>
        <p:spPr>
          <a:xfrm>
            <a:off x="0" y="17086"/>
            <a:ext cx="12192000" cy="1448485"/>
          </a:xfrm>
          <a:prstGeom prst="rect">
            <a:avLst/>
          </a:prstGeom>
          <a:solidFill>
            <a:schemeClr val="dk2"/>
          </a:solidFill>
          <a:ln>
            <a:noFill/>
          </a:ln>
        </p:spPr>
        <p:txBody>
          <a:bodyPr spcFirstLastPara="1" wrap="square" lIns="91425" tIns="45700" rIns="91425" bIns="45700" anchor="ctr" anchorCtr="0">
            <a:noAutofit/>
          </a:bodyPr>
          <a:lstStyle/>
          <a:p>
            <a:pPr>
              <a:buSzPts val="4100"/>
            </a:pPr>
            <a:r>
              <a:rPr lang="en-US" sz="4000" dirty="0"/>
              <a:t>Requests</a:t>
            </a:r>
            <a:endParaRPr sz="4000" dirty="0"/>
          </a:p>
        </p:txBody>
      </p:sp>
      <p:sp>
        <p:nvSpPr>
          <p:cNvPr id="99" name="Google Shape;9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sz="1200" b="0" i="0" u="none" strike="noStrike" kern="0" cap="none" spc="0" normalizeH="0" baseline="0" noProof="0">
              <a:ln>
                <a:noFill/>
              </a:ln>
              <a:solidFill>
                <a:srgbClr val="888888"/>
              </a:solidFill>
              <a:effectLst/>
              <a:uLnTx/>
              <a:uFillTx/>
              <a:latin typeface="Montserrat"/>
              <a:sym typeface="Montserrat"/>
            </a:endParaRPr>
          </a:p>
        </p:txBody>
      </p:sp>
      <p:sp>
        <p:nvSpPr>
          <p:cNvPr id="7" name="Arrow: Down 6">
            <a:extLst>
              <a:ext uri="{FF2B5EF4-FFF2-40B4-BE49-F238E27FC236}">
                <a16:creationId xmlns:a16="http://schemas.microsoft.com/office/drawing/2014/main" id="{FA6E4AAD-5E23-41D4-80F6-AA8130F31D86}"/>
              </a:ext>
            </a:extLst>
          </p:cNvPr>
          <p:cNvSpPr/>
          <p:nvPr/>
        </p:nvSpPr>
        <p:spPr>
          <a:xfrm rot="1903675">
            <a:off x="10741975" y="760398"/>
            <a:ext cx="695739" cy="126374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792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sz="1200" b="0" i="0" u="none" strike="noStrike" kern="0" cap="none" spc="0" normalizeH="0" baseline="0" noProof="0">
              <a:ln>
                <a:noFill/>
              </a:ln>
              <a:solidFill>
                <a:srgbClr val="888888"/>
              </a:solidFill>
              <a:effectLst/>
              <a:uLnTx/>
              <a:uFillTx/>
              <a:latin typeface="Montserrat"/>
              <a:sym typeface="Montserrat"/>
            </a:endParaRPr>
          </a:p>
        </p:txBody>
      </p:sp>
      <p:pic>
        <p:nvPicPr>
          <p:cNvPr id="3" name="Picture 2">
            <a:extLst>
              <a:ext uri="{FF2B5EF4-FFF2-40B4-BE49-F238E27FC236}">
                <a16:creationId xmlns:a16="http://schemas.microsoft.com/office/drawing/2014/main" id="{6B1EBE7E-3839-4782-922B-977AAC3B3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223" y="-62929"/>
            <a:ext cx="8176197" cy="6920929"/>
          </a:xfrm>
          <a:prstGeom prst="rect">
            <a:avLst/>
          </a:prstGeom>
        </p:spPr>
      </p:pic>
      <p:pic>
        <p:nvPicPr>
          <p:cNvPr id="4" name="Picture 3">
            <a:extLst>
              <a:ext uri="{FF2B5EF4-FFF2-40B4-BE49-F238E27FC236}">
                <a16:creationId xmlns:a16="http://schemas.microsoft.com/office/drawing/2014/main" id="{5F0F108E-43E0-4127-8E72-F3F9D0A54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264" y="0"/>
            <a:ext cx="9566301" cy="6911777"/>
          </a:xfrm>
          <a:prstGeom prst="rect">
            <a:avLst/>
          </a:prstGeom>
        </p:spPr>
      </p:pic>
      <p:pic>
        <p:nvPicPr>
          <p:cNvPr id="6" name="Picture 5">
            <a:extLst>
              <a:ext uri="{FF2B5EF4-FFF2-40B4-BE49-F238E27FC236}">
                <a16:creationId xmlns:a16="http://schemas.microsoft.com/office/drawing/2014/main" id="{EAB29536-D2F1-413E-B25F-7CF66F105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518" y="38934"/>
            <a:ext cx="11475791" cy="6317417"/>
          </a:xfrm>
          <a:prstGeom prst="rect">
            <a:avLst/>
          </a:prstGeom>
        </p:spPr>
      </p:pic>
      <p:pic>
        <p:nvPicPr>
          <p:cNvPr id="12" name="Picture 11">
            <a:extLst>
              <a:ext uri="{FF2B5EF4-FFF2-40B4-BE49-F238E27FC236}">
                <a16:creationId xmlns:a16="http://schemas.microsoft.com/office/drawing/2014/main" id="{0EA6DA74-C786-47AA-B800-8D923DF5BD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5657" y="-60808"/>
            <a:ext cx="7635831" cy="6972585"/>
          </a:xfrm>
          <a:prstGeom prst="rect">
            <a:avLst/>
          </a:prstGeom>
        </p:spPr>
      </p:pic>
      <p:sp>
        <p:nvSpPr>
          <p:cNvPr id="14" name="Arrow: Right 13">
            <a:extLst>
              <a:ext uri="{FF2B5EF4-FFF2-40B4-BE49-F238E27FC236}">
                <a16:creationId xmlns:a16="http://schemas.microsoft.com/office/drawing/2014/main" id="{47076508-155C-4A84-B7DC-A03FD20CC8E8}"/>
              </a:ext>
            </a:extLst>
          </p:cNvPr>
          <p:cNvSpPr/>
          <p:nvPr/>
        </p:nvSpPr>
        <p:spPr>
          <a:xfrm rot="3250567">
            <a:off x="1998154" y="5466744"/>
            <a:ext cx="1472862" cy="7951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F424FC8-BEB1-462F-9CB4-377997A458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6091" y="-62928"/>
            <a:ext cx="10477179" cy="7035514"/>
          </a:xfrm>
          <a:prstGeom prst="rect">
            <a:avLst/>
          </a:prstGeom>
        </p:spPr>
      </p:pic>
      <p:sp>
        <p:nvSpPr>
          <p:cNvPr id="22" name="Arrow: Right 21">
            <a:extLst>
              <a:ext uri="{FF2B5EF4-FFF2-40B4-BE49-F238E27FC236}">
                <a16:creationId xmlns:a16="http://schemas.microsoft.com/office/drawing/2014/main" id="{6BDCF532-75AC-49E2-991F-CA791CB7B32D}"/>
              </a:ext>
            </a:extLst>
          </p:cNvPr>
          <p:cNvSpPr/>
          <p:nvPr/>
        </p:nvSpPr>
        <p:spPr>
          <a:xfrm rot="7611724">
            <a:off x="4479235" y="3856383"/>
            <a:ext cx="1285461" cy="78187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30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ORN Workflow</a:t>
            </a:r>
          </a:p>
        </p:txBody>
      </p:sp>
      <p:sp>
        <p:nvSpPr>
          <p:cNvPr id="4" name="Slide Number Placeholder 3"/>
          <p:cNvSpPr>
            <a:spLocks noGrp="1"/>
          </p:cNvSpPr>
          <p:nvPr>
            <p:ph type="sldNum" sz="quarter" idx="12"/>
          </p:nvPr>
        </p:nvSpPr>
        <p:spPr/>
        <p:txBody>
          <a:bodyPr/>
          <a:lstStyle/>
          <a:p>
            <a:fld id="{1271A09D-B238-CC49-8083-E93D66A072E7}" type="slidenum">
              <a:rPr lang="en-US" smtClean="0"/>
              <a:t>19</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143478" y="1679575"/>
            <a:ext cx="7905045" cy="444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54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E8DB-E1F3-E7AB-3B83-79F384C29165}"/>
              </a:ext>
            </a:extLst>
          </p:cNvPr>
          <p:cNvSpPr>
            <a:spLocks noGrp="1"/>
          </p:cNvSpPr>
          <p:nvPr>
            <p:ph type="title"/>
          </p:nvPr>
        </p:nvSpPr>
        <p:spPr>
          <a:xfrm>
            <a:off x="1702904" y="2140227"/>
            <a:ext cx="9833262" cy="3869634"/>
          </a:xfrm>
        </p:spPr>
        <p:txBody>
          <a:bodyPr>
            <a:normAutofit/>
          </a:bodyPr>
          <a:lstStyle/>
          <a:p>
            <a:pPr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Don’t forget about the Q&amp;A box – we’ll be holding the bulk of the questions until the end, so make sure to stay the whole way through! </a:t>
            </a:r>
            <a:br>
              <a:rPr lang="en-US" sz="1800" dirty="0">
                <a:solidFill>
                  <a:srgbClr val="000000"/>
                </a:solidFill>
                <a:effectLst/>
                <a:latin typeface="Calibri" panose="020F0502020204030204" pitchFamily="34"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When typing into the chat box, be sure to select “everyone” so all can see.  </a:t>
            </a:r>
            <a:br>
              <a:rPr lang="en-US" sz="1800" dirty="0">
                <a:solidFill>
                  <a:srgbClr val="000000"/>
                </a:solidFill>
                <a:effectLst/>
                <a:latin typeface="Calibri" panose="020F0502020204030204" pitchFamily="34" charset="0"/>
                <a:ea typeface="Times New Roman" panose="02020603050405020304" pitchFamily="18" charset="0"/>
              </a:rPr>
            </a:br>
            <a:br>
              <a:rPr lang="en-US" sz="1800" dirty="0">
                <a:solidFill>
                  <a:srgbClr val="000000"/>
                </a:solidFill>
                <a:latin typeface="Times New Roman" panose="02020603050405020304" pitchFamily="18" charset="0"/>
                <a:ea typeface="Times New Roman" panose="02020603050405020304" pitchFamily="18" charset="0"/>
              </a:rPr>
            </a:br>
            <a:r>
              <a:rPr lang="en-US" sz="1800" dirty="0">
                <a:solidFill>
                  <a:srgbClr val="000000"/>
                </a:solidFill>
                <a:effectLst/>
                <a:latin typeface="Calibri" panose="020F0502020204030204" pitchFamily="34" charset="0"/>
                <a:ea typeface="Calibri" panose="020F0502020204030204" pitchFamily="34" charset="0"/>
              </a:rPr>
              <a:t>We are recording this webinar and the recording will be up on the Webinar Wednesday page in the next few days.  Here is the link to where the recording will be posted. </a:t>
            </a:r>
            <a:r>
              <a:rPr lang="en-US" sz="1200" dirty="0">
                <a:hlinkClick r:id="rId2"/>
              </a:rPr>
              <a:t>CADCA's Webinar Wednesdays Series | CADCA</a:t>
            </a:r>
            <a:br>
              <a:rPr lang="en-US" sz="1800" dirty="0">
                <a:solidFill>
                  <a:srgbClr val="000000"/>
                </a:solidFill>
                <a:effectLst/>
                <a:latin typeface="Calibri" panose="020F0502020204030204" pitchFamily="34"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I will be putting an evaluation link into the chat box as we’re wrapping up; you’ll be able to receive a letter of participation once you complete that evaluation.  The letter is only available though for those who attend the webinar live.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FAC8290A-C483-5CC7-7C39-829C9EA7CF4B}"/>
              </a:ext>
            </a:extLst>
          </p:cNvPr>
          <p:cNvSpPr>
            <a:spLocks noGrp="1"/>
          </p:cNvSpPr>
          <p:nvPr>
            <p:ph type="body" sz="quarter" idx="10"/>
          </p:nvPr>
        </p:nvSpPr>
        <p:spPr/>
        <p:txBody>
          <a:bodyPr/>
          <a:lstStyle/>
          <a:p>
            <a:r>
              <a:rPr lang="en-US" dirty="0"/>
              <a:t>Webinar House Keeping </a:t>
            </a:r>
          </a:p>
        </p:txBody>
      </p:sp>
      <p:sp>
        <p:nvSpPr>
          <p:cNvPr id="4" name="Text Placeholder 3">
            <a:extLst>
              <a:ext uri="{FF2B5EF4-FFF2-40B4-BE49-F238E27FC236}">
                <a16:creationId xmlns:a16="http://schemas.microsoft.com/office/drawing/2014/main" id="{794C7127-9D6E-6C82-7A92-98BB8A66D22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70711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Requests</a:t>
            </a:r>
          </a:p>
        </p:txBody>
      </p:sp>
      <p:sp>
        <p:nvSpPr>
          <p:cNvPr id="3" name="Text Placeholder 2"/>
          <p:cNvSpPr>
            <a:spLocks noGrp="1"/>
          </p:cNvSpPr>
          <p:nvPr>
            <p:ph type="body" idx="1"/>
          </p:nvPr>
        </p:nvSpPr>
        <p:spPr/>
        <p:txBody>
          <a:bodyPr/>
          <a:lstStyle/>
          <a:p>
            <a:pPr marL="461963" indent="-461963">
              <a:spcBef>
                <a:spcPts val="0"/>
              </a:spcBef>
              <a:buSzPts val="2070"/>
            </a:pPr>
            <a:r>
              <a:rPr lang="en-US" dirty="0"/>
              <a:t>Prevention</a:t>
            </a:r>
          </a:p>
          <a:p>
            <a:pPr marL="461963" indent="-461963">
              <a:spcBef>
                <a:spcPts val="0"/>
              </a:spcBef>
              <a:buSzPts val="2070"/>
            </a:pPr>
            <a:r>
              <a:rPr lang="en-US" dirty="0"/>
              <a:t>Treatment</a:t>
            </a:r>
          </a:p>
          <a:p>
            <a:pPr marL="461963" indent="-461963">
              <a:spcBef>
                <a:spcPts val="0"/>
              </a:spcBef>
              <a:buSzPts val="2070"/>
            </a:pPr>
            <a:r>
              <a:rPr lang="en-US" dirty="0"/>
              <a:t>Recovery</a:t>
            </a:r>
          </a:p>
          <a:p>
            <a:pPr marL="461963" indent="-461963">
              <a:spcBef>
                <a:spcPts val="0"/>
              </a:spcBef>
              <a:buSzPts val="2070"/>
            </a:pPr>
            <a:r>
              <a:rPr lang="en-US" dirty="0"/>
              <a:t>Other</a:t>
            </a:r>
          </a:p>
          <a:p>
            <a:pPr marL="919163" lvl="1" indent="-461963">
              <a:spcBef>
                <a:spcPts val="0"/>
              </a:spcBef>
              <a:buSzPts val="2070"/>
            </a:pPr>
            <a:r>
              <a:rPr lang="en-US" dirty="0"/>
              <a:t>Harm Reduction</a:t>
            </a:r>
          </a:p>
          <a:p>
            <a:pPr marL="919163" lvl="1" indent="-461963">
              <a:spcBef>
                <a:spcPts val="0"/>
              </a:spcBef>
              <a:buSzPts val="2070"/>
            </a:pPr>
            <a:r>
              <a:rPr lang="en-US" dirty="0"/>
              <a:t>Stigma</a:t>
            </a:r>
          </a:p>
          <a:p>
            <a:pPr marL="919163" lvl="1" indent="-461963">
              <a:spcBef>
                <a:spcPts val="0"/>
              </a:spcBef>
              <a:buSzPts val="2070"/>
            </a:pPr>
            <a:r>
              <a:rPr lang="en-US" dirty="0"/>
              <a:t>DEI Training</a:t>
            </a:r>
          </a:p>
        </p:txBody>
      </p:sp>
      <p:sp>
        <p:nvSpPr>
          <p:cNvPr id="4" name="Text Placeholder 3"/>
          <p:cNvSpPr>
            <a:spLocks noGrp="1"/>
          </p:cNvSpPr>
          <p:nvPr>
            <p:ph type="body" idx="2"/>
          </p:nvPr>
        </p:nvSpPr>
        <p:spPr/>
        <p:txBody>
          <a:bodyPr/>
          <a:lstStyle/>
          <a:p>
            <a:r>
              <a:rPr lang="en-US" dirty="0"/>
              <a:t>Universal</a:t>
            </a:r>
          </a:p>
          <a:p>
            <a:r>
              <a:rPr lang="en-US" dirty="0"/>
              <a:t>Targeted</a:t>
            </a:r>
          </a:p>
          <a:p>
            <a:r>
              <a:rPr lang="en-US" dirty="0"/>
              <a:t>Intensive</a:t>
            </a:r>
          </a:p>
        </p:txBody>
      </p:sp>
      <p:sp>
        <p:nvSpPr>
          <p:cNvPr id="5" name="Slide Number Placeholder 4"/>
          <p:cNvSpPr>
            <a:spLocks noGrp="1"/>
          </p:cNvSpPr>
          <p:nvPr>
            <p:ph type="sldNum" idx="12"/>
          </p:nvPr>
        </p:nvSpPr>
        <p:spPr/>
        <p:txBody>
          <a:bodyPr/>
          <a:lstStyle/>
          <a:p>
            <a:fld id="{00000000-1234-1234-1234-123412341234}" type="slidenum">
              <a:rPr lang="en-US" smtClean="0"/>
              <a:pPr/>
              <a:t>20</a:t>
            </a:fld>
            <a:endParaRPr lang="en-US"/>
          </a:p>
        </p:txBody>
      </p:sp>
    </p:spTree>
    <p:extLst>
      <p:ext uri="{BB962C8B-B14F-4D97-AF65-F5344CB8AC3E}">
        <p14:creationId xmlns:p14="http://schemas.microsoft.com/office/powerpoint/2010/main" val="2321242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1524000" y="1"/>
            <a:ext cx="9144000" cy="1448485"/>
          </a:xfrm>
          <a:prstGeom prst="rect">
            <a:avLst/>
          </a:prstGeom>
          <a:solidFill>
            <a:schemeClr val="dk2"/>
          </a:solidFill>
          <a:ln>
            <a:noFill/>
          </a:ln>
        </p:spPr>
        <p:txBody>
          <a:bodyPr spcFirstLastPara="1" wrap="square" lIns="91425" tIns="45700" rIns="91425" bIns="45700" anchor="ctr" anchorCtr="0">
            <a:noAutofit/>
          </a:bodyPr>
          <a:lstStyle/>
          <a:p>
            <a:pPr>
              <a:buSzPts val="4100"/>
            </a:pPr>
            <a:r>
              <a:rPr lang="en-US" sz="4000" dirty="0"/>
              <a:t>Prevention Request Example</a:t>
            </a:r>
            <a:endParaRPr sz="4000" dirty="0"/>
          </a:p>
        </p:txBody>
      </p:sp>
      <p:sp>
        <p:nvSpPr>
          <p:cNvPr id="98" name="Google Shape;98;p3"/>
          <p:cNvSpPr txBox="1">
            <a:spLocks noGrp="1"/>
          </p:cNvSpPr>
          <p:nvPr>
            <p:ph type="body" idx="1"/>
          </p:nvPr>
        </p:nvSpPr>
        <p:spPr>
          <a:xfrm>
            <a:off x="1994451" y="1448486"/>
            <a:ext cx="8885583" cy="4549119"/>
          </a:xfrm>
          <a:prstGeom prst="rect">
            <a:avLst/>
          </a:prstGeom>
          <a:noFill/>
          <a:ln>
            <a:noFill/>
          </a:ln>
        </p:spPr>
        <p:txBody>
          <a:bodyPr spcFirstLastPara="1" wrap="square" lIns="91425" tIns="45700" rIns="91425" bIns="45700" anchor="t" anchorCtr="0">
            <a:noAutofit/>
          </a:bodyPr>
          <a:lstStyle/>
          <a:p>
            <a:pPr marL="457200" lvl="1" indent="0">
              <a:spcBef>
                <a:spcPts val="0"/>
              </a:spcBef>
              <a:buSzPts val="2070"/>
              <a:buNone/>
            </a:pPr>
            <a:endParaRPr lang="en-US" dirty="0"/>
          </a:p>
          <a:p>
            <a:pPr marL="461963" indent="-461963">
              <a:spcBef>
                <a:spcPts val="0"/>
              </a:spcBef>
              <a:buSzPts val="2070"/>
            </a:pPr>
            <a:r>
              <a:rPr lang="en-US" dirty="0"/>
              <a:t> Coalition Building</a:t>
            </a:r>
          </a:p>
          <a:p>
            <a:pPr marL="919163" lvl="1" indent="-461963">
              <a:spcBef>
                <a:spcPts val="0"/>
              </a:spcBef>
              <a:buSzPts val="2070"/>
            </a:pPr>
            <a:r>
              <a:rPr lang="en-US" dirty="0"/>
              <a:t>Help creating an Emergency Public Health Response Plan through requestors coalitions.</a:t>
            </a:r>
          </a:p>
          <a:p>
            <a:pPr marL="919163" lvl="1" indent="-461963">
              <a:spcBef>
                <a:spcPts val="0"/>
              </a:spcBef>
              <a:buSzPts val="2070"/>
            </a:pPr>
            <a:r>
              <a:rPr lang="en-US" dirty="0"/>
              <a:t>3 Coalitions</a:t>
            </a:r>
          </a:p>
          <a:p>
            <a:pPr marL="1376363" lvl="2" indent="-461963">
              <a:spcBef>
                <a:spcPts val="0"/>
              </a:spcBef>
              <a:buSzPts val="2070"/>
            </a:pPr>
            <a:r>
              <a:rPr lang="en-US" dirty="0"/>
              <a:t>1 running</a:t>
            </a:r>
          </a:p>
          <a:p>
            <a:pPr marL="1376363" lvl="2" indent="-461963">
              <a:spcBef>
                <a:spcPts val="0"/>
              </a:spcBef>
              <a:buSzPts val="2070"/>
            </a:pPr>
            <a:r>
              <a:rPr lang="en-US" dirty="0"/>
              <a:t>1 just starting</a:t>
            </a:r>
          </a:p>
          <a:p>
            <a:pPr marL="1376363" lvl="2" indent="-461963">
              <a:spcBef>
                <a:spcPts val="0"/>
              </a:spcBef>
              <a:buSzPts val="2070"/>
            </a:pPr>
            <a:r>
              <a:rPr lang="en-US" dirty="0"/>
              <a:t>1 defunct</a:t>
            </a:r>
          </a:p>
          <a:p>
            <a:pPr marL="919163" lvl="1" indent="-461963">
              <a:spcBef>
                <a:spcPts val="0"/>
              </a:spcBef>
              <a:buSzPts val="2070"/>
            </a:pPr>
            <a:r>
              <a:rPr lang="en-US" dirty="0"/>
              <a:t>With CADCA consulting, we discovered that before we could work on the plan, we needed to help build out their coalitions.</a:t>
            </a:r>
          </a:p>
          <a:p>
            <a:pPr marL="919163" lvl="1" indent="-461963">
              <a:spcBef>
                <a:spcPts val="0"/>
              </a:spcBef>
              <a:buSzPts val="2070"/>
            </a:pPr>
            <a:r>
              <a:rPr lang="en-US" dirty="0"/>
              <a:t>We tailored our training to meet their needs.</a:t>
            </a:r>
          </a:p>
          <a:p>
            <a:pPr marL="919163" lvl="1" indent="-461963">
              <a:spcBef>
                <a:spcPts val="0"/>
              </a:spcBef>
              <a:buSzPts val="2070"/>
            </a:pPr>
            <a:endParaRPr lang="en-US" dirty="0"/>
          </a:p>
        </p:txBody>
      </p:sp>
      <p:sp>
        <p:nvSpPr>
          <p:cNvPr id="99" name="Google Shape;9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sz="1200" b="0" i="0" u="none" strike="noStrike" kern="0" cap="none" spc="0" normalizeH="0" baseline="0" noProof="0">
              <a:ln>
                <a:noFill/>
              </a:ln>
              <a:solidFill>
                <a:srgbClr val="888888"/>
              </a:solidFill>
              <a:effectLst/>
              <a:uLnTx/>
              <a:uFillTx/>
              <a:latin typeface="Montserrat"/>
              <a:sym typeface="Montserrat"/>
            </a:endParaRPr>
          </a:p>
        </p:txBody>
      </p:sp>
    </p:spTree>
    <p:extLst>
      <p:ext uri="{BB962C8B-B14F-4D97-AF65-F5344CB8AC3E}">
        <p14:creationId xmlns:p14="http://schemas.microsoft.com/office/powerpoint/2010/main" val="177182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1524000" y="1"/>
            <a:ext cx="9144000" cy="1448485"/>
          </a:xfrm>
          <a:prstGeom prst="rect">
            <a:avLst/>
          </a:prstGeom>
          <a:solidFill>
            <a:schemeClr val="dk2"/>
          </a:solidFill>
          <a:ln>
            <a:noFill/>
          </a:ln>
        </p:spPr>
        <p:txBody>
          <a:bodyPr spcFirstLastPara="1" wrap="square" lIns="91425" tIns="45700" rIns="91425" bIns="45700" anchor="ctr" anchorCtr="0">
            <a:noAutofit/>
          </a:bodyPr>
          <a:lstStyle/>
          <a:p>
            <a:pPr>
              <a:buSzPts val="4100"/>
            </a:pPr>
            <a:r>
              <a:rPr lang="en-US" sz="4000" dirty="0"/>
              <a:t>Treatment Request</a:t>
            </a:r>
            <a:endParaRPr sz="4000" dirty="0"/>
          </a:p>
        </p:txBody>
      </p:sp>
      <p:sp>
        <p:nvSpPr>
          <p:cNvPr id="98" name="Google Shape;98;p3"/>
          <p:cNvSpPr txBox="1">
            <a:spLocks noGrp="1"/>
          </p:cNvSpPr>
          <p:nvPr>
            <p:ph type="body" idx="1"/>
          </p:nvPr>
        </p:nvSpPr>
        <p:spPr>
          <a:xfrm>
            <a:off x="1981200" y="1679404"/>
            <a:ext cx="8229600" cy="4035596"/>
          </a:xfrm>
          <a:prstGeom prst="rect">
            <a:avLst/>
          </a:prstGeom>
          <a:noFill/>
          <a:ln>
            <a:noFill/>
          </a:ln>
        </p:spPr>
        <p:txBody>
          <a:bodyPr spcFirstLastPara="1" wrap="square" lIns="91425" tIns="45700" rIns="91425" bIns="45700" anchor="t" anchorCtr="0">
            <a:noAutofit/>
          </a:bodyPr>
          <a:lstStyle/>
          <a:p>
            <a:pPr marL="461963" indent="-461963">
              <a:spcBef>
                <a:spcPts val="0"/>
              </a:spcBef>
              <a:buSzPts val="2070"/>
            </a:pPr>
            <a:r>
              <a:rPr lang="en-US" dirty="0"/>
              <a:t> Implementation</a:t>
            </a:r>
          </a:p>
          <a:p>
            <a:pPr marL="919163" lvl="1" indent="-461963">
              <a:spcBef>
                <a:spcPts val="0"/>
              </a:spcBef>
              <a:buSzPts val="2070"/>
            </a:pPr>
            <a:r>
              <a:rPr lang="en-US" dirty="0"/>
              <a:t>Help implement 5 MOUD programs across Oregon.</a:t>
            </a:r>
          </a:p>
          <a:p>
            <a:pPr marL="919163" lvl="1" indent="-461963">
              <a:spcBef>
                <a:spcPts val="0"/>
              </a:spcBef>
              <a:buSzPts val="2070"/>
            </a:pPr>
            <a:r>
              <a:rPr lang="en-US" dirty="0"/>
              <a:t>Review and provide best practice policies to help build out their programs.</a:t>
            </a:r>
          </a:p>
          <a:p>
            <a:pPr marL="919163" lvl="1" indent="-461963">
              <a:spcBef>
                <a:spcPts val="0"/>
              </a:spcBef>
              <a:buSzPts val="2070"/>
            </a:pPr>
            <a:r>
              <a:rPr lang="en-US" dirty="0"/>
              <a:t>Provide training for each clinic around opioids, what the landscape is, how we got here, what medications are used for MOUD, what medications do, what they don’t do, and stigma.</a:t>
            </a:r>
          </a:p>
          <a:p>
            <a:pPr marL="919163" lvl="1" indent="-461963">
              <a:spcBef>
                <a:spcPts val="0"/>
              </a:spcBef>
              <a:buSzPts val="2070"/>
            </a:pPr>
            <a:r>
              <a:rPr lang="en-US" dirty="0"/>
              <a:t>Harm Reduction</a:t>
            </a:r>
          </a:p>
        </p:txBody>
      </p:sp>
      <p:sp>
        <p:nvSpPr>
          <p:cNvPr id="99" name="Google Shape;9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200" b="0" i="0" u="none" strike="noStrike" kern="0" cap="none" spc="0" normalizeH="0" baseline="0" noProof="0">
              <a:ln>
                <a:noFill/>
              </a:ln>
              <a:solidFill>
                <a:srgbClr val="888888"/>
              </a:solidFill>
              <a:effectLst/>
              <a:uLnTx/>
              <a:uFillTx/>
              <a:latin typeface="Montserrat"/>
              <a:sym typeface="Montserrat"/>
            </a:endParaRPr>
          </a:p>
        </p:txBody>
      </p:sp>
    </p:spTree>
    <p:extLst>
      <p:ext uri="{BB962C8B-B14F-4D97-AF65-F5344CB8AC3E}">
        <p14:creationId xmlns:p14="http://schemas.microsoft.com/office/powerpoint/2010/main" val="342646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1524000" y="1"/>
            <a:ext cx="9144000" cy="1448485"/>
          </a:xfrm>
          <a:prstGeom prst="rect">
            <a:avLst/>
          </a:prstGeom>
          <a:solidFill>
            <a:schemeClr val="dk2"/>
          </a:solidFill>
          <a:ln>
            <a:noFill/>
          </a:ln>
        </p:spPr>
        <p:txBody>
          <a:bodyPr spcFirstLastPara="1" wrap="square" lIns="91425" tIns="45700" rIns="91425" bIns="45700" anchor="ctr" anchorCtr="0">
            <a:noAutofit/>
          </a:bodyPr>
          <a:lstStyle/>
          <a:p>
            <a:pPr>
              <a:buSzPts val="4100"/>
            </a:pPr>
            <a:r>
              <a:rPr lang="en-US" sz="4000" dirty="0"/>
              <a:t>Recovery Request</a:t>
            </a:r>
            <a:endParaRPr sz="4000" dirty="0"/>
          </a:p>
        </p:txBody>
      </p:sp>
      <p:sp>
        <p:nvSpPr>
          <p:cNvPr id="98" name="Google Shape;98;p3"/>
          <p:cNvSpPr txBox="1">
            <a:spLocks noGrp="1"/>
          </p:cNvSpPr>
          <p:nvPr>
            <p:ph type="body" idx="1"/>
          </p:nvPr>
        </p:nvSpPr>
        <p:spPr>
          <a:xfrm>
            <a:off x="1981200" y="1679403"/>
            <a:ext cx="8229600" cy="4676947"/>
          </a:xfrm>
          <a:prstGeom prst="rect">
            <a:avLst/>
          </a:prstGeom>
          <a:noFill/>
          <a:ln>
            <a:noFill/>
          </a:ln>
        </p:spPr>
        <p:txBody>
          <a:bodyPr spcFirstLastPara="1" wrap="square" lIns="91425" tIns="45700" rIns="91425" bIns="45700" anchor="t" anchorCtr="0">
            <a:noAutofit/>
          </a:bodyPr>
          <a:lstStyle/>
          <a:p>
            <a:pPr marL="461963" indent="-461963">
              <a:spcBef>
                <a:spcPts val="0"/>
              </a:spcBef>
              <a:buSzPts val="2070"/>
            </a:pPr>
            <a:r>
              <a:rPr lang="en-US" dirty="0"/>
              <a:t> Building Coalition Leaders</a:t>
            </a:r>
          </a:p>
          <a:p>
            <a:pPr marL="919163" lvl="1" indent="-461963">
              <a:spcBef>
                <a:spcPts val="0"/>
              </a:spcBef>
              <a:buSzPts val="2070"/>
            </a:pPr>
            <a:r>
              <a:rPr lang="en-US" dirty="0"/>
              <a:t>Requested ORN to provide education and training on a variety of topics</a:t>
            </a:r>
          </a:p>
          <a:p>
            <a:pPr marL="919163" lvl="1" indent="-461963">
              <a:spcBef>
                <a:spcPts val="0"/>
              </a:spcBef>
              <a:buSzPts val="2070"/>
            </a:pPr>
            <a:r>
              <a:rPr lang="en-US" dirty="0"/>
              <a:t>9 coalitions</a:t>
            </a:r>
          </a:p>
          <a:p>
            <a:pPr marL="1376363" lvl="2" indent="-461963">
              <a:spcBef>
                <a:spcPts val="0"/>
              </a:spcBef>
              <a:buSzPts val="2070"/>
            </a:pPr>
            <a:r>
              <a:rPr lang="en-US" dirty="0"/>
              <a:t>5 active but not engaged</a:t>
            </a:r>
          </a:p>
          <a:p>
            <a:pPr marL="1376363" lvl="2" indent="-461963">
              <a:spcBef>
                <a:spcPts val="0"/>
              </a:spcBef>
              <a:buSzPts val="2070"/>
            </a:pPr>
            <a:r>
              <a:rPr lang="en-US" dirty="0"/>
              <a:t>4 defunct</a:t>
            </a:r>
          </a:p>
          <a:p>
            <a:pPr marL="919163" lvl="1" indent="-461963">
              <a:spcBef>
                <a:spcPts val="0"/>
              </a:spcBef>
              <a:buSzPts val="2070"/>
            </a:pPr>
            <a:r>
              <a:rPr lang="en-US" dirty="0"/>
              <a:t>They had a set of standards that hadn’t been touched in several years.</a:t>
            </a:r>
          </a:p>
          <a:p>
            <a:pPr marL="919163" lvl="1" indent="-461963">
              <a:spcBef>
                <a:spcPts val="0"/>
              </a:spcBef>
              <a:buSzPts val="2070"/>
            </a:pPr>
            <a:r>
              <a:rPr lang="en-US" dirty="0"/>
              <a:t>Tailored training based on their needs.</a:t>
            </a:r>
          </a:p>
        </p:txBody>
      </p:sp>
      <p:sp>
        <p:nvSpPr>
          <p:cNvPr id="99" name="Google Shape;9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200" b="0" i="0" u="none" strike="noStrike" kern="0" cap="none" spc="0" normalizeH="0" baseline="0" noProof="0">
              <a:ln>
                <a:noFill/>
              </a:ln>
              <a:solidFill>
                <a:srgbClr val="888888"/>
              </a:solidFill>
              <a:effectLst/>
              <a:uLnTx/>
              <a:uFillTx/>
              <a:latin typeface="Montserrat"/>
              <a:sym typeface="Montserrat"/>
            </a:endParaRPr>
          </a:p>
        </p:txBody>
      </p:sp>
    </p:spTree>
    <p:extLst>
      <p:ext uri="{BB962C8B-B14F-4D97-AF65-F5344CB8AC3E}">
        <p14:creationId xmlns:p14="http://schemas.microsoft.com/office/powerpoint/2010/main" val="156888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1524000" y="1"/>
            <a:ext cx="9144000" cy="1448485"/>
          </a:xfrm>
          <a:prstGeom prst="rect">
            <a:avLst/>
          </a:prstGeom>
          <a:solidFill>
            <a:schemeClr val="dk2"/>
          </a:solidFill>
          <a:ln>
            <a:noFill/>
          </a:ln>
        </p:spPr>
        <p:txBody>
          <a:bodyPr spcFirstLastPara="1" wrap="square" lIns="91425" tIns="45700" rIns="91425" bIns="45700" anchor="ctr" anchorCtr="0">
            <a:noAutofit/>
          </a:bodyPr>
          <a:lstStyle/>
          <a:p>
            <a:pPr>
              <a:buSzPts val="4100"/>
            </a:pPr>
            <a:r>
              <a:rPr lang="en-US" sz="4000" dirty="0"/>
              <a:t>Other Requests</a:t>
            </a:r>
            <a:endParaRPr sz="4000" dirty="0"/>
          </a:p>
        </p:txBody>
      </p:sp>
      <p:sp>
        <p:nvSpPr>
          <p:cNvPr id="98" name="Google Shape;98;p3"/>
          <p:cNvSpPr txBox="1">
            <a:spLocks noGrp="1"/>
          </p:cNvSpPr>
          <p:nvPr>
            <p:ph type="body" idx="1"/>
          </p:nvPr>
        </p:nvSpPr>
        <p:spPr>
          <a:xfrm>
            <a:off x="1981200" y="1679404"/>
            <a:ext cx="8229600" cy="4035596"/>
          </a:xfrm>
          <a:prstGeom prst="rect">
            <a:avLst/>
          </a:prstGeom>
          <a:noFill/>
          <a:ln>
            <a:noFill/>
          </a:ln>
        </p:spPr>
        <p:txBody>
          <a:bodyPr spcFirstLastPara="1" wrap="square" lIns="91425" tIns="45700" rIns="91425" bIns="45700" anchor="t" anchorCtr="0">
            <a:noAutofit/>
          </a:bodyPr>
          <a:lstStyle/>
          <a:p>
            <a:pPr marL="461963" indent="-461963">
              <a:spcBef>
                <a:spcPts val="0"/>
              </a:spcBef>
              <a:buSzPts val="2070"/>
            </a:pPr>
            <a:r>
              <a:rPr lang="en-US" dirty="0"/>
              <a:t>We also provide some specialized TA help around the following topics:</a:t>
            </a:r>
          </a:p>
          <a:p>
            <a:pPr marL="919163" lvl="1" indent="-461963">
              <a:spcBef>
                <a:spcPts val="0"/>
              </a:spcBef>
              <a:buSzPts val="2070"/>
            </a:pPr>
            <a:r>
              <a:rPr lang="en-US" dirty="0"/>
              <a:t>Harm Reduction</a:t>
            </a:r>
          </a:p>
          <a:p>
            <a:pPr marL="919163" lvl="1" indent="-461963">
              <a:spcBef>
                <a:spcPts val="0"/>
              </a:spcBef>
              <a:buSzPts val="2070"/>
            </a:pPr>
            <a:r>
              <a:rPr lang="en-US" dirty="0"/>
              <a:t>Stimulants</a:t>
            </a:r>
          </a:p>
          <a:p>
            <a:pPr marL="919163" lvl="1" indent="-461963">
              <a:spcBef>
                <a:spcPts val="0"/>
              </a:spcBef>
              <a:buSzPts val="2070"/>
            </a:pPr>
            <a:r>
              <a:rPr lang="en-US" dirty="0"/>
              <a:t>Stigma</a:t>
            </a:r>
          </a:p>
          <a:p>
            <a:pPr marL="919163" lvl="1" indent="-461963">
              <a:spcBef>
                <a:spcPts val="0"/>
              </a:spcBef>
              <a:buSzPts val="2070"/>
            </a:pPr>
            <a:r>
              <a:rPr lang="en-US" dirty="0"/>
              <a:t>DEI Training</a:t>
            </a:r>
          </a:p>
        </p:txBody>
      </p:sp>
      <p:sp>
        <p:nvSpPr>
          <p:cNvPr id="99" name="Google Shape;9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200" b="0" i="0" u="none" strike="noStrike" kern="0" cap="none" spc="0" normalizeH="0" baseline="0" noProof="0">
              <a:ln>
                <a:noFill/>
              </a:ln>
              <a:solidFill>
                <a:srgbClr val="888888"/>
              </a:solidFill>
              <a:effectLst/>
              <a:uLnTx/>
              <a:uFillTx/>
              <a:latin typeface="Montserrat"/>
              <a:sym typeface="Montserrat"/>
            </a:endParaRPr>
          </a:p>
        </p:txBody>
      </p:sp>
    </p:spTree>
    <p:extLst>
      <p:ext uri="{BB962C8B-B14F-4D97-AF65-F5344CB8AC3E}">
        <p14:creationId xmlns:p14="http://schemas.microsoft.com/office/powerpoint/2010/main" val="206898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4913971" y="728870"/>
            <a:ext cx="5310604" cy="3266237"/>
          </a:xfrm>
          <a:prstGeom prst="rect">
            <a:avLst/>
          </a:prstGeom>
          <a:noFill/>
          <a:ln>
            <a:noFill/>
          </a:ln>
        </p:spPr>
        <p:txBody>
          <a:bodyPr spcFirstLastPara="1" wrap="square" lIns="91425" tIns="0" rIns="91425" bIns="45700" anchor="ctr" anchorCtr="0">
            <a:noAutofit/>
          </a:bodyPr>
          <a:lstStyle/>
          <a:p>
            <a:pPr algn="ctr">
              <a:buSzPts val="2800"/>
            </a:pPr>
            <a:r>
              <a:rPr lang="en-US" sz="2800" i="1" dirty="0"/>
              <a:t>Our Approach: To build on existing efforts, enhance, refine and fill in gaps when needed while avoiding duplication and not </a:t>
            </a:r>
            <a:br>
              <a:rPr lang="en-US" sz="2800" i="1" dirty="0"/>
            </a:br>
            <a:r>
              <a:rPr lang="en-US" sz="2800" i="1" dirty="0"/>
              <a:t>“re-creating the wheel.”</a:t>
            </a:r>
            <a:br>
              <a:rPr lang="en-US" i="1" dirty="0"/>
            </a:br>
            <a:endParaRPr dirty="0"/>
          </a:p>
        </p:txBody>
      </p:sp>
      <p:sp>
        <p:nvSpPr>
          <p:cNvPr id="4" name="Rectangle 3">
            <a:extLst>
              <a:ext uri="{FF2B5EF4-FFF2-40B4-BE49-F238E27FC236}">
                <a16:creationId xmlns:a16="http://schemas.microsoft.com/office/drawing/2014/main" id="{1092B9F9-80BA-4C32-AB9C-079D4CF2BA51}"/>
              </a:ext>
            </a:extLst>
          </p:cNvPr>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026567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4130-7E23-5B6C-9047-55897C72D3C6}"/>
              </a:ext>
            </a:extLst>
          </p:cNvPr>
          <p:cNvSpPr>
            <a:spLocks noGrp="1"/>
          </p:cNvSpPr>
          <p:nvPr>
            <p:ph type="title"/>
          </p:nvPr>
        </p:nvSpPr>
        <p:spPr/>
        <p:txBody>
          <a:bodyPr/>
          <a:lstStyle/>
          <a:p>
            <a:r>
              <a:rPr lang="en-US" dirty="0"/>
              <a:t>About our speaker </a:t>
            </a:r>
          </a:p>
        </p:txBody>
      </p:sp>
      <p:sp>
        <p:nvSpPr>
          <p:cNvPr id="3" name="Content Placeholder 2">
            <a:extLst>
              <a:ext uri="{FF2B5EF4-FFF2-40B4-BE49-F238E27FC236}">
                <a16:creationId xmlns:a16="http://schemas.microsoft.com/office/drawing/2014/main" id="{AB9E21B6-83B1-B4A3-4FA4-F693F06EBB92}"/>
              </a:ext>
            </a:extLst>
          </p:cNvPr>
          <p:cNvSpPr>
            <a:spLocks noGrp="1"/>
          </p:cNvSpPr>
          <p:nvPr>
            <p:ph idx="1"/>
          </p:nvPr>
        </p:nvSpPr>
        <p:spPr>
          <a:xfrm>
            <a:off x="1402592" y="1825625"/>
            <a:ext cx="6268868" cy="4351338"/>
          </a:xfrm>
        </p:spPr>
        <p:txBody>
          <a:bodyPr>
            <a:normAutofit/>
          </a:bodyPr>
          <a:lstStyle/>
          <a:p>
            <a:endParaRPr lang="en-US" dirty="0"/>
          </a:p>
        </p:txBody>
      </p:sp>
    </p:spTree>
    <p:extLst>
      <p:ext uri="{BB962C8B-B14F-4D97-AF65-F5344CB8AC3E}">
        <p14:creationId xmlns:p14="http://schemas.microsoft.com/office/powerpoint/2010/main" val="2603167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Coalition Priorities and Challenges that Could Benefit from Technical Assistance</a:t>
            </a:r>
          </a:p>
        </p:txBody>
      </p:sp>
    </p:spTree>
    <p:extLst>
      <p:ext uri="{BB962C8B-B14F-4D97-AF65-F5344CB8AC3E}">
        <p14:creationId xmlns:p14="http://schemas.microsoft.com/office/powerpoint/2010/main" val="2209788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a:t>
            </a:r>
          </a:p>
        </p:txBody>
      </p:sp>
      <p:sp>
        <p:nvSpPr>
          <p:cNvPr id="3" name="Text Placeholder 2"/>
          <p:cNvSpPr>
            <a:spLocks noGrp="1"/>
          </p:cNvSpPr>
          <p:nvPr>
            <p:ph type="body" idx="1"/>
          </p:nvPr>
        </p:nvSpPr>
        <p:spPr>
          <a:xfrm>
            <a:off x="598026" y="1309012"/>
            <a:ext cx="10972800" cy="5022339"/>
          </a:xfrm>
        </p:spPr>
        <p:txBody>
          <a:bodyPr>
            <a:normAutofit/>
          </a:bodyPr>
          <a:lstStyle/>
          <a:p>
            <a:pPr marL="125730" indent="0">
              <a:buNone/>
            </a:pPr>
            <a:r>
              <a:rPr lang="en-US" sz="2400" dirty="0"/>
              <a:t>What have been the priorities of your coalition related to preventing opioid misuse? (check all that apply)</a:t>
            </a:r>
          </a:p>
          <a:p>
            <a:pPr>
              <a:buFont typeface="Wingdings" panose="05000000000000000000" pitchFamily="2" charset="2"/>
              <a:buChar char="q"/>
            </a:pPr>
            <a:r>
              <a:rPr lang="en-US" sz="2400" dirty="0"/>
              <a:t>Public awareness campaigns </a:t>
            </a:r>
          </a:p>
          <a:p>
            <a:pPr>
              <a:buFont typeface="Wingdings" panose="05000000000000000000" pitchFamily="2" charset="2"/>
              <a:buChar char="q"/>
            </a:pPr>
            <a:r>
              <a:rPr lang="en-US" sz="2400" dirty="0"/>
              <a:t>Addressing youth risk &amp; protective factors </a:t>
            </a:r>
          </a:p>
          <a:p>
            <a:pPr>
              <a:buFont typeface="Wingdings" panose="05000000000000000000" pitchFamily="2" charset="2"/>
              <a:buChar char="q"/>
            </a:pPr>
            <a:r>
              <a:rPr lang="en-US" sz="2400" dirty="0"/>
              <a:t>Engaging parents</a:t>
            </a:r>
          </a:p>
          <a:p>
            <a:pPr>
              <a:buFont typeface="Wingdings" panose="05000000000000000000" pitchFamily="2" charset="2"/>
              <a:buChar char="q"/>
            </a:pPr>
            <a:r>
              <a:rPr lang="en-US" sz="2400" dirty="0"/>
              <a:t>Changing community level environments (availability, school, workplaces, etc.)</a:t>
            </a:r>
          </a:p>
          <a:p>
            <a:pPr>
              <a:buFont typeface="Wingdings" panose="05000000000000000000" pitchFamily="2" charset="2"/>
              <a:buChar char="q"/>
            </a:pPr>
            <a:r>
              <a:rPr lang="en-US" sz="2400" dirty="0"/>
              <a:t>Advocating for policy or systems level change</a:t>
            </a:r>
          </a:p>
          <a:p>
            <a:pPr>
              <a:buFont typeface="Wingdings" panose="05000000000000000000" pitchFamily="2" charset="2"/>
              <a:buChar char="q"/>
            </a:pPr>
            <a:r>
              <a:rPr lang="en-US" sz="2400" dirty="0"/>
              <a:t>Targeted capacity building (practitioners, law enforcement, faith, etc.) </a:t>
            </a:r>
          </a:p>
          <a:p>
            <a:pPr>
              <a:buFont typeface="Wingdings" panose="05000000000000000000" pitchFamily="2" charset="2"/>
              <a:buChar char="q"/>
            </a:pPr>
            <a:r>
              <a:rPr lang="en-US" sz="2400" dirty="0"/>
              <a:t>Other </a:t>
            </a:r>
          </a:p>
          <a:p>
            <a:pPr>
              <a:buFont typeface="Wingdings" panose="05000000000000000000" pitchFamily="2" charset="2"/>
              <a:buChar char="q"/>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28</a:t>
            </a:fld>
            <a:endParaRPr lang="en-US"/>
          </a:p>
        </p:txBody>
      </p:sp>
    </p:spTree>
    <p:extLst>
      <p:ext uri="{BB962C8B-B14F-4D97-AF65-F5344CB8AC3E}">
        <p14:creationId xmlns:p14="http://schemas.microsoft.com/office/powerpoint/2010/main" val="469972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Text Placeholder 2"/>
          <p:cNvSpPr>
            <a:spLocks noGrp="1"/>
          </p:cNvSpPr>
          <p:nvPr>
            <p:ph type="body" idx="1"/>
          </p:nvPr>
        </p:nvSpPr>
        <p:spPr/>
        <p:txBody>
          <a:bodyPr/>
          <a:lstStyle/>
          <a:p>
            <a:r>
              <a:rPr lang="en-US" dirty="0"/>
              <a:t>What have been the challenges in achieving your goals and objectives?</a:t>
            </a:r>
          </a:p>
        </p:txBody>
      </p:sp>
      <p:sp>
        <p:nvSpPr>
          <p:cNvPr id="4" name="Slide Number Placeholder 3"/>
          <p:cNvSpPr>
            <a:spLocks noGrp="1"/>
          </p:cNvSpPr>
          <p:nvPr>
            <p:ph type="sldNum" idx="12"/>
          </p:nvPr>
        </p:nvSpPr>
        <p:spPr/>
        <p:txBody>
          <a:bodyPr/>
          <a:lstStyle/>
          <a:p>
            <a:fld id="{00000000-1234-1234-1234-123412341234}" type="slidenum">
              <a:rPr lang="en-US" smtClean="0"/>
              <a:pPr/>
              <a:t>29</a:t>
            </a:fld>
            <a:endParaRPr lang="en-US"/>
          </a:p>
        </p:txBody>
      </p:sp>
    </p:spTree>
    <p:extLst>
      <p:ext uri="{BB962C8B-B14F-4D97-AF65-F5344CB8AC3E}">
        <p14:creationId xmlns:p14="http://schemas.microsoft.com/office/powerpoint/2010/main" val="151650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E9C82-8910-4249-8A42-C64EFEFBBBBA}"/>
              </a:ext>
            </a:extLst>
          </p:cNvPr>
          <p:cNvSpPr>
            <a:spLocks noGrp="1"/>
          </p:cNvSpPr>
          <p:nvPr>
            <p:ph type="title" idx="4294967295"/>
          </p:nvPr>
        </p:nvSpPr>
        <p:spPr>
          <a:xfrm>
            <a:off x="0" y="212056"/>
            <a:ext cx="7877331" cy="1879072"/>
          </a:xfrm>
        </p:spPr>
        <p:txBody>
          <a:bodyPr>
            <a:normAutofit fontScale="90000"/>
          </a:bodyPr>
          <a:lstStyle/>
          <a:p>
            <a:r>
              <a:rPr lang="en-US" b="1" dirty="0"/>
              <a:t>Today’s Objective</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53C9631-1CF3-9240-A4C9-491C6E25844D}"/>
              </a:ext>
            </a:extLst>
          </p:cNvPr>
          <p:cNvSpPr>
            <a:spLocks noGrp="1"/>
          </p:cNvSpPr>
          <p:nvPr>
            <p:ph idx="4294967295"/>
          </p:nvPr>
        </p:nvSpPr>
        <p:spPr>
          <a:xfrm>
            <a:off x="0" y="1514007"/>
            <a:ext cx="8612188" cy="4414603"/>
          </a:xfrm>
        </p:spPr>
        <p:txBody>
          <a:bodyPr vert="horz" lIns="90000" tIns="45720" rIns="91440" bIns="45720" rtlCol="0" anchor="t">
            <a:normAutofit/>
          </a:bodyPr>
          <a:lstStyle/>
          <a:p>
            <a:pPr marL="457200" indent="-457200">
              <a:lnSpc>
                <a:spcPct val="150000"/>
              </a:lnSpc>
              <a:buFont typeface="Arial" panose="020B0604020202020204" pitchFamily="34" charset="0"/>
              <a:buChar char="•"/>
            </a:pPr>
            <a:endParaRPr lang="en-US" sz="3600" b="1" dirty="0">
              <a:ea typeface="Source Sans Pro"/>
            </a:endParaRPr>
          </a:p>
          <a:p>
            <a:pPr marL="457200" indent="-457200">
              <a:lnSpc>
                <a:spcPct val="150000"/>
              </a:lnSpc>
              <a:buFont typeface="Arial" panose="020B0604020202020204" pitchFamily="34" charset="0"/>
              <a:buChar char="•"/>
            </a:pPr>
            <a:r>
              <a:rPr lang="en-US" sz="2400" b="0" i="0" dirty="0">
                <a:solidFill>
                  <a:srgbClr val="232333"/>
                </a:solidFill>
                <a:effectLst/>
                <a:latin typeface="Almaden Sans"/>
              </a:rPr>
              <a:t>We will show you how to facilitate a discussion with your coalition on priorities and challenges in combating opioid misuse, engaging sector partners in treatment and recovery, and identifying key beneficiaries of ORN training and TA. Participants will see how to pinpoint top priorities that foster focused action.</a:t>
            </a:r>
            <a:endParaRPr lang="en-US" sz="3600" b="1" dirty="0">
              <a:latin typeface="Source Sans Pro"/>
              <a:ea typeface="Source Sans Pro"/>
            </a:endParaRPr>
          </a:p>
          <a:p>
            <a:pPr marL="817200" lvl="1" indent="-457200">
              <a:lnSpc>
                <a:spcPct val="150000"/>
              </a:lnSpc>
              <a:buFont typeface="Arial" panose="020B0604020202020204" pitchFamily="34" charset="0"/>
              <a:buChar char="•"/>
            </a:pPr>
            <a:endParaRPr lang="en-US" sz="3200" b="1" dirty="0">
              <a:latin typeface="Source Sans Pro"/>
              <a:ea typeface="Source Sans Pro"/>
            </a:endParaRPr>
          </a:p>
          <a:p>
            <a:pPr marL="457200" indent="-457200">
              <a:lnSpc>
                <a:spcPct val="150000"/>
              </a:lnSpc>
              <a:spcBef>
                <a:spcPts val="1000"/>
              </a:spcBef>
              <a:buFont typeface="Arial,Sans-Serif"/>
              <a:buChar char="•"/>
            </a:pPr>
            <a:endParaRPr lang="en-US" sz="3600" b="1" dirty="0">
              <a:solidFill>
                <a:schemeClr val="tx1">
                  <a:lumMod val="65000"/>
                  <a:lumOff val="35000"/>
                </a:schemeClr>
              </a:solidFill>
              <a:latin typeface="Source Sans Pro"/>
              <a:ea typeface="+mn-lt"/>
              <a:cs typeface="+mn-lt"/>
            </a:endParaRP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latin typeface="Source Sans Pro"/>
              <a:ea typeface="Source Sans Pro"/>
            </a:endParaRPr>
          </a:p>
          <a:p>
            <a:endParaRPr lang="en-US" dirty="0">
              <a:ea typeface="Source Sans Pro" panose="020B0503030403020204" pitchFamily="34" charset="77"/>
            </a:endParaRPr>
          </a:p>
        </p:txBody>
      </p:sp>
      <p:sp>
        <p:nvSpPr>
          <p:cNvPr id="29" name="Freeform 11">
            <a:extLst>
              <a:ext uri="{FF2B5EF4-FFF2-40B4-BE49-F238E27FC236}">
                <a16:creationId xmlns:a16="http://schemas.microsoft.com/office/drawing/2014/main" id="{73D5943B-F7E8-087C-142F-95333AC7D125}"/>
              </a:ext>
            </a:extLst>
          </p:cNvPr>
          <p:cNvSpPr/>
          <p:nvPr/>
        </p:nvSpPr>
        <p:spPr>
          <a:xfrm>
            <a:off x="6872064" y="1368510"/>
            <a:ext cx="5319936" cy="5489491"/>
          </a:xfrm>
          <a:custGeom>
            <a:avLst/>
            <a:gdLst>
              <a:gd name="connsiteX0" fmla="*/ 1553297 w 5319936"/>
              <a:gd name="connsiteY0" fmla="*/ 0 h 5489491"/>
              <a:gd name="connsiteX1" fmla="*/ 4369566 w 5319936"/>
              <a:gd name="connsiteY1" fmla="*/ 2151468 h 5489491"/>
              <a:gd name="connsiteX2" fmla="*/ 5319936 w 5319936"/>
              <a:gd name="connsiteY2" fmla="*/ 1425440 h 5489491"/>
              <a:gd name="connsiteX3" fmla="*/ 5319936 w 5319936"/>
              <a:gd name="connsiteY3" fmla="*/ 5489491 h 5489491"/>
              <a:gd name="connsiteX4" fmla="*/ 0 w 5319936"/>
              <a:gd name="connsiteY4" fmla="*/ 5489491 h 5489491"/>
              <a:gd name="connsiteX5" fmla="*/ 2629044 w 5319936"/>
              <a:gd name="connsiteY5" fmla="*/ 3481109 h 548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9936" h="5489491">
                <a:moveTo>
                  <a:pt x="1553297" y="0"/>
                </a:moveTo>
                <a:lnTo>
                  <a:pt x="4369566" y="2151468"/>
                </a:lnTo>
                <a:lnTo>
                  <a:pt x="5319936" y="1425440"/>
                </a:lnTo>
                <a:lnTo>
                  <a:pt x="5319936" y="5489491"/>
                </a:lnTo>
                <a:lnTo>
                  <a:pt x="0" y="5489491"/>
                </a:lnTo>
                <a:lnTo>
                  <a:pt x="2629044" y="34811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BCE1011E-1C25-6BBD-4AC9-90F107C2F7B7}"/>
              </a:ext>
            </a:extLst>
          </p:cNvPr>
          <p:cNvSpPr txBox="1"/>
          <p:nvPr/>
        </p:nvSpPr>
        <p:spPr>
          <a:xfrm>
            <a:off x="10954878" y="6276612"/>
            <a:ext cx="57350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CCF995-8C0F-B746-8B71-2757B38BE17C}" type="slidenum">
              <a:rPr kumimoji="0" lang="en-US" sz="1800" b="1" i="0" u="none" strike="noStrike" kern="1200" cap="none" spc="0" normalizeH="0" baseline="0" noProof="0" smtClean="0">
                <a:ln>
                  <a:noFill/>
                </a:ln>
                <a:solidFill>
                  <a:prstClr val="white"/>
                </a:solidFill>
                <a:effectLst/>
                <a:uLnTx/>
                <a:uFillTx/>
                <a:latin typeface="Source Sans Pro" panose="020B0503030403020204" pitchFamily="34"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a:ln>
                <a:noFill/>
              </a:ln>
              <a:solidFill>
                <a:prstClr val="white"/>
              </a:solidFill>
              <a:effectLst/>
              <a:uLnTx/>
              <a:uFillTx/>
              <a:latin typeface="Source Sans Pro" panose="020B0503030403020204" pitchFamily="34" charset="77"/>
              <a:ea typeface="+mn-ea"/>
              <a:cs typeface="+mn-cs"/>
            </a:endParaRPr>
          </a:p>
        </p:txBody>
      </p:sp>
      <p:sp>
        <p:nvSpPr>
          <p:cNvPr id="31" name="Freeform 3982">
            <a:extLst>
              <a:ext uri="{FF2B5EF4-FFF2-40B4-BE49-F238E27FC236}">
                <a16:creationId xmlns:a16="http://schemas.microsoft.com/office/drawing/2014/main" id="{100F43A2-B163-E7A7-F08F-6ED9337B28F6}"/>
              </a:ext>
            </a:extLst>
          </p:cNvPr>
          <p:cNvSpPr>
            <a:spLocks noEditPoints="1"/>
          </p:cNvSpPr>
          <p:nvPr/>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5356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2552" y="6581001"/>
            <a:ext cx="8431480" cy="276999"/>
          </a:xfrm>
          <a:prstGeom prst="rect">
            <a:avLst/>
          </a:prstGeom>
          <a:noFill/>
        </p:spPr>
        <p:txBody>
          <a:bodyPr wrap="square" rtlCol="0">
            <a:spAutoFit/>
          </a:bodyPr>
          <a:lstStyle/>
          <a:p>
            <a:r>
              <a:rPr lang="en-US" sz="1200" i="1" dirty="0"/>
              <a:t>ZinbergNE, Drug, Set, And Setting: The Basis for Controlled Intoxicant Use (1984)</a:t>
            </a:r>
            <a:endParaRPr lang="en-US" sz="1200" dirty="0"/>
          </a:p>
        </p:txBody>
      </p:sp>
      <p:pic>
        <p:nvPicPr>
          <p:cNvPr id="5" name="Picture 4">
            <a:extLst>
              <a:ext uri="{FF2B5EF4-FFF2-40B4-BE49-F238E27FC236}">
                <a16:creationId xmlns:a16="http://schemas.microsoft.com/office/drawing/2014/main" id="{51FB0C7C-3A5B-4A96-8FC5-CF4B2220A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4" y="0"/>
            <a:ext cx="12153691" cy="6858000"/>
          </a:xfrm>
          <a:prstGeom prst="rect">
            <a:avLst/>
          </a:prstGeom>
        </p:spPr>
      </p:pic>
    </p:spTree>
    <p:extLst>
      <p:ext uri="{BB962C8B-B14F-4D97-AF65-F5344CB8AC3E}">
        <p14:creationId xmlns:p14="http://schemas.microsoft.com/office/powerpoint/2010/main" val="1328827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94206" y="1365812"/>
            <a:ext cx="12297153" cy="5081045"/>
          </a:xfrm>
        </p:spPr>
        <p:txBody>
          <a:bodyPr>
            <a:noAutofit/>
          </a:bodyPr>
          <a:lstStyle/>
          <a:p>
            <a:pPr marL="0" indent="0">
              <a:buNone/>
            </a:pPr>
            <a:endParaRPr lang="en-US" dirty="0"/>
          </a:p>
          <a:p>
            <a:pPr lvl="1"/>
            <a:r>
              <a:rPr lang="en-US" dirty="0"/>
              <a:t>How did you discover that you had a opioid/stimulant problem in your community?</a:t>
            </a:r>
          </a:p>
          <a:p>
            <a:pPr lvl="1"/>
            <a:r>
              <a:rPr lang="en-US" dirty="0"/>
              <a:t>What consequences are you seeing in your community because of opioid/stimulant use?</a:t>
            </a:r>
          </a:p>
          <a:p>
            <a:pPr lvl="1"/>
            <a:r>
              <a:rPr lang="en-US" dirty="0"/>
              <a:t>Who is affected? How are they affected?</a:t>
            </a:r>
          </a:p>
          <a:p>
            <a:pPr lvl="1"/>
            <a:r>
              <a:rPr lang="en-US" dirty="0"/>
              <a:t>Settings (where and when is the use occurring?)</a:t>
            </a:r>
          </a:p>
          <a:p>
            <a:pPr lvl="1"/>
            <a:r>
              <a:rPr lang="en-US" dirty="0"/>
              <a:t>What data or indicators are you using to measure and monitor opioid/stimulant use?</a:t>
            </a:r>
          </a:p>
          <a:p>
            <a:pPr lvl="1"/>
            <a:r>
              <a:rPr lang="en-US" dirty="0"/>
              <a:t>How is the use of fentanyl and its consequences similar or different to opioid prescriptions and heroin use in your community?</a:t>
            </a:r>
          </a:p>
        </p:txBody>
      </p:sp>
      <p:sp>
        <p:nvSpPr>
          <p:cNvPr id="2" name="Title 1"/>
          <p:cNvSpPr>
            <a:spLocks noGrp="1"/>
          </p:cNvSpPr>
          <p:nvPr>
            <p:ph type="title"/>
          </p:nvPr>
        </p:nvSpPr>
        <p:spPr/>
        <p:txBody>
          <a:bodyPr/>
          <a:lstStyle/>
          <a:p>
            <a:r>
              <a:rPr lang="en-US" dirty="0"/>
              <a:t>Coalition Discussion</a:t>
            </a:r>
          </a:p>
        </p:txBody>
      </p:sp>
    </p:spTree>
    <p:extLst>
      <p:ext uri="{BB962C8B-B14F-4D97-AF65-F5344CB8AC3E}">
        <p14:creationId xmlns:p14="http://schemas.microsoft.com/office/powerpoint/2010/main" val="868221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Membership Engagement </a:t>
            </a:r>
          </a:p>
        </p:txBody>
      </p:sp>
      <p:sp>
        <p:nvSpPr>
          <p:cNvPr id="3" name="Text Placeholder 2"/>
          <p:cNvSpPr>
            <a:spLocks noGrp="1"/>
          </p:cNvSpPr>
          <p:nvPr>
            <p:ph type="body" idx="1"/>
          </p:nvPr>
        </p:nvSpPr>
        <p:spPr/>
        <p:txBody>
          <a:bodyPr/>
          <a:lstStyle/>
          <a:p>
            <a:r>
              <a:rPr lang="en-US" sz="3200" dirty="0">
                <a:latin typeface="Arial"/>
                <a:ea typeface="Arial"/>
                <a:cs typeface="Arial"/>
                <a:sym typeface="Arial"/>
              </a:rPr>
              <a:t>  </a:t>
            </a:r>
            <a:r>
              <a:rPr lang="en-US" sz="3600" dirty="0">
                <a:latin typeface="Arial"/>
                <a:ea typeface="Arial"/>
                <a:cs typeface="Arial"/>
                <a:sym typeface="Arial"/>
              </a:rPr>
              <a:t>Coalition Capacity Challenge: </a:t>
            </a:r>
          </a:p>
          <a:p>
            <a:endParaRPr lang="en-US" dirty="0">
              <a:latin typeface="Arial"/>
              <a:ea typeface="Arial"/>
              <a:cs typeface="Arial"/>
              <a:sym typeface="Arial"/>
            </a:endParaRPr>
          </a:p>
          <a:p>
            <a:r>
              <a:rPr lang="en-US" dirty="0">
                <a:latin typeface="Arial"/>
                <a:ea typeface="Arial"/>
                <a:cs typeface="Arial"/>
                <a:sym typeface="Arial"/>
              </a:rPr>
              <a:t>  They come to the meeting, they eat turkey sandwiches, we offer them opportunities to be engaged, but we can’t get folks to “do the work”…</a:t>
            </a:r>
          </a:p>
          <a:p>
            <a:pPr algn="ctr"/>
            <a:endParaRPr lang="en-US" dirty="0">
              <a:latin typeface="Arial"/>
              <a:cs typeface="Arial"/>
              <a:sym typeface="Arial"/>
            </a:endParaRPr>
          </a:p>
          <a:p>
            <a:pPr algn="ctr"/>
            <a:r>
              <a:rPr lang="en-US" sz="4000" i="1" dirty="0">
                <a:latin typeface="Arial"/>
                <a:cs typeface="Arial"/>
                <a:sym typeface="Arial"/>
              </a:rPr>
              <a:t>Does this sound familiar?</a:t>
            </a:r>
            <a:endParaRPr lang="en-US" sz="4000" i="1" dirty="0"/>
          </a:p>
        </p:txBody>
      </p:sp>
    </p:spTree>
    <p:extLst>
      <p:ext uri="{BB962C8B-B14F-4D97-AF65-F5344CB8AC3E}">
        <p14:creationId xmlns:p14="http://schemas.microsoft.com/office/powerpoint/2010/main" val="134808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654" y="2872292"/>
            <a:ext cx="8326419" cy="2554545"/>
          </a:xfrm>
          <a:prstGeom prst="rect">
            <a:avLst/>
          </a:prstGeom>
          <a:noFill/>
        </p:spPr>
        <p:txBody>
          <a:bodyPr wrap="square" rtlCol="0">
            <a:spAutoFit/>
          </a:bodyPr>
          <a:lstStyle/>
          <a:p>
            <a:pPr algn="ctr"/>
            <a:r>
              <a:rPr lang="en-US" sz="8000" i="1" dirty="0">
                <a:solidFill>
                  <a:srgbClr val="00B0F0"/>
                </a:solidFill>
              </a:rPr>
              <a:t>Tell Me What You Do for Them?</a:t>
            </a:r>
          </a:p>
        </p:txBody>
      </p:sp>
    </p:spTree>
    <p:extLst>
      <p:ext uri="{BB962C8B-B14F-4D97-AF65-F5344CB8AC3E}">
        <p14:creationId xmlns:p14="http://schemas.microsoft.com/office/powerpoint/2010/main" val="105791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Text Placeholder 2"/>
          <p:cNvSpPr>
            <a:spLocks noGrp="1"/>
          </p:cNvSpPr>
          <p:nvPr>
            <p:ph type="body" idx="1"/>
          </p:nvPr>
        </p:nvSpPr>
        <p:spPr/>
        <p:txBody>
          <a:bodyPr/>
          <a:lstStyle/>
          <a:p>
            <a:r>
              <a:rPr lang="en-US" dirty="0"/>
              <a:t>What have been the priorities of coalition partners to address opioid/stimulant use in your community?</a:t>
            </a:r>
          </a:p>
          <a:p>
            <a:pPr marL="125730" indent="0">
              <a:buNone/>
            </a:pPr>
            <a:endParaRPr lang="en-US" dirty="0"/>
          </a:p>
          <a:p>
            <a:r>
              <a:rPr lang="en-US" dirty="0"/>
              <a:t>ASK them what challenges they face and where they need assistance. </a:t>
            </a:r>
          </a:p>
        </p:txBody>
      </p:sp>
      <p:sp>
        <p:nvSpPr>
          <p:cNvPr id="4" name="Slide Number Placeholder 3"/>
          <p:cNvSpPr>
            <a:spLocks noGrp="1"/>
          </p:cNvSpPr>
          <p:nvPr>
            <p:ph type="sldNum" idx="12"/>
          </p:nvPr>
        </p:nvSpPr>
        <p:spPr/>
        <p:txBody>
          <a:bodyPr/>
          <a:lstStyle/>
          <a:p>
            <a:fld id="{00000000-1234-1234-1234-123412341234}" type="slidenum">
              <a:rPr lang="en-US" smtClean="0"/>
              <a:pPr/>
              <a:t>34</a:t>
            </a:fld>
            <a:endParaRPr lang="en-US"/>
          </a:p>
        </p:txBody>
      </p:sp>
    </p:spTree>
    <p:extLst>
      <p:ext uri="{BB962C8B-B14F-4D97-AF65-F5344CB8AC3E}">
        <p14:creationId xmlns:p14="http://schemas.microsoft.com/office/powerpoint/2010/main" val="3806701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184526" y="2517776"/>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i="1" dirty="0">
              <a:latin typeface="Source Sans Pro" panose="020B0503030403020204" pitchFamily="34" charset="0"/>
            </a:endParaRPr>
          </a:p>
        </p:txBody>
      </p:sp>
      <p:sp>
        <p:nvSpPr>
          <p:cNvPr id="34819" name="Rectangle 4"/>
          <p:cNvSpPr>
            <a:spLocks noChangeArrowheads="1"/>
          </p:cNvSpPr>
          <p:nvPr/>
        </p:nvSpPr>
        <p:spPr bwMode="auto">
          <a:xfrm>
            <a:off x="3048000" y="2286001"/>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a:defRPr sz="3200">
                <a:solidFill>
                  <a:schemeClr val="tx1"/>
                </a:solidFill>
                <a:latin typeface="Arial" panose="020B0604020202020204" pitchFamily="34" charset="0"/>
              </a:defRPr>
            </a:lvl5pPr>
            <a:lvl6pPr eaLnBrk="0" fontAlgn="base" hangingPunct="0">
              <a:spcBef>
                <a:spcPct val="0"/>
              </a:spcBef>
              <a:spcAft>
                <a:spcPct val="0"/>
              </a:spcAft>
              <a:defRPr sz="3200">
                <a:solidFill>
                  <a:schemeClr val="tx1"/>
                </a:solidFill>
                <a:latin typeface="Arial" panose="020B0604020202020204" pitchFamily="34" charset="0"/>
              </a:defRPr>
            </a:lvl6pPr>
            <a:lvl7pPr eaLnBrk="0" fontAlgn="base" hangingPunct="0">
              <a:spcBef>
                <a:spcPct val="0"/>
              </a:spcBef>
              <a:spcAft>
                <a:spcPct val="0"/>
              </a:spcAft>
              <a:defRPr sz="3200">
                <a:solidFill>
                  <a:schemeClr val="tx1"/>
                </a:solidFill>
                <a:latin typeface="Arial" panose="020B0604020202020204" pitchFamily="34" charset="0"/>
              </a:defRPr>
            </a:lvl7pPr>
            <a:lvl8pPr eaLnBrk="0" fontAlgn="base" hangingPunct="0">
              <a:spcBef>
                <a:spcPct val="0"/>
              </a:spcBef>
              <a:spcAft>
                <a:spcPct val="0"/>
              </a:spcAft>
              <a:defRPr sz="3200">
                <a:solidFill>
                  <a:schemeClr val="tx1"/>
                </a:solidFill>
                <a:latin typeface="Arial" panose="020B0604020202020204" pitchFamily="34" charset="0"/>
              </a:defRPr>
            </a:lvl8pPr>
            <a:lvl9pPr eaLnBrk="0" fontAlgn="base" hangingPunct="0">
              <a:spcBef>
                <a:spcPct val="0"/>
              </a:spcBef>
              <a:spcAft>
                <a:spcPct val="0"/>
              </a:spcAft>
              <a:defRPr sz="3200">
                <a:solidFill>
                  <a:schemeClr val="tx1"/>
                </a:solidFill>
                <a:latin typeface="Arial" panose="020B0604020202020204" pitchFamily="34" charset="0"/>
              </a:defRPr>
            </a:lvl9pPr>
          </a:lstStyle>
          <a:p>
            <a:pPr lvl="4">
              <a:spcBef>
                <a:spcPct val="50000"/>
              </a:spcBef>
              <a:buClr>
                <a:schemeClr val="accent1"/>
              </a:buClr>
              <a:buSzPct val="80000"/>
              <a:buFont typeface="Wingdings" panose="05000000000000000000" pitchFamily="2" charset="2"/>
              <a:buNone/>
            </a:pPr>
            <a:endParaRPr lang="en-US" altLang="en-US" sz="2800" dirty="0">
              <a:latin typeface="Source Sans Pro" panose="020B0503030403020204" pitchFamily="34" charset="0"/>
            </a:endParaRPr>
          </a:p>
        </p:txBody>
      </p:sp>
      <p:sp>
        <p:nvSpPr>
          <p:cNvPr id="34820" name="TextBox 6"/>
          <p:cNvSpPr txBox="1">
            <a:spLocks noChangeArrowheads="1"/>
          </p:cNvSpPr>
          <p:nvPr/>
        </p:nvSpPr>
        <p:spPr bwMode="auto">
          <a:xfrm>
            <a:off x="1752600" y="6313442"/>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1400" dirty="0">
                <a:latin typeface="Source Sans Pro" panose="020B0503030403020204" pitchFamily="34" charset="0"/>
              </a:rPr>
              <a:t>Source: National Research Council and Institute of Medicine. (2009). </a:t>
            </a:r>
            <a:endParaRPr lang="en-US" altLang="en-US" sz="1600" dirty="0">
              <a:latin typeface="Source Sans Pro" panose="020B0503030403020204" pitchFamily="34" charset="0"/>
            </a:endParaRPr>
          </a:p>
        </p:txBody>
      </p:sp>
      <p:sp>
        <p:nvSpPr>
          <p:cNvPr id="34822" name="Title 1"/>
          <p:cNvSpPr>
            <a:spLocks noGrp="1"/>
          </p:cNvSpPr>
          <p:nvPr>
            <p:ph type="title"/>
          </p:nvPr>
        </p:nvSpPr>
        <p:spPr/>
        <p:txBody>
          <a:bodyPr>
            <a:noAutofit/>
          </a:bodyPr>
          <a:lstStyle/>
          <a:p>
            <a:r>
              <a:rPr lang="en-US" altLang="en-US" sz="4000" dirty="0">
                <a:latin typeface="Source Sans Pro" panose="020B0503030403020204" pitchFamily="34" charset="0"/>
                <a:cs typeface="Calibri Light" panose="020F0302020204030204" pitchFamily="34" charset="0"/>
              </a:rPr>
              <a:t>IOM Continuum of Care</a:t>
            </a:r>
          </a:p>
        </p:txBody>
      </p:sp>
      <p:pic>
        <p:nvPicPr>
          <p:cNvPr id="7" name="Picture 6" descr="https://captus.samhsa.gov/sites/default/files/continuum-lg.png">
            <a:extLst>
              <a:ext uri="{FF2B5EF4-FFF2-40B4-BE49-F238E27FC236}">
                <a16:creationId xmlns:a16="http://schemas.microsoft.com/office/drawing/2014/main" id="{7D155B0D-7B24-4CEB-ACF9-9DBDFA2A8F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71687"/>
            <a:ext cx="7620000" cy="3962400"/>
          </a:xfrm>
          <a:prstGeom prst="rect">
            <a:avLst/>
          </a:prstGeom>
          <a:noFill/>
          <a:ln>
            <a:noFill/>
          </a:ln>
        </p:spPr>
      </p:pic>
      <p:cxnSp>
        <p:nvCxnSpPr>
          <p:cNvPr id="5" name="Straight Connector 4">
            <a:extLst>
              <a:ext uri="{FF2B5EF4-FFF2-40B4-BE49-F238E27FC236}">
                <a16:creationId xmlns:a16="http://schemas.microsoft.com/office/drawing/2014/main" id="{FF505791-C8BD-914D-ACC6-AA1199625C0A}"/>
              </a:ext>
            </a:extLst>
          </p:cNvPr>
          <p:cNvCxnSpPr/>
          <p:nvPr/>
        </p:nvCxnSpPr>
        <p:spPr>
          <a:xfrm>
            <a:off x="6096000" y="1828800"/>
            <a:ext cx="0" cy="3810000"/>
          </a:xfrm>
          <a:prstGeom prst="line">
            <a:avLst/>
          </a:prstGeom>
          <a:ln w="69850">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686D53B-ABC9-D043-AB2C-17942EFF3500}"/>
              </a:ext>
            </a:extLst>
          </p:cNvPr>
          <p:cNvSpPr txBox="1"/>
          <p:nvPr/>
        </p:nvSpPr>
        <p:spPr>
          <a:xfrm>
            <a:off x="5410200" y="1319791"/>
            <a:ext cx="1404552" cy="461665"/>
          </a:xfrm>
          <a:prstGeom prst="rect">
            <a:avLst/>
          </a:prstGeom>
          <a:noFill/>
        </p:spPr>
        <p:txBody>
          <a:bodyPr wrap="none" rtlCol="0">
            <a:spAutoFit/>
          </a:bodyPr>
          <a:lstStyle/>
          <a:p>
            <a:r>
              <a:rPr lang="en-US" sz="2400" b="1" dirty="0">
                <a:solidFill>
                  <a:srgbClr val="C00000"/>
                </a:solidFill>
              </a:rPr>
              <a:t>Diagnosis</a:t>
            </a:r>
          </a:p>
        </p:txBody>
      </p:sp>
    </p:spTree>
    <p:extLst>
      <p:ext uri="{BB962C8B-B14F-4D97-AF65-F5344CB8AC3E}">
        <p14:creationId xmlns:p14="http://schemas.microsoft.com/office/powerpoint/2010/main" val="151540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80"/>
          <p:cNvSpPr txBox="1"/>
          <p:nvPr/>
        </p:nvSpPr>
        <p:spPr>
          <a:xfrm>
            <a:off x="0" y="1381342"/>
            <a:ext cx="12192000"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lang="en-US" sz="2400" b="1" dirty="0">
              <a:solidFill>
                <a:srgbClr val="10A472"/>
              </a:solidFill>
              <a:latin typeface="Arial"/>
              <a:cs typeface="Arial"/>
              <a:sym typeface="Arial"/>
            </a:endParaRPr>
          </a:p>
          <a:p>
            <a:pPr marL="0" marR="0" lvl="0" indent="0" algn="l" rtl="0">
              <a:lnSpc>
                <a:spcPct val="100000"/>
              </a:lnSpc>
              <a:spcBef>
                <a:spcPts val="0"/>
              </a:spcBef>
              <a:spcAft>
                <a:spcPts val="0"/>
              </a:spcAft>
              <a:buNone/>
            </a:pPr>
            <a:endParaRPr sz="1600" b="1" dirty="0">
              <a:solidFill>
                <a:srgbClr val="10A472"/>
              </a:solidFil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800"/>
              <a:buFont typeface="Arial"/>
              <a:buAutoNum type="arabicPeriod"/>
            </a:pPr>
            <a:r>
              <a:rPr lang="en-US" sz="2400" b="0" i="0" u="none" strike="noStrike" cap="none" dirty="0">
                <a:solidFill>
                  <a:srgbClr val="000000"/>
                </a:solidFill>
                <a:latin typeface="Arial"/>
                <a:ea typeface="Arial"/>
                <a:cs typeface="Arial"/>
                <a:sym typeface="Arial"/>
              </a:rPr>
              <a:t>Assess and promote community readiness.</a:t>
            </a:r>
            <a:endParaRPr sz="1600" dirty="0"/>
          </a:p>
          <a:p>
            <a:pPr marL="342900" marR="0" lvl="0" indent="-342900" algn="l" rtl="0">
              <a:lnSpc>
                <a:spcPct val="100000"/>
              </a:lnSpc>
              <a:spcBef>
                <a:spcPts val="0"/>
              </a:spcBef>
              <a:spcAft>
                <a:spcPts val="0"/>
              </a:spcAft>
              <a:buClr>
                <a:srgbClr val="000000"/>
              </a:buClr>
              <a:buSzPts val="2800"/>
              <a:buFont typeface="Arial"/>
              <a:buAutoNum type="arabicPeriod"/>
            </a:pPr>
            <a:r>
              <a:rPr lang="en-US" sz="2400" b="0" i="0" u="none" strike="noStrike" cap="none" dirty="0">
                <a:solidFill>
                  <a:srgbClr val="000000"/>
                </a:solidFill>
                <a:latin typeface="Arial"/>
                <a:ea typeface="Arial"/>
                <a:cs typeface="Arial"/>
                <a:sym typeface="Arial"/>
              </a:rPr>
              <a:t>Engage in efforts to reduce the stigma associated with substance use disorders. </a:t>
            </a:r>
            <a:endParaRPr sz="1600" dirty="0"/>
          </a:p>
          <a:p>
            <a:pPr marL="342900" marR="0" lvl="0" indent="-342900" algn="l" rtl="0">
              <a:lnSpc>
                <a:spcPct val="100000"/>
              </a:lnSpc>
              <a:spcBef>
                <a:spcPts val="0"/>
              </a:spcBef>
              <a:spcAft>
                <a:spcPts val="0"/>
              </a:spcAft>
              <a:buClr>
                <a:srgbClr val="000000"/>
              </a:buClr>
              <a:buSzPts val="2800"/>
              <a:buFont typeface="Arial"/>
              <a:buAutoNum type="arabicPeriod"/>
            </a:pPr>
            <a:r>
              <a:rPr lang="en-US" sz="2400" b="0" i="0" u="none" strike="noStrike" cap="none" dirty="0">
                <a:solidFill>
                  <a:srgbClr val="000000"/>
                </a:solidFill>
                <a:latin typeface="Arial"/>
                <a:ea typeface="Arial"/>
                <a:cs typeface="Arial"/>
                <a:sym typeface="Arial"/>
              </a:rPr>
              <a:t>Provide education awareness on addiction, risk factors and overdose prevention across all sectors of the community and how to access treatment resources.</a:t>
            </a:r>
            <a:endParaRPr sz="1600" dirty="0"/>
          </a:p>
          <a:p>
            <a:pPr marL="342900" marR="0" lvl="0" indent="-342900" algn="l" rtl="0">
              <a:lnSpc>
                <a:spcPct val="100000"/>
              </a:lnSpc>
              <a:spcBef>
                <a:spcPts val="0"/>
              </a:spcBef>
              <a:spcAft>
                <a:spcPts val="0"/>
              </a:spcAft>
              <a:buClr>
                <a:srgbClr val="000000"/>
              </a:buClr>
              <a:buSzPts val="2800"/>
              <a:buFont typeface="Arial"/>
              <a:buAutoNum type="arabicPeriod"/>
            </a:pPr>
            <a:r>
              <a:rPr lang="en-US" sz="2400" b="0" i="0" u="none" strike="noStrike" cap="none" dirty="0">
                <a:solidFill>
                  <a:srgbClr val="000000"/>
                </a:solidFill>
                <a:latin typeface="Arial"/>
                <a:ea typeface="Arial"/>
                <a:cs typeface="Arial"/>
                <a:sym typeface="Arial"/>
              </a:rPr>
              <a:t>Collaborate with agencies working across the Continuum of Care to ensure a comprehensive, complementary and mutually reinforcing set of strategies are employed across your community.</a:t>
            </a:r>
            <a:endParaRPr sz="1600" dirty="0"/>
          </a:p>
          <a:p>
            <a:pPr marL="342900" marR="0" lvl="0" indent="-342900" algn="l" rtl="0">
              <a:lnSpc>
                <a:spcPct val="100000"/>
              </a:lnSpc>
              <a:spcBef>
                <a:spcPts val="0"/>
              </a:spcBef>
              <a:spcAft>
                <a:spcPts val="0"/>
              </a:spcAft>
              <a:buClr>
                <a:srgbClr val="000000"/>
              </a:buClr>
              <a:buSzPts val="2800"/>
              <a:buFont typeface="Arial"/>
              <a:buAutoNum type="arabicPeriod"/>
            </a:pPr>
            <a:r>
              <a:rPr lang="en-US" sz="2400" b="0" i="0" u="none" strike="noStrike" cap="none" dirty="0">
                <a:solidFill>
                  <a:srgbClr val="000000"/>
                </a:solidFill>
                <a:latin typeface="Arial"/>
                <a:ea typeface="Arial"/>
                <a:cs typeface="Arial"/>
                <a:sym typeface="Arial"/>
              </a:rPr>
              <a:t>Ensure individuals with lived experience have a seat at the table!!!</a:t>
            </a:r>
            <a:endParaRPr sz="1600" dirty="0"/>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 name="Title 1"/>
          <p:cNvSpPr>
            <a:spLocks noGrp="1"/>
          </p:cNvSpPr>
          <p:nvPr>
            <p:ph type="title"/>
          </p:nvPr>
        </p:nvSpPr>
        <p:spPr/>
        <p:txBody>
          <a:bodyPr/>
          <a:lstStyle/>
          <a:p>
            <a:br>
              <a:rPr lang="en-US" sz="4400" dirty="0">
                <a:solidFill>
                  <a:schemeClr val="bg1"/>
                </a:solidFill>
                <a:latin typeface="Arial"/>
                <a:ea typeface="Arial"/>
                <a:cs typeface="Arial"/>
                <a:sym typeface="Arial"/>
              </a:rPr>
            </a:br>
            <a:r>
              <a:rPr lang="en-US" sz="4400" dirty="0">
                <a:solidFill>
                  <a:schemeClr val="bg1"/>
                </a:solidFill>
                <a:latin typeface="Arial"/>
                <a:ea typeface="Arial"/>
                <a:cs typeface="Arial"/>
                <a:sym typeface="Arial"/>
              </a:rPr>
              <a:t>What Can Coalition’s Do to Support Efforts Across the Continuum of Care?</a:t>
            </a:r>
            <a:br>
              <a:rPr lang="en-US" sz="4400" dirty="0">
                <a:solidFill>
                  <a:srgbClr val="10A472"/>
                </a:solidFill>
                <a:latin typeface="Arial"/>
                <a:ea typeface="Arial"/>
                <a:cs typeface="Arial"/>
                <a:sym typeface="Arial"/>
              </a:rPr>
            </a:br>
            <a:endParaRPr lang="en-US" dirty="0"/>
          </a:p>
        </p:txBody>
      </p:sp>
    </p:spTree>
    <p:extLst>
      <p:ext uri="{BB962C8B-B14F-4D97-AF65-F5344CB8AC3E}">
        <p14:creationId xmlns:p14="http://schemas.microsoft.com/office/powerpoint/2010/main" val="872928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3F259D4-65A0-4512-979E-A79EF8580A06}"/>
              </a:ext>
            </a:extLst>
          </p:cNvPr>
          <p:cNvSpPr txBox="1"/>
          <p:nvPr/>
        </p:nvSpPr>
        <p:spPr>
          <a:xfrm>
            <a:off x="2934527" y="1554297"/>
            <a:ext cx="6201329" cy="523220"/>
          </a:xfrm>
          <a:prstGeom prst="rect">
            <a:avLst/>
          </a:prstGeom>
          <a:noFill/>
        </p:spPr>
        <p:txBody>
          <a:bodyPr wrap="square" rtlCol="0">
            <a:spAutoFit/>
          </a:bodyPr>
          <a:lstStyle/>
          <a:p>
            <a:r>
              <a:rPr lang="en-US" sz="2800" b="1" dirty="0">
                <a:solidFill>
                  <a:srgbClr val="595959"/>
                </a:solidFill>
                <a:latin typeface="Source Sans Pro" panose="020B0503030403020204" pitchFamily="34" charset="0"/>
                <a:cs typeface="Arial" panose="020B0604020202020204" pitchFamily="34" charset="0"/>
              </a:rPr>
              <a:t>Strategies Across the Continuum</a:t>
            </a:r>
          </a:p>
        </p:txBody>
      </p:sp>
      <p:sp>
        <p:nvSpPr>
          <p:cNvPr id="15" name="Title 1">
            <a:extLst>
              <a:ext uri="{FF2B5EF4-FFF2-40B4-BE49-F238E27FC236}">
                <a16:creationId xmlns:a16="http://schemas.microsoft.com/office/drawing/2014/main" id="{5E7BEC93-D294-4241-8CB8-A9B3E6D20A71}"/>
              </a:ext>
            </a:extLst>
          </p:cNvPr>
          <p:cNvSpPr>
            <a:spLocks noGrp="1"/>
          </p:cNvSpPr>
          <p:nvPr>
            <p:ph type="title"/>
          </p:nvPr>
        </p:nvSpPr>
        <p:spPr>
          <a:xfrm>
            <a:off x="0" y="0"/>
            <a:ext cx="12192000" cy="1228873"/>
          </a:xfrm>
        </p:spPr>
        <p:txBody>
          <a:bodyPr>
            <a:noAutofit/>
          </a:bodyPr>
          <a:lstStyle/>
          <a:p>
            <a:r>
              <a:rPr lang="en-US" altLang="en-US" sz="4000" dirty="0">
                <a:latin typeface="Source Sans Pro" panose="020B0503030403020204" pitchFamily="34" charset="0"/>
                <a:cs typeface="Calibri Light" panose="020F0302020204030204" pitchFamily="34" charset="0"/>
              </a:rPr>
              <a:t>Summary- Opioid Continuum of Care</a:t>
            </a:r>
          </a:p>
        </p:txBody>
      </p:sp>
      <p:grpSp>
        <p:nvGrpSpPr>
          <p:cNvPr id="5" name="Group 4">
            <a:extLst>
              <a:ext uri="{FF2B5EF4-FFF2-40B4-BE49-F238E27FC236}">
                <a16:creationId xmlns:a16="http://schemas.microsoft.com/office/drawing/2014/main" id="{99C68D41-26F8-40C0-A612-2F022C18C3EA}"/>
              </a:ext>
            </a:extLst>
          </p:cNvPr>
          <p:cNvGrpSpPr/>
          <p:nvPr/>
        </p:nvGrpSpPr>
        <p:grpSpPr>
          <a:xfrm>
            <a:off x="1524000" y="2402942"/>
            <a:ext cx="9448800" cy="4009570"/>
            <a:chOff x="1524000" y="2752854"/>
            <a:chExt cx="8839200" cy="3659657"/>
          </a:xfrm>
        </p:grpSpPr>
        <p:grpSp>
          <p:nvGrpSpPr>
            <p:cNvPr id="8" name="object 8">
              <a:extLst>
                <a:ext uri="{FF2B5EF4-FFF2-40B4-BE49-F238E27FC236}">
                  <a16:creationId xmlns:a16="http://schemas.microsoft.com/office/drawing/2014/main" id="{0F4D32E0-5CC0-4A5B-8C65-DC631D53643D}"/>
                </a:ext>
              </a:extLst>
            </p:cNvPr>
            <p:cNvGrpSpPr/>
            <p:nvPr/>
          </p:nvGrpSpPr>
          <p:grpSpPr>
            <a:xfrm>
              <a:off x="1567150" y="2752854"/>
              <a:ext cx="2316480" cy="982980"/>
              <a:chOff x="414527" y="1909572"/>
              <a:chExt cx="2316480" cy="982980"/>
            </a:xfrm>
          </p:grpSpPr>
          <p:sp>
            <p:nvSpPr>
              <p:cNvPr id="10" name="object 9">
                <a:extLst>
                  <a:ext uri="{FF2B5EF4-FFF2-40B4-BE49-F238E27FC236}">
                    <a16:creationId xmlns:a16="http://schemas.microsoft.com/office/drawing/2014/main" id="{490196CA-600C-4EF2-9EBD-692A98B34008}"/>
                  </a:ext>
                </a:extLst>
              </p:cNvPr>
              <p:cNvSpPr/>
              <p:nvPr/>
            </p:nvSpPr>
            <p:spPr>
              <a:xfrm>
                <a:off x="414527" y="1909572"/>
                <a:ext cx="2316479" cy="982979"/>
              </a:xfrm>
              <a:prstGeom prst="rect">
                <a:avLst/>
              </a:prstGeom>
              <a:blipFill>
                <a:blip r:embed="rId3" cstate="print"/>
                <a:stretch>
                  <a:fillRect/>
                </a:stretch>
              </a:blipFill>
            </p:spPr>
            <p:txBody>
              <a:bodyPr wrap="square" lIns="0" tIns="0" rIns="0" bIns="0" rtlCol="0"/>
              <a:lstStyle/>
              <a:p>
                <a:endParaRPr>
                  <a:solidFill>
                    <a:srgbClr val="595959"/>
                  </a:solidFill>
                </a:endParaRPr>
              </a:p>
            </p:txBody>
          </p:sp>
          <p:sp>
            <p:nvSpPr>
              <p:cNvPr id="11" name="object 10">
                <a:extLst>
                  <a:ext uri="{FF2B5EF4-FFF2-40B4-BE49-F238E27FC236}">
                    <a16:creationId xmlns:a16="http://schemas.microsoft.com/office/drawing/2014/main" id="{2900A366-0004-48BD-BDAE-E837A877F9E6}"/>
                  </a:ext>
                </a:extLst>
              </p:cNvPr>
              <p:cNvSpPr/>
              <p:nvPr/>
            </p:nvSpPr>
            <p:spPr>
              <a:xfrm>
                <a:off x="461771" y="1937003"/>
                <a:ext cx="2221991" cy="888492"/>
              </a:xfrm>
              <a:prstGeom prst="rect">
                <a:avLst/>
              </a:prstGeom>
              <a:blipFill>
                <a:blip r:embed="rId4" cstate="print"/>
                <a:stretch>
                  <a:fillRect/>
                </a:stretch>
              </a:blipFill>
            </p:spPr>
            <p:txBody>
              <a:bodyPr wrap="square" lIns="0" tIns="0" rIns="0" bIns="0" rtlCol="0"/>
              <a:lstStyle/>
              <a:p>
                <a:endParaRPr>
                  <a:solidFill>
                    <a:srgbClr val="595959"/>
                  </a:solidFill>
                </a:endParaRPr>
              </a:p>
            </p:txBody>
          </p:sp>
          <p:sp>
            <p:nvSpPr>
              <p:cNvPr id="12" name="object 11">
                <a:extLst>
                  <a:ext uri="{FF2B5EF4-FFF2-40B4-BE49-F238E27FC236}">
                    <a16:creationId xmlns:a16="http://schemas.microsoft.com/office/drawing/2014/main" id="{55B43596-CCD1-4D45-BCF3-9D6C301518D1}"/>
                  </a:ext>
                </a:extLst>
              </p:cNvPr>
              <p:cNvSpPr/>
              <p:nvPr/>
            </p:nvSpPr>
            <p:spPr>
              <a:xfrm>
                <a:off x="461771" y="1937003"/>
                <a:ext cx="2222500" cy="889000"/>
              </a:xfrm>
              <a:custGeom>
                <a:avLst/>
                <a:gdLst/>
                <a:ahLst/>
                <a:cxnLst/>
                <a:rect l="l" t="t" r="r" b="b"/>
                <a:pathLst>
                  <a:path w="2222500" h="889000">
                    <a:moveTo>
                      <a:pt x="0" y="0"/>
                    </a:moveTo>
                    <a:lnTo>
                      <a:pt x="1777593" y="0"/>
                    </a:lnTo>
                    <a:lnTo>
                      <a:pt x="2221992" y="444245"/>
                    </a:lnTo>
                    <a:lnTo>
                      <a:pt x="1777593" y="888491"/>
                    </a:lnTo>
                    <a:lnTo>
                      <a:pt x="0" y="888491"/>
                    </a:lnTo>
                    <a:lnTo>
                      <a:pt x="444398" y="444245"/>
                    </a:lnTo>
                    <a:lnTo>
                      <a:pt x="0" y="0"/>
                    </a:lnTo>
                    <a:close/>
                  </a:path>
                </a:pathLst>
              </a:custGeom>
              <a:ln w="9144">
                <a:solidFill>
                  <a:srgbClr val="C00000"/>
                </a:solidFill>
              </a:ln>
            </p:spPr>
            <p:txBody>
              <a:bodyPr wrap="square" lIns="0" tIns="0" rIns="0" bIns="0" rtlCol="0"/>
              <a:lstStyle/>
              <a:p>
                <a:endParaRPr>
                  <a:solidFill>
                    <a:srgbClr val="595959"/>
                  </a:solidFill>
                </a:endParaRPr>
              </a:p>
            </p:txBody>
          </p:sp>
        </p:grpSp>
        <p:sp>
          <p:nvSpPr>
            <p:cNvPr id="13" name="object 12">
              <a:extLst>
                <a:ext uri="{FF2B5EF4-FFF2-40B4-BE49-F238E27FC236}">
                  <a16:creationId xmlns:a16="http://schemas.microsoft.com/office/drawing/2014/main" id="{A1DFDB2C-E64E-494E-9F6A-E9F06D83B9E8}"/>
                </a:ext>
              </a:extLst>
            </p:cNvPr>
            <p:cNvSpPr txBox="1"/>
            <p:nvPr/>
          </p:nvSpPr>
          <p:spPr>
            <a:xfrm>
              <a:off x="2190873" y="3055212"/>
              <a:ext cx="111506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595959"/>
                  </a:solidFill>
                  <a:latin typeface="Source Sans Pro" panose="020B0503030403020204" pitchFamily="34" charset="0"/>
                  <a:cs typeface="Arial"/>
                </a:rPr>
                <a:t>Prevention</a:t>
              </a:r>
              <a:endParaRPr sz="1800" dirty="0">
                <a:solidFill>
                  <a:srgbClr val="595959"/>
                </a:solidFill>
                <a:latin typeface="Source Sans Pro" panose="020B0503030403020204" pitchFamily="34" charset="0"/>
                <a:cs typeface="Arial"/>
              </a:endParaRPr>
            </a:p>
          </p:txBody>
        </p:sp>
        <p:grpSp>
          <p:nvGrpSpPr>
            <p:cNvPr id="14" name="object 13">
              <a:extLst>
                <a:ext uri="{FF2B5EF4-FFF2-40B4-BE49-F238E27FC236}">
                  <a16:creationId xmlns:a16="http://schemas.microsoft.com/office/drawing/2014/main" id="{150337E8-AEF0-4283-8685-51F67C1C6D3B}"/>
                </a:ext>
              </a:extLst>
            </p:cNvPr>
            <p:cNvGrpSpPr/>
            <p:nvPr/>
          </p:nvGrpSpPr>
          <p:grpSpPr>
            <a:xfrm>
              <a:off x="5592034" y="2752854"/>
              <a:ext cx="2316480" cy="982980"/>
              <a:chOff x="4439411" y="1909572"/>
              <a:chExt cx="2316480" cy="982980"/>
            </a:xfrm>
          </p:grpSpPr>
          <p:sp>
            <p:nvSpPr>
              <p:cNvPr id="16" name="object 14">
                <a:extLst>
                  <a:ext uri="{FF2B5EF4-FFF2-40B4-BE49-F238E27FC236}">
                    <a16:creationId xmlns:a16="http://schemas.microsoft.com/office/drawing/2014/main" id="{53756FAD-D4E4-4CE9-A004-2256F8CB8107}"/>
                  </a:ext>
                </a:extLst>
              </p:cNvPr>
              <p:cNvSpPr/>
              <p:nvPr/>
            </p:nvSpPr>
            <p:spPr>
              <a:xfrm>
                <a:off x="4439411" y="1909572"/>
                <a:ext cx="2316479" cy="982979"/>
              </a:xfrm>
              <a:prstGeom prst="rect">
                <a:avLst/>
              </a:prstGeom>
              <a:blipFill>
                <a:blip r:embed="rId5" cstate="print"/>
                <a:stretch>
                  <a:fillRect/>
                </a:stretch>
              </a:blipFill>
            </p:spPr>
            <p:txBody>
              <a:bodyPr wrap="square" lIns="0" tIns="0" rIns="0" bIns="0" rtlCol="0"/>
              <a:lstStyle/>
              <a:p>
                <a:endParaRPr>
                  <a:solidFill>
                    <a:srgbClr val="595959"/>
                  </a:solidFill>
                </a:endParaRPr>
              </a:p>
            </p:txBody>
          </p:sp>
          <p:sp>
            <p:nvSpPr>
              <p:cNvPr id="17" name="object 15">
                <a:extLst>
                  <a:ext uri="{FF2B5EF4-FFF2-40B4-BE49-F238E27FC236}">
                    <a16:creationId xmlns:a16="http://schemas.microsoft.com/office/drawing/2014/main" id="{5B9B4C2A-CA8E-4987-A2DE-FBC9811BD888}"/>
                  </a:ext>
                </a:extLst>
              </p:cNvPr>
              <p:cNvSpPr/>
              <p:nvPr/>
            </p:nvSpPr>
            <p:spPr>
              <a:xfrm>
                <a:off x="4486655" y="1937003"/>
                <a:ext cx="2221991" cy="888492"/>
              </a:xfrm>
              <a:prstGeom prst="rect">
                <a:avLst/>
              </a:prstGeom>
              <a:blipFill>
                <a:blip r:embed="rId6" cstate="print"/>
                <a:stretch>
                  <a:fillRect/>
                </a:stretch>
              </a:blipFill>
            </p:spPr>
            <p:txBody>
              <a:bodyPr wrap="square" lIns="0" tIns="0" rIns="0" bIns="0" rtlCol="0"/>
              <a:lstStyle/>
              <a:p>
                <a:endParaRPr>
                  <a:solidFill>
                    <a:srgbClr val="595959"/>
                  </a:solidFill>
                </a:endParaRPr>
              </a:p>
            </p:txBody>
          </p:sp>
          <p:sp>
            <p:nvSpPr>
              <p:cNvPr id="18" name="object 16">
                <a:extLst>
                  <a:ext uri="{FF2B5EF4-FFF2-40B4-BE49-F238E27FC236}">
                    <a16:creationId xmlns:a16="http://schemas.microsoft.com/office/drawing/2014/main" id="{778435AD-09ED-4BDE-B57D-5EEC43F60986}"/>
                  </a:ext>
                </a:extLst>
              </p:cNvPr>
              <p:cNvSpPr/>
              <p:nvPr/>
            </p:nvSpPr>
            <p:spPr>
              <a:xfrm>
                <a:off x="4486655" y="1937003"/>
                <a:ext cx="2222500" cy="889000"/>
              </a:xfrm>
              <a:custGeom>
                <a:avLst/>
                <a:gdLst/>
                <a:ahLst/>
                <a:cxnLst/>
                <a:rect l="l" t="t" r="r" b="b"/>
                <a:pathLst>
                  <a:path w="2222500" h="889000">
                    <a:moveTo>
                      <a:pt x="0" y="0"/>
                    </a:moveTo>
                    <a:lnTo>
                      <a:pt x="1777593" y="0"/>
                    </a:lnTo>
                    <a:lnTo>
                      <a:pt x="2221992" y="444245"/>
                    </a:lnTo>
                    <a:lnTo>
                      <a:pt x="1777593" y="888491"/>
                    </a:lnTo>
                    <a:lnTo>
                      <a:pt x="0" y="888491"/>
                    </a:lnTo>
                    <a:lnTo>
                      <a:pt x="444398" y="444245"/>
                    </a:lnTo>
                    <a:lnTo>
                      <a:pt x="0" y="0"/>
                    </a:lnTo>
                    <a:close/>
                  </a:path>
                </a:pathLst>
              </a:custGeom>
              <a:ln w="9144">
                <a:solidFill>
                  <a:srgbClr val="C00000"/>
                </a:solidFill>
              </a:ln>
            </p:spPr>
            <p:txBody>
              <a:bodyPr wrap="square" lIns="0" tIns="0" rIns="0" bIns="0" rtlCol="0"/>
              <a:lstStyle/>
              <a:p>
                <a:endParaRPr>
                  <a:solidFill>
                    <a:srgbClr val="595959"/>
                  </a:solidFill>
                </a:endParaRPr>
              </a:p>
            </p:txBody>
          </p:sp>
        </p:grpSp>
        <p:sp>
          <p:nvSpPr>
            <p:cNvPr id="19" name="object 17">
              <a:extLst>
                <a:ext uri="{FF2B5EF4-FFF2-40B4-BE49-F238E27FC236}">
                  <a16:creationId xmlns:a16="http://schemas.microsoft.com/office/drawing/2014/main" id="{2E3F6C80-CE8F-4DC5-9216-E20BC563F204}"/>
                </a:ext>
              </a:extLst>
            </p:cNvPr>
            <p:cNvSpPr txBox="1"/>
            <p:nvPr/>
          </p:nvSpPr>
          <p:spPr>
            <a:xfrm>
              <a:off x="6243265" y="3055212"/>
              <a:ext cx="1131426" cy="26453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595959"/>
                  </a:solidFill>
                  <a:latin typeface="Source Sans Pro" panose="020B0503030403020204" pitchFamily="34" charset="0"/>
                  <a:cs typeface="Arial"/>
                </a:rPr>
                <a:t>Treatment</a:t>
              </a:r>
              <a:endParaRPr sz="1800" dirty="0">
                <a:solidFill>
                  <a:srgbClr val="595959"/>
                </a:solidFill>
                <a:latin typeface="Source Sans Pro" panose="020B0503030403020204" pitchFamily="34" charset="0"/>
                <a:cs typeface="Arial"/>
              </a:endParaRPr>
            </a:p>
          </p:txBody>
        </p:sp>
        <p:grpSp>
          <p:nvGrpSpPr>
            <p:cNvPr id="20" name="object 18">
              <a:extLst>
                <a:ext uri="{FF2B5EF4-FFF2-40B4-BE49-F238E27FC236}">
                  <a16:creationId xmlns:a16="http://schemas.microsoft.com/office/drawing/2014/main" id="{B58E14D6-C5D1-4D88-AFA3-62CC81130C14}"/>
                </a:ext>
              </a:extLst>
            </p:cNvPr>
            <p:cNvGrpSpPr/>
            <p:nvPr/>
          </p:nvGrpSpPr>
          <p:grpSpPr>
            <a:xfrm>
              <a:off x="7615907" y="2752854"/>
              <a:ext cx="2316480" cy="982980"/>
              <a:chOff x="6463284" y="1909572"/>
              <a:chExt cx="2316480" cy="982980"/>
            </a:xfrm>
          </p:grpSpPr>
          <p:sp>
            <p:nvSpPr>
              <p:cNvPr id="21" name="object 19">
                <a:extLst>
                  <a:ext uri="{FF2B5EF4-FFF2-40B4-BE49-F238E27FC236}">
                    <a16:creationId xmlns:a16="http://schemas.microsoft.com/office/drawing/2014/main" id="{07FEAFBA-02E0-4250-A614-EFA1E0A5DD3D}"/>
                  </a:ext>
                </a:extLst>
              </p:cNvPr>
              <p:cNvSpPr/>
              <p:nvPr/>
            </p:nvSpPr>
            <p:spPr>
              <a:xfrm>
                <a:off x="6463284" y="1909572"/>
                <a:ext cx="2316478" cy="982979"/>
              </a:xfrm>
              <a:prstGeom prst="rect">
                <a:avLst/>
              </a:prstGeom>
              <a:blipFill>
                <a:blip r:embed="rId7" cstate="print"/>
                <a:stretch>
                  <a:fillRect/>
                </a:stretch>
              </a:blipFill>
            </p:spPr>
            <p:txBody>
              <a:bodyPr wrap="square" lIns="0" tIns="0" rIns="0" bIns="0" rtlCol="0"/>
              <a:lstStyle/>
              <a:p>
                <a:endParaRPr>
                  <a:solidFill>
                    <a:srgbClr val="595959"/>
                  </a:solidFill>
                </a:endParaRPr>
              </a:p>
            </p:txBody>
          </p:sp>
          <p:sp>
            <p:nvSpPr>
              <p:cNvPr id="22" name="object 20">
                <a:extLst>
                  <a:ext uri="{FF2B5EF4-FFF2-40B4-BE49-F238E27FC236}">
                    <a16:creationId xmlns:a16="http://schemas.microsoft.com/office/drawing/2014/main" id="{27E2BD4D-C76A-4022-A1A5-660B88F9F40E}"/>
                  </a:ext>
                </a:extLst>
              </p:cNvPr>
              <p:cNvSpPr/>
              <p:nvPr/>
            </p:nvSpPr>
            <p:spPr>
              <a:xfrm>
                <a:off x="6984492" y="2740786"/>
                <a:ext cx="1388363" cy="87757"/>
              </a:xfrm>
              <a:prstGeom prst="rect">
                <a:avLst/>
              </a:prstGeom>
              <a:blipFill>
                <a:blip r:embed="rId8" cstate="print"/>
                <a:stretch>
                  <a:fillRect/>
                </a:stretch>
              </a:blipFill>
            </p:spPr>
            <p:txBody>
              <a:bodyPr wrap="square" lIns="0" tIns="0" rIns="0" bIns="0" rtlCol="0"/>
              <a:lstStyle/>
              <a:p>
                <a:endParaRPr>
                  <a:solidFill>
                    <a:srgbClr val="595959"/>
                  </a:solidFill>
                </a:endParaRPr>
              </a:p>
            </p:txBody>
          </p:sp>
          <p:sp>
            <p:nvSpPr>
              <p:cNvPr id="23" name="object 21">
                <a:extLst>
                  <a:ext uri="{FF2B5EF4-FFF2-40B4-BE49-F238E27FC236}">
                    <a16:creationId xmlns:a16="http://schemas.microsoft.com/office/drawing/2014/main" id="{72C3F1CA-57B7-4BE8-AF6B-A90F8C1B2BDB}"/>
                  </a:ext>
                </a:extLst>
              </p:cNvPr>
              <p:cNvSpPr/>
              <p:nvPr/>
            </p:nvSpPr>
            <p:spPr>
              <a:xfrm>
                <a:off x="8367395" y="2016252"/>
                <a:ext cx="5460" cy="5460"/>
              </a:xfrm>
              <a:prstGeom prst="rect">
                <a:avLst/>
              </a:prstGeom>
              <a:blipFill>
                <a:blip r:embed="rId9" cstate="print"/>
                <a:stretch>
                  <a:fillRect/>
                </a:stretch>
              </a:blipFill>
            </p:spPr>
            <p:txBody>
              <a:bodyPr wrap="square" lIns="0" tIns="0" rIns="0" bIns="0" rtlCol="0"/>
              <a:lstStyle/>
              <a:p>
                <a:endParaRPr>
                  <a:solidFill>
                    <a:srgbClr val="595959"/>
                  </a:solidFill>
                </a:endParaRPr>
              </a:p>
            </p:txBody>
          </p:sp>
          <p:sp>
            <p:nvSpPr>
              <p:cNvPr id="24" name="object 22">
                <a:extLst>
                  <a:ext uri="{FF2B5EF4-FFF2-40B4-BE49-F238E27FC236}">
                    <a16:creationId xmlns:a16="http://schemas.microsoft.com/office/drawing/2014/main" id="{6F808A0B-ECBF-4ED5-AC9C-E53A914C349A}"/>
                  </a:ext>
                </a:extLst>
              </p:cNvPr>
              <p:cNvSpPr/>
              <p:nvPr/>
            </p:nvSpPr>
            <p:spPr>
              <a:xfrm>
                <a:off x="6510528" y="1937003"/>
                <a:ext cx="2221991" cy="888492"/>
              </a:xfrm>
              <a:prstGeom prst="rect">
                <a:avLst/>
              </a:prstGeom>
              <a:blipFill>
                <a:blip r:embed="rId4" cstate="print"/>
                <a:stretch>
                  <a:fillRect/>
                </a:stretch>
              </a:blipFill>
            </p:spPr>
            <p:txBody>
              <a:bodyPr wrap="square" lIns="0" tIns="0" rIns="0" bIns="0" rtlCol="0"/>
              <a:lstStyle/>
              <a:p>
                <a:endParaRPr>
                  <a:solidFill>
                    <a:srgbClr val="595959"/>
                  </a:solidFill>
                </a:endParaRPr>
              </a:p>
            </p:txBody>
          </p:sp>
          <p:sp>
            <p:nvSpPr>
              <p:cNvPr id="25" name="object 23">
                <a:extLst>
                  <a:ext uri="{FF2B5EF4-FFF2-40B4-BE49-F238E27FC236}">
                    <a16:creationId xmlns:a16="http://schemas.microsoft.com/office/drawing/2014/main" id="{49F1C93E-B651-48A2-9B81-91FDFC749CD7}"/>
                  </a:ext>
                </a:extLst>
              </p:cNvPr>
              <p:cNvSpPr/>
              <p:nvPr/>
            </p:nvSpPr>
            <p:spPr>
              <a:xfrm>
                <a:off x="6510528" y="1937003"/>
                <a:ext cx="2222500" cy="889000"/>
              </a:xfrm>
              <a:custGeom>
                <a:avLst/>
                <a:gdLst/>
                <a:ahLst/>
                <a:cxnLst/>
                <a:rect l="l" t="t" r="r" b="b"/>
                <a:pathLst>
                  <a:path w="2222500" h="889000">
                    <a:moveTo>
                      <a:pt x="0" y="0"/>
                    </a:moveTo>
                    <a:lnTo>
                      <a:pt x="1777593" y="0"/>
                    </a:lnTo>
                    <a:lnTo>
                      <a:pt x="2221992" y="444245"/>
                    </a:lnTo>
                    <a:lnTo>
                      <a:pt x="1777593" y="888491"/>
                    </a:lnTo>
                    <a:lnTo>
                      <a:pt x="0" y="888491"/>
                    </a:lnTo>
                    <a:lnTo>
                      <a:pt x="444398" y="444245"/>
                    </a:lnTo>
                    <a:lnTo>
                      <a:pt x="0" y="0"/>
                    </a:lnTo>
                    <a:close/>
                  </a:path>
                </a:pathLst>
              </a:custGeom>
              <a:ln w="9144">
                <a:solidFill>
                  <a:srgbClr val="C00000"/>
                </a:solidFill>
              </a:ln>
            </p:spPr>
            <p:txBody>
              <a:bodyPr wrap="square" lIns="0" tIns="0" rIns="0" bIns="0" rtlCol="0"/>
              <a:lstStyle/>
              <a:p>
                <a:endParaRPr>
                  <a:solidFill>
                    <a:srgbClr val="595959"/>
                  </a:solidFill>
                </a:endParaRPr>
              </a:p>
            </p:txBody>
          </p:sp>
        </p:grpSp>
        <p:sp>
          <p:nvSpPr>
            <p:cNvPr id="26" name="object 24">
              <a:extLst>
                <a:ext uri="{FF2B5EF4-FFF2-40B4-BE49-F238E27FC236}">
                  <a16:creationId xmlns:a16="http://schemas.microsoft.com/office/drawing/2014/main" id="{5163D34B-B709-4C4D-AEEC-486929FFAB59}"/>
                </a:ext>
              </a:extLst>
            </p:cNvPr>
            <p:cNvSpPr txBox="1">
              <a:spLocks/>
            </p:cNvSpPr>
            <p:nvPr/>
          </p:nvSpPr>
          <p:spPr>
            <a:xfrm>
              <a:off x="8304565" y="2931769"/>
              <a:ext cx="988694" cy="546735"/>
            </a:xfrm>
            <a:prstGeom prst="rect">
              <a:avLst/>
            </a:prstGeom>
          </p:spPr>
          <p:txBody>
            <a:bodyPr vert="horz" wrap="square" lIns="0" tIns="43815" rIns="0" bIns="0" rtlCol="0" anchor="ctr">
              <a:spAutoFit/>
            </a:bodyPr>
            <a:lstStyle>
              <a:lvl1pPr algn="ctr" defTabSz="914400" rtl="0" eaLnBrk="1" latinLnBrk="0" hangingPunct="1">
                <a:spcBef>
                  <a:spcPct val="0"/>
                </a:spcBef>
                <a:buNone/>
                <a:defRPr sz="4400" kern="1200">
                  <a:solidFill>
                    <a:schemeClr val="tx1"/>
                  </a:solidFill>
                  <a:latin typeface="Calibri Light" panose="020F0302020204030204" pitchFamily="34" charset="0"/>
                  <a:ea typeface="+mj-ea"/>
                  <a:cs typeface="+mj-cs"/>
                </a:defRPr>
              </a:lvl1pPr>
            </a:lstStyle>
            <a:p>
              <a:pPr marL="93345" marR="5080" indent="-81280">
                <a:lnSpc>
                  <a:spcPts val="1939"/>
                </a:lnSpc>
                <a:spcBef>
                  <a:spcPts val="345"/>
                </a:spcBef>
              </a:pPr>
              <a:r>
                <a:rPr lang="en-US" sz="1800" spc="-5" dirty="0">
                  <a:solidFill>
                    <a:srgbClr val="595959"/>
                  </a:solidFill>
                  <a:latin typeface="Source Sans Pro" panose="020B0503030403020204" pitchFamily="34" charset="0"/>
                </a:rPr>
                <a:t>R</a:t>
              </a:r>
              <a:r>
                <a:rPr lang="en-US" sz="1800" spc="-10" dirty="0">
                  <a:solidFill>
                    <a:srgbClr val="595959"/>
                  </a:solidFill>
                  <a:latin typeface="Source Sans Pro" panose="020B0503030403020204" pitchFamily="34" charset="0"/>
                </a:rPr>
                <a:t>e</a:t>
              </a:r>
              <a:r>
                <a:rPr lang="en-US" sz="1800" spc="-5" dirty="0">
                  <a:solidFill>
                    <a:srgbClr val="595959"/>
                  </a:solidFill>
                  <a:latin typeface="Source Sans Pro" panose="020B0503030403020204" pitchFamily="34" charset="0"/>
                </a:rPr>
                <a:t>c</a:t>
              </a:r>
              <a:r>
                <a:rPr lang="en-US" sz="1800" spc="-10" dirty="0">
                  <a:solidFill>
                    <a:srgbClr val="595959"/>
                  </a:solidFill>
                  <a:latin typeface="Source Sans Pro" panose="020B0503030403020204" pitchFamily="34" charset="0"/>
                </a:rPr>
                <a:t>o</a:t>
              </a:r>
              <a:r>
                <a:rPr lang="en-US" sz="1800" spc="-5" dirty="0">
                  <a:solidFill>
                    <a:srgbClr val="595959"/>
                  </a:solidFill>
                  <a:latin typeface="Source Sans Pro" panose="020B0503030403020204" pitchFamily="34" charset="0"/>
                </a:rPr>
                <a:t>v</a:t>
              </a:r>
              <a:r>
                <a:rPr lang="en-US" sz="1800" spc="-10" dirty="0">
                  <a:solidFill>
                    <a:srgbClr val="595959"/>
                  </a:solidFill>
                  <a:latin typeface="Source Sans Pro" panose="020B0503030403020204" pitchFamily="34" charset="0"/>
                </a:rPr>
                <a:t>e</a:t>
              </a:r>
              <a:r>
                <a:rPr lang="en-US" sz="1800" dirty="0">
                  <a:solidFill>
                    <a:srgbClr val="595959"/>
                  </a:solidFill>
                  <a:latin typeface="Source Sans Pro" panose="020B0503030403020204" pitchFamily="34" charset="0"/>
                </a:rPr>
                <a:t>ry  </a:t>
              </a:r>
              <a:r>
                <a:rPr lang="en-US" sz="1800" spc="-10" dirty="0">
                  <a:solidFill>
                    <a:srgbClr val="595959"/>
                  </a:solidFill>
                  <a:latin typeface="Source Sans Pro" panose="020B0503030403020204" pitchFamily="34" charset="0"/>
                </a:rPr>
                <a:t>Support</a:t>
              </a:r>
              <a:endParaRPr lang="en-US" sz="1800" dirty="0">
                <a:solidFill>
                  <a:srgbClr val="595959"/>
                </a:solidFill>
                <a:latin typeface="Source Sans Pro" panose="020B0503030403020204" pitchFamily="34" charset="0"/>
              </a:endParaRPr>
            </a:p>
          </p:txBody>
        </p:sp>
        <p:grpSp>
          <p:nvGrpSpPr>
            <p:cNvPr id="27" name="object 25">
              <a:extLst>
                <a:ext uri="{FF2B5EF4-FFF2-40B4-BE49-F238E27FC236}">
                  <a16:creationId xmlns:a16="http://schemas.microsoft.com/office/drawing/2014/main" id="{772EA444-81F5-4285-B152-9C43C95D0571}"/>
                </a:ext>
              </a:extLst>
            </p:cNvPr>
            <p:cNvGrpSpPr/>
            <p:nvPr/>
          </p:nvGrpSpPr>
          <p:grpSpPr>
            <a:xfrm>
              <a:off x="3574258" y="2752854"/>
              <a:ext cx="2316480" cy="982980"/>
              <a:chOff x="2421635" y="1909572"/>
              <a:chExt cx="2316480" cy="982980"/>
            </a:xfrm>
          </p:grpSpPr>
          <p:sp>
            <p:nvSpPr>
              <p:cNvPr id="28" name="object 26">
                <a:extLst>
                  <a:ext uri="{FF2B5EF4-FFF2-40B4-BE49-F238E27FC236}">
                    <a16:creationId xmlns:a16="http://schemas.microsoft.com/office/drawing/2014/main" id="{7030E641-A6D6-4E4D-8048-063DF4E18CA3}"/>
                  </a:ext>
                </a:extLst>
              </p:cNvPr>
              <p:cNvSpPr/>
              <p:nvPr/>
            </p:nvSpPr>
            <p:spPr>
              <a:xfrm>
                <a:off x="2421635" y="1909572"/>
                <a:ext cx="2316479" cy="982979"/>
              </a:xfrm>
              <a:prstGeom prst="rect">
                <a:avLst/>
              </a:prstGeom>
              <a:blipFill>
                <a:blip r:embed="rId10" cstate="print"/>
                <a:stretch>
                  <a:fillRect/>
                </a:stretch>
              </a:blipFill>
            </p:spPr>
            <p:txBody>
              <a:bodyPr wrap="square" lIns="0" tIns="0" rIns="0" bIns="0" rtlCol="0"/>
              <a:lstStyle/>
              <a:p>
                <a:endParaRPr>
                  <a:solidFill>
                    <a:srgbClr val="595959"/>
                  </a:solidFill>
                </a:endParaRPr>
              </a:p>
            </p:txBody>
          </p:sp>
          <p:sp>
            <p:nvSpPr>
              <p:cNvPr id="29" name="object 27">
                <a:extLst>
                  <a:ext uri="{FF2B5EF4-FFF2-40B4-BE49-F238E27FC236}">
                    <a16:creationId xmlns:a16="http://schemas.microsoft.com/office/drawing/2014/main" id="{0DE3FBA6-0339-4C99-B8D8-42A8F81A4F40}"/>
                  </a:ext>
                </a:extLst>
              </p:cNvPr>
              <p:cNvSpPr/>
              <p:nvPr/>
            </p:nvSpPr>
            <p:spPr>
              <a:xfrm>
                <a:off x="2827019" y="2295016"/>
                <a:ext cx="86258" cy="172466"/>
              </a:xfrm>
              <a:prstGeom prst="rect">
                <a:avLst/>
              </a:prstGeom>
              <a:blipFill>
                <a:blip r:embed="rId11" cstate="print"/>
                <a:stretch>
                  <a:fillRect/>
                </a:stretch>
              </a:blipFill>
            </p:spPr>
            <p:txBody>
              <a:bodyPr wrap="square" lIns="0" tIns="0" rIns="0" bIns="0" rtlCol="0"/>
              <a:lstStyle/>
              <a:p>
                <a:endParaRPr>
                  <a:solidFill>
                    <a:srgbClr val="595959"/>
                  </a:solidFill>
                </a:endParaRPr>
              </a:p>
            </p:txBody>
          </p:sp>
          <p:sp>
            <p:nvSpPr>
              <p:cNvPr id="30" name="object 28">
                <a:extLst>
                  <a:ext uri="{FF2B5EF4-FFF2-40B4-BE49-F238E27FC236}">
                    <a16:creationId xmlns:a16="http://schemas.microsoft.com/office/drawing/2014/main" id="{C82796B4-6798-459A-ABC2-10EDCA2F8A9B}"/>
                  </a:ext>
                </a:extLst>
              </p:cNvPr>
              <p:cNvSpPr/>
              <p:nvPr/>
            </p:nvSpPr>
            <p:spPr>
              <a:xfrm>
                <a:off x="2468879" y="1937003"/>
                <a:ext cx="2221991" cy="888492"/>
              </a:xfrm>
              <a:prstGeom prst="rect">
                <a:avLst/>
              </a:prstGeom>
              <a:blipFill>
                <a:blip r:embed="rId4" cstate="print"/>
                <a:stretch>
                  <a:fillRect/>
                </a:stretch>
              </a:blipFill>
            </p:spPr>
            <p:txBody>
              <a:bodyPr wrap="square" lIns="0" tIns="0" rIns="0" bIns="0" rtlCol="0"/>
              <a:lstStyle/>
              <a:p>
                <a:endParaRPr>
                  <a:solidFill>
                    <a:srgbClr val="595959"/>
                  </a:solidFill>
                </a:endParaRPr>
              </a:p>
            </p:txBody>
          </p:sp>
          <p:sp>
            <p:nvSpPr>
              <p:cNvPr id="31" name="object 29">
                <a:extLst>
                  <a:ext uri="{FF2B5EF4-FFF2-40B4-BE49-F238E27FC236}">
                    <a16:creationId xmlns:a16="http://schemas.microsoft.com/office/drawing/2014/main" id="{2C5C46ED-1829-4FBE-BD94-0F2697E4DEFC}"/>
                  </a:ext>
                </a:extLst>
              </p:cNvPr>
              <p:cNvSpPr/>
              <p:nvPr/>
            </p:nvSpPr>
            <p:spPr>
              <a:xfrm>
                <a:off x="2468879" y="1937003"/>
                <a:ext cx="2222500" cy="889000"/>
              </a:xfrm>
              <a:custGeom>
                <a:avLst/>
                <a:gdLst/>
                <a:ahLst/>
                <a:cxnLst/>
                <a:rect l="l" t="t" r="r" b="b"/>
                <a:pathLst>
                  <a:path w="2222500" h="889000">
                    <a:moveTo>
                      <a:pt x="0" y="0"/>
                    </a:moveTo>
                    <a:lnTo>
                      <a:pt x="1777593" y="0"/>
                    </a:lnTo>
                    <a:lnTo>
                      <a:pt x="2221992" y="444245"/>
                    </a:lnTo>
                    <a:lnTo>
                      <a:pt x="1777593" y="888491"/>
                    </a:lnTo>
                    <a:lnTo>
                      <a:pt x="0" y="888491"/>
                    </a:lnTo>
                    <a:lnTo>
                      <a:pt x="444398" y="444245"/>
                    </a:lnTo>
                    <a:lnTo>
                      <a:pt x="0" y="0"/>
                    </a:lnTo>
                    <a:close/>
                  </a:path>
                </a:pathLst>
              </a:custGeom>
              <a:ln w="9144">
                <a:solidFill>
                  <a:srgbClr val="C00000"/>
                </a:solidFill>
              </a:ln>
            </p:spPr>
            <p:txBody>
              <a:bodyPr wrap="square" lIns="0" tIns="0" rIns="0" bIns="0" rtlCol="0"/>
              <a:lstStyle/>
              <a:p>
                <a:endParaRPr>
                  <a:solidFill>
                    <a:srgbClr val="595959"/>
                  </a:solidFill>
                </a:endParaRPr>
              </a:p>
            </p:txBody>
          </p:sp>
        </p:grpSp>
        <p:sp>
          <p:nvSpPr>
            <p:cNvPr id="32" name="object 30">
              <a:extLst>
                <a:ext uri="{FF2B5EF4-FFF2-40B4-BE49-F238E27FC236}">
                  <a16:creationId xmlns:a16="http://schemas.microsoft.com/office/drawing/2014/main" id="{607D2C0C-223B-411B-883C-927A06BCF235}"/>
                </a:ext>
              </a:extLst>
            </p:cNvPr>
            <p:cNvSpPr txBox="1"/>
            <p:nvPr/>
          </p:nvSpPr>
          <p:spPr>
            <a:xfrm>
              <a:off x="4147454" y="3055213"/>
              <a:ext cx="1364834" cy="26453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595959"/>
                  </a:solidFill>
                  <a:latin typeface="Source Sans Pro" panose="020B0503030403020204" pitchFamily="34" charset="0"/>
                  <a:cs typeface="Arial"/>
                </a:rPr>
                <a:t>Intervention</a:t>
              </a:r>
              <a:endParaRPr sz="1800" dirty="0">
                <a:solidFill>
                  <a:srgbClr val="595959"/>
                </a:solidFill>
                <a:latin typeface="Source Sans Pro" panose="020B0503030403020204" pitchFamily="34" charset="0"/>
                <a:cs typeface="Arial"/>
              </a:endParaRPr>
            </a:p>
          </p:txBody>
        </p:sp>
        <p:sp>
          <p:nvSpPr>
            <p:cNvPr id="33" name="object 31">
              <a:extLst>
                <a:ext uri="{FF2B5EF4-FFF2-40B4-BE49-F238E27FC236}">
                  <a16:creationId xmlns:a16="http://schemas.microsoft.com/office/drawing/2014/main" id="{A04F9DC8-EC50-484D-92E8-F2ABD54C8667}"/>
                </a:ext>
              </a:extLst>
            </p:cNvPr>
            <p:cNvSpPr/>
            <p:nvPr/>
          </p:nvSpPr>
          <p:spPr>
            <a:xfrm>
              <a:off x="1524000" y="3958452"/>
              <a:ext cx="8336758" cy="2231440"/>
            </a:xfrm>
            <a:prstGeom prst="rect">
              <a:avLst/>
            </a:prstGeom>
            <a:blipFill>
              <a:blip r:embed="rId12" cstate="print"/>
              <a:stretch>
                <a:fillRect/>
              </a:stretch>
            </a:blipFill>
          </p:spPr>
          <p:txBody>
            <a:bodyPr wrap="square" lIns="0" tIns="0" rIns="0" bIns="0" rtlCol="0"/>
            <a:lstStyle/>
            <a:p>
              <a:endParaRPr>
                <a:solidFill>
                  <a:srgbClr val="595959"/>
                </a:solidFill>
              </a:endParaRPr>
            </a:p>
          </p:txBody>
        </p:sp>
        <p:sp>
          <p:nvSpPr>
            <p:cNvPr id="4" name="Rectangle 3">
              <a:extLst>
                <a:ext uri="{FF2B5EF4-FFF2-40B4-BE49-F238E27FC236}">
                  <a16:creationId xmlns:a16="http://schemas.microsoft.com/office/drawing/2014/main" id="{1FBFE08F-789D-4791-BCAA-A471FF173B60}"/>
                </a:ext>
              </a:extLst>
            </p:cNvPr>
            <p:cNvSpPr/>
            <p:nvPr/>
          </p:nvSpPr>
          <p:spPr>
            <a:xfrm>
              <a:off x="7908513" y="5029200"/>
              <a:ext cx="2454687" cy="1383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grpSp>
    </p:spTree>
    <p:extLst>
      <p:ext uri="{BB962C8B-B14F-4D97-AF65-F5344CB8AC3E}">
        <p14:creationId xmlns:p14="http://schemas.microsoft.com/office/powerpoint/2010/main" val="3755286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 – How Can We Help?</a:t>
            </a:r>
          </a:p>
        </p:txBody>
      </p:sp>
      <p:sp>
        <p:nvSpPr>
          <p:cNvPr id="3" name="Content Placeholder 2"/>
          <p:cNvSpPr>
            <a:spLocks noGrp="1"/>
          </p:cNvSpPr>
          <p:nvPr>
            <p:ph type="body" idx="1"/>
          </p:nvPr>
        </p:nvSpPr>
        <p:spPr/>
        <p:txBody>
          <a:bodyPr>
            <a:normAutofit/>
          </a:bodyPr>
          <a:lstStyle/>
          <a:p>
            <a:r>
              <a:rPr lang="en-US" dirty="0"/>
              <a:t>Stigma/Discrimination/Language Matters</a:t>
            </a:r>
          </a:p>
          <a:p>
            <a:r>
              <a:rPr lang="en-US" dirty="0"/>
              <a:t>NIMBY as it relates to Opioid Treatment Program’s (OTP’s)</a:t>
            </a:r>
          </a:p>
          <a:p>
            <a:pPr lvl="1">
              <a:buFont typeface="Arial" panose="020B0604020202020204" pitchFamily="34" charset="0"/>
              <a:buChar char="•"/>
            </a:pPr>
            <a:r>
              <a:rPr lang="en-US" sz="2600" dirty="0"/>
              <a:t>Conduct consensus meetings/focus groups </a:t>
            </a:r>
          </a:p>
          <a:p>
            <a:pPr lvl="1">
              <a:buFont typeface="Arial" panose="020B0604020202020204" pitchFamily="34" charset="0"/>
              <a:buChar char="•"/>
            </a:pPr>
            <a:r>
              <a:rPr lang="en-US" sz="2600" dirty="0"/>
              <a:t>Organize educational awareness trainings with county case managers/social workers to improve information and understanding about medications for opioid use disorder (MOUD) and maternal child health/family wellbeing. </a:t>
            </a:r>
          </a:p>
          <a:p>
            <a:pPr lvl="1">
              <a:buFont typeface="Arial" panose="020B0604020202020204" pitchFamily="34" charset="0"/>
              <a:buChar char="•"/>
            </a:pPr>
            <a:r>
              <a:rPr lang="en-US" sz="2600" dirty="0"/>
              <a:t>Share information/resources/research related to pregnancy and maternal child health and the effectiveness of MOUD.</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681136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 – How Can We Help?</a:t>
            </a:r>
          </a:p>
        </p:txBody>
      </p:sp>
      <p:sp>
        <p:nvSpPr>
          <p:cNvPr id="3" name="Content Placeholder 2"/>
          <p:cNvSpPr>
            <a:spLocks noGrp="1"/>
          </p:cNvSpPr>
          <p:nvPr>
            <p:ph type="body" idx="1"/>
          </p:nvPr>
        </p:nvSpPr>
        <p:spPr/>
        <p:txBody>
          <a:bodyPr/>
          <a:lstStyle/>
          <a:p>
            <a:r>
              <a:rPr lang="en-US" dirty="0"/>
              <a:t>Naloxone Expansion</a:t>
            </a:r>
          </a:p>
          <a:p>
            <a:pPr lvl="1">
              <a:buFont typeface="Arial" panose="020B0604020202020204" pitchFamily="34" charset="0"/>
              <a:buChar char="•"/>
            </a:pPr>
            <a:r>
              <a:rPr lang="en-US" dirty="0"/>
              <a:t>Naloxone training</a:t>
            </a:r>
          </a:p>
          <a:p>
            <a:pPr lvl="1">
              <a:buFont typeface="Arial" panose="020B0604020202020204" pitchFamily="34" charset="0"/>
              <a:buChar char="•"/>
            </a:pPr>
            <a:r>
              <a:rPr lang="en-US" dirty="0"/>
              <a:t>Research and share models for development of a sustainable Naloxone distribution program in inpatient settings.</a:t>
            </a:r>
          </a:p>
          <a:p>
            <a:pPr lvl="1">
              <a:buFont typeface="Arial" panose="020B0604020202020204" pitchFamily="34" charset="0"/>
              <a:buChar char="•"/>
            </a:pPr>
            <a:r>
              <a:rPr lang="en-US" dirty="0"/>
              <a:t>Ongoing facilitation of implementation and consultation to help sustain Naloxone integration efforts in the community.</a:t>
            </a:r>
          </a:p>
          <a:p>
            <a:pPr lvl="1">
              <a:buFont typeface="Arial" panose="020B0604020202020204" pitchFamily="34" charset="0"/>
              <a:buChar char="•"/>
            </a:pPr>
            <a:r>
              <a:rPr lang="en-US" dirty="0"/>
              <a:t>Public Awareness Campaigns around naloxone availability and effectiveness.</a:t>
            </a:r>
          </a:p>
          <a:p>
            <a:pPr lvl="1">
              <a:buFont typeface="Arial" panose="020B0604020202020204" pitchFamily="34" charset="0"/>
              <a:buChar char="•"/>
            </a:pPr>
            <a:r>
              <a:rPr lang="en-US" dirty="0"/>
              <a:t>Assistance with collaborating with first responders.</a:t>
            </a:r>
          </a:p>
          <a:p>
            <a:endParaRPr lang="en-US" dirty="0"/>
          </a:p>
        </p:txBody>
      </p:sp>
    </p:spTree>
    <p:extLst>
      <p:ext uri="{BB962C8B-B14F-4D97-AF65-F5344CB8AC3E}">
        <p14:creationId xmlns:p14="http://schemas.microsoft.com/office/powerpoint/2010/main" val="397765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4130-7E23-5B6C-9047-55897C72D3C6}"/>
              </a:ext>
            </a:extLst>
          </p:cNvPr>
          <p:cNvSpPr>
            <a:spLocks noGrp="1"/>
          </p:cNvSpPr>
          <p:nvPr>
            <p:ph type="title"/>
          </p:nvPr>
        </p:nvSpPr>
        <p:spPr/>
        <p:txBody>
          <a:bodyPr/>
          <a:lstStyle/>
          <a:p>
            <a:r>
              <a:rPr lang="en-US" dirty="0"/>
              <a:t>About our speaker </a:t>
            </a:r>
          </a:p>
        </p:txBody>
      </p:sp>
      <p:sp>
        <p:nvSpPr>
          <p:cNvPr id="3" name="Content Placeholder 2">
            <a:extLst>
              <a:ext uri="{FF2B5EF4-FFF2-40B4-BE49-F238E27FC236}">
                <a16:creationId xmlns:a16="http://schemas.microsoft.com/office/drawing/2014/main" id="{AB9E21B6-83B1-B4A3-4FA4-F693F06EBB92}"/>
              </a:ext>
            </a:extLst>
          </p:cNvPr>
          <p:cNvSpPr>
            <a:spLocks noGrp="1"/>
          </p:cNvSpPr>
          <p:nvPr>
            <p:ph idx="1"/>
          </p:nvPr>
        </p:nvSpPr>
        <p:spPr>
          <a:xfrm>
            <a:off x="1402592" y="1825625"/>
            <a:ext cx="6268868" cy="4351338"/>
          </a:xfrm>
        </p:spPr>
        <p:txBody>
          <a:bodyPr>
            <a:normAutofit fontScale="92500" lnSpcReduction="10000"/>
          </a:bodyPr>
          <a:lstStyle/>
          <a:p>
            <a:r>
              <a:rPr lang="en-US" dirty="0"/>
              <a:t>Sarah Canavese, MPH, MCHES, is a part of the </a:t>
            </a:r>
            <a:r>
              <a:rPr lang="en-US" u="sng" dirty="0">
                <a:hlinkClick r:id="rId2"/>
              </a:rPr>
              <a:t>Opioid Response Network</a:t>
            </a:r>
            <a:r>
              <a:rPr lang="en-US" dirty="0"/>
              <a:t> team, which provides training and education in prevention, treatment, and recovery to organizations and communities addressing opioid and stimulant use. Sarah has her Bachelor’s in Journalism and a minor in Event Planning and her Master’s in Public Health, she has combined these skills over the last 10 years to engage and educate audiences around tobacco use, mental health, and opioid use</a:t>
            </a:r>
          </a:p>
        </p:txBody>
      </p:sp>
      <p:pic>
        <p:nvPicPr>
          <p:cNvPr id="1026" name="Picture 2" descr="Sarah Canavese">
            <a:extLst>
              <a:ext uri="{FF2B5EF4-FFF2-40B4-BE49-F238E27FC236}">
                <a16:creationId xmlns:a16="http://schemas.microsoft.com/office/drawing/2014/main" id="{E9F7E70A-93D9-4351-9635-1E2FCCE42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583" y="1825625"/>
            <a:ext cx="27908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051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48485"/>
          </a:xfrm>
        </p:spPr>
        <p:txBody>
          <a:bodyPr/>
          <a:lstStyle/>
          <a:p>
            <a:r>
              <a:rPr lang="en-US" dirty="0"/>
              <a:t>TA – How Can We Help?</a:t>
            </a:r>
          </a:p>
        </p:txBody>
      </p:sp>
      <p:sp>
        <p:nvSpPr>
          <p:cNvPr id="3" name="Content Placeholder 2"/>
          <p:cNvSpPr>
            <a:spLocks noGrp="1"/>
          </p:cNvSpPr>
          <p:nvPr>
            <p:ph type="body" idx="1"/>
          </p:nvPr>
        </p:nvSpPr>
        <p:spPr>
          <a:xfrm>
            <a:off x="204486" y="1644679"/>
            <a:ext cx="11080830" cy="4446760"/>
          </a:xfrm>
        </p:spPr>
        <p:txBody>
          <a:bodyPr>
            <a:normAutofit/>
          </a:bodyPr>
          <a:lstStyle/>
          <a:p>
            <a:r>
              <a:rPr lang="en-US" dirty="0"/>
              <a:t>Practitioner/Healthcare:</a:t>
            </a:r>
          </a:p>
          <a:p>
            <a:pPr lvl="1">
              <a:buFont typeface="Arial" panose="020B0604020202020204" pitchFamily="34" charset="0"/>
              <a:buChar char="•"/>
            </a:pPr>
            <a:r>
              <a:rPr lang="en-US" dirty="0"/>
              <a:t>Developed and implemented a practitioner needs/interest survey.</a:t>
            </a:r>
          </a:p>
          <a:p>
            <a:pPr lvl="1">
              <a:buFont typeface="Arial" panose="020B0604020202020204" pitchFamily="34" charset="0"/>
              <a:buChar char="•"/>
            </a:pPr>
            <a:r>
              <a:rPr lang="en-US" dirty="0"/>
              <a:t>Provided practitioner training on addiction and SBIRT. </a:t>
            </a:r>
          </a:p>
          <a:p>
            <a:pPr lvl="1">
              <a:buFont typeface="Arial" panose="020B0604020202020204" pitchFamily="34" charset="0"/>
              <a:buChar char="•"/>
            </a:pPr>
            <a:r>
              <a:rPr lang="en-US" dirty="0"/>
              <a:t>Identified practitioner(s) who can provide academic detailing/training on opioid prescribing and alternative pain treatments.</a:t>
            </a:r>
          </a:p>
          <a:p>
            <a:pPr lvl="1">
              <a:buFont typeface="Arial" panose="020B0604020202020204" pitchFamily="34" charset="0"/>
              <a:buChar char="•"/>
            </a:pPr>
            <a:r>
              <a:rPr lang="en-US" dirty="0"/>
              <a:t>Developed promotional materials for medical offices and practitioners. </a:t>
            </a:r>
          </a:p>
          <a:p>
            <a:pPr lvl="1">
              <a:buFont typeface="Arial" panose="020B0604020202020204" pitchFamily="34" charset="0"/>
              <a:buChar char="•"/>
            </a:pPr>
            <a:r>
              <a:rPr lang="en-US" dirty="0"/>
              <a:t>Collaborated with requester to develop referral resources for healthcare settings.</a:t>
            </a:r>
          </a:p>
          <a:p>
            <a:endParaRPr lang="en-US" dirty="0"/>
          </a:p>
        </p:txBody>
      </p:sp>
    </p:spTree>
    <p:extLst>
      <p:ext uri="{BB962C8B-B14F-4D97-AF65-F5344CB8AC3E}">
        <p14:creationId xmlns:p14="http://schemas.microsoft.com/office/powerpoint/2010/main" val="1320937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 – How Can We Help?</a:t>
            </a:r>
          </a:p>
        </p:txBody>
      </p:sp>
      <p:sp>
        <p:nvSpPr>
          <p:cNvPr id="3" name="Content Placeholder 2"/>
          <p:cNvSpPr>
            <a:spLocks noGrp="1"/>
          </p:cNvSpPr>
          <p:nvPr>
            <p:ph type="body" idx="1"/>
          </p:nvPr>
        </p:nvSpPr>
        <p:spPr/>
        <p:txBody>
          <a:bodyPr>
            <a:normAutofit/>
          </a:bodyPr>
          <a:lstStyle/>
          <a:p>
            <a:r>
              <a:rPr lang="en-US" dirty="0"/>
              <a:t>MOUD Expansion</a:t>
            </a:r>
          </a:p>
          <a:p>
            <a:pPr lvl="1">
              <a:buFont typeface="Arial" panose="020B0604020202020204" pitchFamily="34" charset="0"/>
              <a:buChar char="•"/>
            </a:pPr>
            <a:r>
              <a:rPr lang="en-US" dirty="0"/>
              <a:t>Asset mapping of community resources</a:t>
            </a:r>
          </a:p>
          <a:p>
            <a:pPr lvl="1">
              <a:buFont typeface="Arial" panose="020B0604020202020204" pitchFamily="34" charset="0"/>
              <a:buChar char="•"/>
            </a:pPr>
            <a:r>
              <a:rPr lang="en-US" dirty="0"/>
              <a:t>Identify community champions</a:t>
            </a:r>
          </a:p>
          <a:p>
            <a:pPr lvl="1">
              <a:buFont typeface="Arial" panose="020B0604020202020204" pitchFamily="34" charset="0"/>
              <a:buChar char="•"/>
            </a:pPr>
            <a:r>
              <a:rPr lang="en-US" dirty="0"/>
              <a:t>Categorize community leverage points by expertise, to build capacity.  </a:t>
            </a:r>
          </a:p>
          <a:p>
            <a:pPr lvl="1">
              <a:buFont typeface="Arial" panose="020B0604020202020204" pitchFamily="34" charset="0"/>
              <a:buChar char="•"/>
            </a:pPr>
            <a:r>
              <a:rPr lang="en-US" dirty="0"/>
              <a:t>Secure providers who can provide training on Evidence Based Practices for treating patients with Opioid Use Disorder (OUD) using FDA approved medications.</a:t>
            </a:r>
          </a:p>
          <a:p>
            <a:pPr lvl="1">
              <a:buFont typeface="Arial" panose="020B0604020202020204" pitchFamily="34" charset="0"/>
              <a:buChar char="•"/>
            </a:pPr>
            <a:r>
              <a:rPr lang="en-US" dirty="0"/>
              <a:t>Conduct regional meetings and trainings around stigma reduction and SUD/OUD 101 with multiple stakeholders and faith community.</a:t>
            </a:r>
          </a:p>
          <a:p>
            <a:pPr lvl="1">
              <a:buFont typeface="Arial" panose="020B0604020202020204" pitchFamily="34" charset="0"/>
              <a:buChar char="•"/>
            </a:pPr>
            <a:r>
              <a:rPr lang="en-US" dirty="0"/>
              <a:t>Advocacy training to increase prevention and recovery resources. </a:t>
            </a:r>
          </a:p>
        </p:txBody>
      </p:sp>
    </p:spTree>
    <p:extLst>
      <p:ext uri="{BB962C8B-B14F-4D97-AF65-F5344CB8AC3E}">
        <p14:creationId xmlns:p14="http://schemas.microsoft.com/office/powerpoint/2010/main" val="628736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3" name="Google Shape;703;p78"/>
          <p:cNvPicPr preferRelativeResize="0"/>
          <p:nvPr/>
        </p:nvPicPr>
        <p:blipFill rotWithShape="1">
          <a:blip r:embed="rId3">
            <a:alphaModFix/>
          </a:blip>
          <a:srcRect/>
          <a:stretch/>
        </p:blipFill>
        <p:spPr>
          <a:xfrm>
            <a:off x="1971058" y="2087953"/>
            <a:ext cx="7172720" cy="3888889"/>
          </a:xfrm>
          <a:prstGeom prst="rect">
            <a:avLst/>
          </a:prstGeom>
          <a:noFill/>
          <a:ln>
            <a:noFill/>
          </a:ln>
        </p:spPr>
      </p:pic>
      <p:cxnSp>
        <p:nvCxnSpPr>
          <p:cNvPr id="704" name="Google Shape;704;p78"/>
          <p:cNvCxnSpPr/>
          <p:nvPr/>
        </p:nvCxnSpPr>
        <p:spPr>
          <a:xfrm rot="10800000" flipH="1">
            <a:off x="5726341" y="2712843"/>
            <a:ext cx="2000250" cy="655727"/>
          </a:xfrm>
          <a:prstGeom prst="straightConnector1">
            <a:avLst/>
          </a:prstGeom>
          <a:noFill/>
          <a:ln w="38100" cap="flat" cmpd="sng">
            <a:solidFill>
              <a:srgbClr val="800000"/>
            </a:solidFill>
            <a:prstDash val="solid"/>
            <a:miter lim="800000"/>
            <a:headEnd type="none" w="med" len="med"/>
            <a:tailEnd type="none" w="med" len="med"/>
          </a:ln>
        </p:spPr>
      </p:cxnSp>
      <p:cxnSp>
        <p:nvCxnSpPr>
          <p:cNvPr id="705" name="Google Shape;705;p78"/>
          <p:cNvCxnSpPr/>
          <p:nvPr/>
        </p:nvCxnSpPr>
        <p:spPr>
          <a:xfrm>
            <a:off x="6169048" y="3859883"/>
            <a:ext cx="1630275" cy="751864"/>
          </a:xfrm>
          <a:prstGeom prst="straightConnector1">
            <a:avLst/>
          </a:prstGeom>
          <a:noFill/>
          <a:ln w="38100" cap="flat" cmpd="sng">
            <a:solidFill>
              <a:srgbClr val="800000"/>
            </a:solidFill>
            <a:prstDash val="solid"/>
            <a:miter lim="800000"/>
            <a:headEnd type="none" w="med" len="med"/>
            <a:tailEnd type="none" w="med" len="med"/>
          </a:ln>
        </p:spPr>
      </p:cxnSp>
      <p:cxnSp>
        <p:nvCxnSpPr>
          <p:cNvPr id="706" name="Google Shape;706;p78"/>
          <p:cNvCxnSpPr/>
          <p:nvPr/>
        </p:nvCxnSpPr>
        <p:spPr>
          <a:xfrm rot="10800000" flipH="1">
            <a:off x="6097412" y="4622632"/>
            <a:ext cx="1695827" cy="647193"/>
          </a:xfrm>
          <a:prstGeom prst="straightConnector1">
            <a:avLst/>
          </a:prstGeom>
          <a:noFill/>
          <a:ln w="38100" cap="flat" cmpd="sng">
            <a:solidFill>
              <a:srgbClr val="800000"/>
            </a:solidFill>
            <a:prstDash val="solid"/>
            <a:miter lim="800000"/>
            <a:headEnd type="none" w="med" len="med"/>
            <a:tailEnd type="none" w="med" len="med"/>
          </a:ln>
        </p:spPr>
      </p:cxnSp>
      <p:cxnSp>
        <p:nvCxnSpPr>
          <p:cNvPr id="707" name="Google Shape;707;p78"/>
          <p:cNvCxnSpPr/>
          <p:nvPr/>
        </p:nvCxnSpPr>
        <p:spPr>
          <a:xfrm>
            <a:off x="5663005" y="2344794"/>
            <a:ext cx="2063586" cy="349116"/>
          </a:xfrm>
          <a:prstGeom prst="straightConnector1">
            <a:avLst/>
          </a:prstGeom>
          <a:noFill/>
          <a:ln w="38100" cap="flat" cmpd="sng">
            <a:solidFill>
              <a:srgbClr val="800000"/>
            </a:solidFill>
            <a:prstDash val="solid"/>
            <a:miter lim="800000"/>
            <a:headEnd type="none" w="med" len="med"/>
            <a:tailEnd type="none" w="med" len="med"/>
          </a:ln>
        </p:spPr>
      </p:cxnSp>
      <p:pic>
        <p:nvPicPr>
          <p:cNvPr id="708" name="Google Shape;708;p78"/>
          <p:cNvPicPr preferRelativeResize="0"/>
          <p:nvPr/>
        </p:nvPicPr>
        <p:blipFill rotWithShape="1">
          <a:blip r:embed="rId4">
            <a:alphaModFix/>
          </a:blip>
          <a:srcRect/>
          <a:stretch/>
        </p:blipFill>
        <p:spPr>
          <a:xfrm>
            <a:off x="7865691" y="2282430"/>
            <a:ext cx="2099145" cy="822960"/>
          </a:xfrm>
          <a:prstGeom prst="rect">
            <a:avLst/>
          </a:prstGeom>
          <a:noFill/>
          <a:ln>
            <a:noFill/>
          </a:ln>
        </p:spPr>
      </p:pic>
      <p:pic>
        <p:nvPicPr>
          <p:cNvPr id="709" name="Google Shape;709;p78"/>
          <p:cNvPicPr preferRelativeResize="0"/>
          <p:nvPr/>
        </p:nvPicPr>
        <p:blipFill rotWithShape="1">
          <a:blip r:embed="rId5">
            <a:alphaModFix/>
          </a:blip>
          <a:srcRect/>
          <a:stretch/>
        </p:blipFill>
        <p:spPr>
          <a:xfrm>
            <a:off x="8347178" y="4209256"/>
            <a:ext cx="2093641" cy="826750"/>
          </a:xfrm>
          <a:prstGeom prst="rect">
            <a:avLst/>
          </a:prstGeom>
          <a:noFill/>
          <a:ln>
            <a:noFill/>
          </a:ln>
        </p:spPr>
      </p:pic>
      <p:sp>
        <p:nvSpPr>
          <p:cNvPr id="2" name="Title 1"/>
          <p:cNvSpPr>
            <a:spLocks noGrp="1"/>
          </p:cNvSpPr>
          <p:nvPr>
            <p:ph type="title"/>
          </p:nvPr>
        </p:nvSpPr>
        <p:spPr>
          <a:xfrm>
            <a:off x="0" y="1"/>
            <a:ext cx="12192000" cy="1539431"/>
          </a:xfrm>
        </p:spPr>
        <p:txBody>
          <a:bodyPr/>
          <a:lstStyle/>
          <a:p>
            <a:br>
              <a:rPr lang="en-US" sz="4400" dirty="0">
                <a:solidFill>
                  <a:schemeClr val="bg1"/>
                </a:solidFill>
                <a:latin typeface="Calibri"/>
                <a:ea typeface="Calibri"/>
                <a:cs typeface="Calibri"/>
                <a:sym typeface="Calibri"/>
              </a:rPr>
            </a:br>
            <a:r>
              <a:rPr lang="en-US" sz="4400" dirty="0">
                <a:solidFill>
                  <a:schemeClr val="bg1"/>
                </a:solidFill>
                <a:latin typeface="Calibri"/>
                <a:ea typeface="Calibri"/>
                <a:cs typeface="Calibri"/>
                <a:sym typeface="Calibri"/>
              </a:rPr>
              <a:t>Preventing the Use of Opioids/Stimulants with the Seven Strategies for Community Change</a:t>
            </a:r>
            <a:br>
              <a:rPr lang="en-US" dirty="0">
                <a:solidFill>
                  <a:srgbClr val="10A472"/>
                </a:solidFill>
              </a:rPr>
            </a:br>
            <a:endParaRPr lang="en-US" dirty="0"/>
          </a:p>
        </p:txBody>
      </p:sp>
    </p:spTree>
    <p:extLst>
      <p:ext uri="{BB962C8B-B14F-4D97-AF65-F5344CB8AC3E}">
        <p14:creationId xmlns:p14="http://schemas.microsoft.com/office/powerpoint/2010/main" val="1787664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 – How Can We Help?</a:t>
            </a:r>
          </a:p>
        </p:txBody>
      </p:sp>
      <p:sp>
        <p:nvSpPr>
          <p:cNvPr id="3" name="Content Placeholder 2"/>
          <p:cNvSpPr>
            <a:spLocks noGrp="1"/>
          </p:cNvSpPr>
          <p:nvPr>
            <p:ph type="body" idx="1"/>
          </p:nvPr>
        </p:nvSpPr>
        <p:spPr/>
        <p:txBody>
          <a:bodyPr>
            <a:normAutofit fontScale="92500" lnSpcReduction="20000"/>
          </a:bodyPr>
          <a:lstStyle/>
          <a:p>
            <a:r>
              <a:rPr lang="en-US" dirty="0"/>
              <a:t>Coalition and capacity building efforts</a:t>
            </a:r>
          </a:p>
          <a:p>
            <a:r>
              <a:rPr lang="en-US" dirty="0"/>
              <a:t>Training on Strategic Prevention Framework</a:t>
            </a:r>
          </a:p>
          <a:p>
            <a:r>
              <a:rPr lang="en-US" dirty="0"/>
              <a:t>Conducting community assessments</a:t>
            </a:r>
          </a:p>
          <a:p>
            <a:r>
              <a:rPr lang="en-US" dirty="0"/>
              <a:t>Cultural Competence</a:t>
            </a:r>
          </a:p>
          <a:p>
            <a:r>
              <a:rPr lang="en-US" dirty="0"/>
              <a:t>Community mobilizing</a:t>
            </a:r>
          </a:p>
          <a:p>
            <a:r>
              <a:rPr lang="en-US" dirty="0"/>
              <a:t>Advocating for policy or systems change</a:t>
            </a:r>
          </a:p>
          <a:p>
            <a:r>
              <a:rPr lang="en-US" dirty="0"/>
              <a:t>Public awareness campaigns</a:t>
            </a:r>
          </a:p>
          <a:p>
            <a:r>
              <a:rPr lang="en-US" dirty="0"/>
              <a:t>Any other way you think we can help you address opioid misuse and overdoses!</a:t>
            </a:r>
          </a:p>
          <a:p>
            <a:endParaRPr lang="en-US" dirty="0"/>
          </a:p>
        </p:txBody>
      </p:sp>
    </p:spTree>
    <p:extLst>
      <p:ext uri="{BB962C8B-B14F-4D97-AF65-F5344CB8AC3E}">
        <p14:creationId xmlns:p14="http://schemas.microsoft.com/office/powerpoint/2010/main" val="2750910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Facilitating a Conversation with Coalition Members to Identify Areas of Need</a:t>
            </a:r>
          </a:p>
        </p:txBody>
      </p:sp>
    </p:spTree>
    <p:extLst>
      <p:ext uri="{BB962C8B-B14F-4D97-AF65-F5344CB8AC3E}">
        <p14:creationId xmlns:p14="http://schemas.microsoft.com/office/powerpoint/2010/main" val="634359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800" dirty="0"/>
            </a:br>
            <a:r>
              <a:rPr lang="en-US" sz="3200" dirty="0"/>
              <a:t>Sample Agenda</a:t>
            </a:r>
            <a:br>
              <a:rPr lang="en-US" sz="3200" dirty="0"/>
            </a:br>
            <a:r>
              <a:rPr lang="en-US" sz="3200" dirty="0"/>
              <a:t>ABC Coalition Meeting</a:t>
            </a:r>
            <a:br>
              <a:rPr lang="en-US" sz="3200" dirty="0"/>
            </a:br>
            <a:r>
              <a:rPr lang="en-US" sz="3200" dirty="0"/>
              <a:t>Date/Time/Location</a:t>
            </a:r>
            <a:br>
              <a:rPr lang="en-US" dirty="0"/>
            </a:br>
            <a:endParaRPr lang="en-US" dirty="0"/>
          </a:p>
        </p:txBody>
      </p:sp>
      <p:sp>
        <p:nvSpPr>
          <p:cNvPr id="3" name="Text Placeholder 2"/>
          <p:cNvSpPr>
            <a:spLocks noGrp="1"/>
          </p:cNvSpPr>
          <p:nvPr>
            <p:ph type="body" idx="1"/>
          </p:nvPr>
        </p:nvSpPr>
        <p:spPr>
          <a:xfrm>
            <a:off x="1396678" y="1413185"/>
            <a:ext cx="10972800" cy="5444815"/>
          </a:xfrm>
        </p:spPr>
        <p:txBody>
          <a:bodyPr>
            <a:normAutofit fontScale="25000" lnSpcReduction="20000"/>
          </a:bodyPr>
          <a:lstStyle/>
          <a:p>
            <a:pPr marL="125730" indent="0">
              <a:buNone/>
            </a:pPr>
            <a:r>
              <a:rPr lang="en-US" sz="7200" dirty="0"/>
              <a:t> I. Welcome &amp; Introductions </a:t>
            </a:r>
          </a:p>
          <a:p>
            <a:pPr marL="125730" indent="0">
              <a:buNone/>
            </a:pPr>
            <a:r>
              <a:rPr lang="en-US" sz="7200" dirty="0"/>
              <a:t>II. Identifying Coalition Priorities and Challenges</a:t>
            </a:r>
          </a:p>
          <a:p>
            <a:pPr marL="125730" indent="0">
              <a:buNone/>
            </a:pPr>
            <a:r>
              <a:rPr lang="en-US" sz="7200" dirty="0"/>
              <a:t>What is ORN-TA? ORN-TA initiative, funded by SAMHSA, provides education and training at no-cost on evidence-based practices in the prevention, treatment, and recovery of opioid use disorders. This effort has been designed as a locally tailored and locally driven approach to TA delivery and requesters will be connected with TA providers in their state.</a:t>
            </a:r>
          </a:p>
          <a:p>
            <a:pPr marL="125730" lvl="0" indent="0">
              <a:buNone/>
            </a:pPr>
            <a:r>
              <a:rPr lang="en-US" sz="7200" dirty="0"/>
              <a:t>III.  Provide a list of coalition priorities related to preventing opioid misuse</a:t>
            </a:r>
          </a:p>
          <a:p>
            <a:pPr lvl="1">
              <a:buFont typeface="Wingdings" panose="05000000000000000000" pitchFamily="2" charset="2"/>
              <a:buChar char="Ø"/>
            </a:pPr>
            <a:r>
              <a:rPr lang="en-US" sz="7200" dirty="0"/>
              <a:t>Public awareness campaign </a:t>
            </a:r>
          </a:p>
          <a:p>
            <a:pPr lvl="1">
              <a:buFont typeface="Wingdings" panose="05000000000000000000" pitchFamily="2" charset="2"/>
              <a:buChar char="Ø"/>
            </a:pPr>
            <a:r>
              <a:rPr lang="en-US" sz="7200" dirty="0"/>
              <a:t>Develop treatment referral resource for healthcare providers </a:t>
            </a:r>
          </a:p>
          <a:p>
            <a:pPr lvl="1">
              <a:buFont typeface="Wingdings" panose="05000000000000000000" pitchFamily="2" charset="2"/>
              <a:buChar char="Ø"/>
            </a:pPr>
            <a:r>
              <a:rPr lang="en-US" sz="7200" dirty="0"/>
              <a:t>Whatever you need to accomplish list here </a:t>
            </a:r>
          </a:p>
          <a:p>
            <a:pPr marL="125730" lvl="0" indent="0">
              <a:buNone/>
            </a:pPr>
            <a:r>
              <a:rPr lang="en-US" sz="7200" dirty="0"/>
              <a:t>IV. Identify sector partner’s priorities (prevention, treatment &amp; recovery)  </a:t>
            </a:r>
          </a:p>
          <a:p>
            <a:pPr marL="125730" lvl="0" indent="0">
              <a:buNone/>
            </a:pPr>
            <a:r>
              <a:rPr lang="en-US" sz="7200" dirty="0"/>
              <a:t>V. Identify challenges in achieving your goals and objectives</a:t>
            </a:r>
          </a:p>
          <a:p>
            <a:pPr marL="125730" lvl="0" indent="0">
              <a:buNone/>
            </a:pPr>
            <a:r>
              <a:rPr lang="en-US" sz="7200" dirty="0"/>
              <a:t>VI. Post the 3 identified priorities  </a:t>
            </a:r>
          </a:p>
          <a:p>
            <a:pPr marL="125730" lvl="0" indent="0">
              <a:buNone/>
            </a:pPr>
            <a:r>
              <a:rPr lang="en-US" sz="7200" dirty="0"/>
              <a:t>VII. Closing discussion: Who might benefit from having ORN training or TA?</a:t>
            </a:r>
          </a:p>
          <a:p>
            <a:pPr marL="125730" lvl="0" indent="0">
              <a:buNone/>
            </a:pPr>
            <a:r>
              <a:rPr lang="en-US" sz="7200" dirty="0"/>
              <a:t>VIII. Adjournment</a:t>
            </a:r>
          </a:p>
          <a:p>
            <a:pPr marL="125730" indent="0" algn="ctr">
              <a:buNone/>
            </a:pPr>
            <a:r>
              <a:rPr lang="en-US" sz="5600" dirty="0"/>
              <a:t>Next Meeting: DATE/TIME/LOCATION </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45</a:t>
            </a:fld>
            <a:endParaRPr lang="en-US"/>
          </a:p>
        </p:txBody>
      </p:sp>
    </p:spTree>
    <p:extLst>
      <p:ext uri="{BB962C8B-B14F-4D97-AF65-F5344CB8AC3E}">
        <p14:creationId xmlns:p14="http://schemas.microsoft.com/office/powerpoint/2010/main" val="392850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Evaluation</a:t>
            </a:r>
          </a:p>
        </p:txBody>
      </p:sp>
      <p:sp>
        <p:nvSpPr>
          <p:cNvPr id="4" name="Slide Number Placeholder 3"/>
          <p:cNvSpPr>
            <a:spLocks noGrp="1"/>
          </p:cNvSpPr>
          <p:nvPr>
            <p:ph type="sldNum" idx="12"/>
          </p:nvPr>
        </p:nvSpPr>
        <p:spPr/>
        <p:txBody>
          <a:bodyPr/>
          <a:lstStyle/>
          <a:p>
            <a:fld id="{00000000-1234-1234-1234-123412341234}" type="slidenum">
              <a:rPr lang="en-US" smtClean="0"/>
              <a:pPr/>
              <a:t>46</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1808" b="23951"/>
          <a:stretch/>
        </p:blipFill>
        <p:spPr>
          <a:xfrm>
            <a:off x="4743082" y="1649387"/>
            <a:ext cx="6958925" cy="4473620"/>
          </a:xfrm>
          <a:prstGeom prst="rect">
            <a:avLst/>
          </a:prstGeom>
        </p:spPr>
      </p:pic>
      <p:sp>
        <p:nvSpPr>
          <p:cNvPr id="3" name="Rectangle 2"/>
          <p:cNvSpPr/>
          <p:nvPr/>
        </p:nvSpPr>
        <p:spPr>
          <a:xfrm>
            <a:off x="1210274" y="3464254"/>
            <a:ext cx="5190460" cy="461665"/>
          </a:xfrm>
          <a:prstGeom prst="rect">
            <a:avLst/>
          </a:prstGeom>
        </p:spPr>
        <p:txBody>
          <a:bodyPr wrap="none">
            <a:spAutoFit/>
          </a:bodyPr>
          <a:lstStyle/>
          <a:p>
            <a:r>
              <a:rPr lang="en-US" sz="2400" dirty="0">
                <a:solidFill>
                  <a:srgbClr val="0070C0"/>
                </a:solidFill>
              </a:rPr>
              <a:t>https://research.zarca.com/r/deYPAg</a:t>
            </a:r>
          </a:p>
        </p:txBody>
      </p:sp>
    </p:spTree>
    <p:extLst>
      <p:ext uri="{BB962C8B-B14F-4D97-AF65-F5344CB8AC3E}">
        <p14:creationId xmlns:p14="http://schemas.microsoft.com/office/powerpoint/2010/main" val="2740685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3" name="TextBox 2">
            <a:extLst>
              <a:ext uri="{FF2B5EF4-FFF2-40B4-BE49-F238E27FC236}">
                <a16:creationId xmlns:a16="http://schemas.microsoft.com/office/drawing/2014/main" id="{7D245374-98B8-47D4-A3A7-D63B7B2582BE}"/>
              </a:ext>
            </a:extLst>
          </p:cNvPr>
          <p:cNvSpPr txBox="1"/>
          <p:nvPr/>
        </p:nvSpPr>
        <p:spPr>
          <a:xfrm>
            <a:off x="2078181" y="2279073"/>
            <a:ext cx="12523306" cy="769441"/>
          </a:xfrm>
          <a:prstGeom prst="rect">
            <a:avLst/>
          </a:prstGeom>
          <a:noFill/>
        </p:spPr>
        <p:txBody>
          <a:bodyPr wrap="square" rtlCol="0">
            <a:spAutoFit/>
          </a:bodyPr>
          <a:lstStyle/>
          <a:p>
            <a:pPr algn="ctr"/>
            <a:r>
              <a:rPr lang="en-US" sz="4400" dirty="0">
                <a:solidFill>
                  <a:schemeClr val="accent1"/>
                </a:solidFill>
                <a:latin typeface="Montserrat" panose="020B0604020202020204" charset="0"/>
              </a:rPr>
              <a:t>THANK YOU!</a:t>
            </a:r>
          </a:p>
        </p:txBody>
      </p:sp>
    </p:spTree>
    <p:extLst>
      <p:ext uri="{BB962C8B-B14F-4D97-AF65-F5344CB8AC3E}">
        <p14:creationId xmlns:p14="http://schemas.microsoft.com/office/powerpoint/2010/main" val="2534553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C83C-0985-E3C3-A214-150F256FF3B1}"/>
              </a:ext>
            </a:extLst>
          </p:cNvPr>
          <p:cNvSpPr>
            <a:spLocks noGrp="1"/>
          </p:cNvSpPr>
          <p:nvPr>
            <p:ph type="title"/>
          </p:nvPr>
        </p:nvSpPr>
        <p:spPr/>
        <p:txBody>
          <a:bodyPr/>
          <a:lstStyle/>
          <a:p>
            <a:r>
              <a:rPr lang="en-US" dirty="0"/>
              <a:t>Closing Remarks </a:t>
            </a:r>
          </a:p>
        </p:txBody>
      </p:sp>
      <p:sp>
        <p:nvSpPr>
          <p:cNvPr id="3" name="Content Placeholder 2">
            <a:extLst>
              <a:ext uri="{FF2B5EF4-FFF2-40B4-BE49-F238E27FC236}">
                <a16:creationId xmlns:a16="http://schemas.microsoft.com/office/drawing/2014/main" id="{B8CD378D-3B3B-8AA1-489A-71B1F7BA6D3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88104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4130-7E23-5B6C-9047-55897C72D3C6}"/>
              </a:ext>
            </a:extLst>
          </p:cNvPr>
          <p:cNvSpPr>
            <a:spLocks noGrp="1"/>
          </p:cNvSpPr>
          <p:nvPr>
            <p:ph type="title"/>
          </p:nvPr>
        </p:nvSpPr>
        <p:spPr/>
        <p:txBody>
          <a:bodyPr/>
          <a:lstStyle/>
          <a:p>
            <a:r>
              <a:rPr lang="en-US" dirty="0"/>
              <a:t>Please complete our survey  </a:t>
            </a:r>
          </a:p>
        </p:txBody>
      </p:sp>
      <p:sp>
        <p:nvSpPr>
          <p:cNvPr id="3" name="Content Placeholder 2">
            <a:extLst>
              <a:ext uri="{FF2B5EF4-FFF2-40B4-BE49-F238E27FC236}">
                <a16:creationId xmlns:a16="http://schemas.microsoft.com/office/drawing/2014/main" id="{AB9E21B6-83B1-B4A3-4FA4-F693F06EBB92}"/>
              </a:ext>
            </a:extLst>
          </p:cNvPr>
          <p:cNvSpPr>
            <a:spLocks noGrp="1"/>
          </p:cNvSpPr>
          <p:nvPr>
            <p:ph idx="1"/>
          </p:nvPr>
        </p:nvSpPr>
        <p:spPr/>
        <p:txBody>
          <a:bodyPr>
            <a:normAutofit fontScale="92500" lnSpcReduction="20000"/>
          </a:bodyPr>
          <a:lstStyle/>
          <a:p>
            <a:endParaRPr lang="en-US" sz="2800" u="sng" dirty="0">
              <a:solidFill>
                <a:srgbClr val="000000"/>
              </a:solidFill>
              <a:effectLst/>
              <a:latin typeface="Calibri" panose="020F0502020204030204" pitchFamily="34" charset="0"/>
              <a:ea typeface="Calibri" panose="020F0502020204030204" pitchFamily="34" charset="0"/>
              <a:hlinkClick r:id="rId2"/>
            </a:endParaRPr>
          </a:p>
          <a:p>
            <a:endParaRPr lang="en-US" u="sng" dirty="0">
              <a:solidFill>
                <a:srgbClr val="000000"/>
              </a:solidFill>
              <a:latin typeface="Calibri" panose="020F0502020204030204" pitchFamily="34" charset="0"/>
              <a:ea typeface="Calibri" panose="020F0502020204030204" pitchFamily="34" charset="0"/>
              <a:hlinkClick r:id="rId2"/>
            </a:endParaRPr>
          </a:p>
          <a:p>
            <a:endParaRPr lang="en-US" sz="2800" u="sng" dirty="0">
              <a:solidFill>
                <a:srgbClr val="000000"/>
              </a:solidFill>
              <a:effectLst/>
              <a:latin typeface="Calibri" panose="020F0502020204030204" pitchFamily="34" charset="0"/>
              <a:ea typeface="Calibri" panose="020F0502020204030204" pitchFamily="34" charset="0"/>
              <a:hlinkClick r:id="rId2"/>
            </a:endParaRPr>
          </a:p>
          <a:p>
            <a:endParaRPr lang="en-US" u="sng" dirty="0">
              <a:solidFill>
                <a:srgbClr val="000000"/>
              </a:solidFill>
              <a:latin typeface="Calibri" panose="020F0502020204030204" pitchFamily="34" charset="0"/>
              <a:ea typeface="Calibri" panose="020F0502020204030204" pitchFamily="34" charset="0"/>
              <a:hlinkClick r:id="rId2"/>
            </a:endParaRPr>
          </a:p>
          <a:p>
            <a:endParaRPr lang="en-US" sz="2800" u="sng" dirty="0">
              <a:solidFill>
                <a:srgbClr val="000000"/>
              </a:solidFill>
              <a:effectLst/>
              <a:latin typeface="Calibri" panose="020F0502020204030204" pitchFamily="34" charset="0"/>
              <a:ea typeface="Calibri" panose="020F0502020204030204" pitchFamily="34" charset="0"/>
              <a:hlinkClick r:id="rId2"/>
            </a:endParaRPr>
          </a:p>
          <a:p>
            <a:endParaRPr lang="en-US" u="sng" dirty="0">
              <a:solidFill>
                <a:srgbClr val="000000"/>
              </a:solidFill>
              <a:latin typeface="Calibri" panose="020F0502020204030204" pitchFamily="34" charset="0"/>
              <a:ea typeface="Calibri" panose="020F0502020204030204" pitchFamily="34" charset="0"/>
              <a:hlinkClick r:id="rId2"/>
            </a:endParaRPr>
          </a:p>
          <a:p>
            <a:endParaRPr lang="en-US" sz="2800" u="sng" dirty="0">
              <a:solidFill>
                <a:srgbClr val="000000"/>
              </a:solidFill>
              <a:effectLst/>
              <a:latin typeface="Calibri" panose="020F0502020204030204" pitchFamily="34" charset="0"/>
              <a:ea typeface="Calibri" panose="020F0502020204030204" pitchFamily="34" charset="0"/>
              <a:hlinkClick r:id="rId2"/>
            </a:endParaRPr>
          </a:p>
          <a:p>
            <a:endParaRPr lang="en-US" sz="2800" u="sng" dirty="0">
              <a:solidFill>
                <a:srgbClr val="000000"/>
              </a:solidFill>
              <a:effectLst/>
              <a:latin typeface="Calibri" panose="020F0502020204030204" pitchFamily="34" charset="0"/>
              <a:ea typeface="Calibri" panose="020F0502020204030204" pitchFamily="34" charset="0"/>
              <a:hlinkClick r:id="rId2"/>
            </a:endParaRPr>
          </a:p>
          <a:p>
            <a:pPr algn="ctr"/>
            <a:r>
              <a:rPr lang="en-US" sz="2800" u="sng" dirty="0">
                <a:solidFill>
                  <a:srgbClr val="000000"/>
                </a:solidFill>
                <a:effectLst/>
                <a:latin typeface="Calibri" panose="020F0502020204030204" pitchFamily="34" charset="0"/>
                <a:ea typeface="Calibri" panose="020F0502020204030204" pitchFamily="34" charset="0"/>
                <a:hlinkClick r:id="rId2"/>
              </a:rPr>
              <a:t>https://research.zarca.com/r/deYPAg</a:t>
            </a:r>
            <a:endParaRPr lang="en-US" sz="2400" dirty="0">
              <a:effectLst/>
              <a:latin typeface="Calibri" panose="020F0502020204030204" pitchFamily="34" charset="0"/>
              <a:ea typeface="Calibri" panose="020F0502020204030204" pitchFamily="34" charset="0"/>
            </a:endParaRPr>
          </a:p>
          <a:p>
            <a:r>
              <a:rPr lang="en-US" dirty="0"/>
              <a:t> </a:t>
            </a:r>
          </a:p>
        </p:txBody>
      </p:sp>
      <p:pic>
        <p:nvPicPr>
          <p:cNvPr id="4" name="Picture 3">
            <a:extLst>
              <a:ext uri="{FF2B5EF4-FFF2-40B4-BE49-F238E27FC236}">
                <a16:creationId xmlns:a16="http://schemas.microsoft.com/office/drawing/2014/main" id="{A94B87AF-36C2-4591-DF61-358C10A6A563}"/>
              </a:ext>
            </a:extLst>
          </p:cNvPr>
          <p:cNvPicPr>
            <a:picLocks noChangeAspect="1"/>
          </p:cNvPicPr>
          <p:nvPr/>
        </p:nvPicPr>
        <p:blipFill>
          <a:blip r:embed="rId3"/>
          <a:stretch>
            <a:fillRect/>
          </a:stretch>
        </p:blipFill>
        <p:spPr>
          <a:xfrm>
            <a:off x="4810125" y="1905000"/>
            <a:ext cx="2571750" cy="3048000"/>
          </a:xfrm>
          <a:prstGeom prst="rect">
            <a:avLst/>
          </a:prstGeom>
        </p:spPr>
      </p:pic>
    </p:spTree>
    <p:extLst>
      <p:ext uri="{BB962C8B-B14F-4D97-AF65-F5344CB8AC3E}">
        <p14:creationId xmlns:p14="http://schemas.microsoft.com/office/powerpoint/2010/main" val="100060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2209800" y="559624"/>
            <a:ext cx="7772400" cy="1470025"/>
          </a:xfrm>
          <a:prstGeom prst="rect">
            <a:avLst/>
          </a:prstGeom>
          <a:solidFill>
            <a:schemeClr val="dk2"/>
          </a:solidFill>
          <a:ln>
            <a:noFill/>
          </a:ln>
        </p:spPr>
        <p:txBody>
          <a:bodyPr spcFirstLastPara="1" wrap="square" lIns="91425" tIns="45700" rIns="91425" bIns="45700" anchor="ctr" anchorCtr="0">
            <a:noAutofit/>
          </a:bodyPr>
          <a:lstStyle/>
          <a:p>
            <a:r>
              <a:rPr lang="en-US" dirty="0"/>
              <a:t>Opioid Response Network Overview</a:t>
            </a:r>
            <a:endParaRPr dirty="0"/>
          </a:p>
        </p:txBody>
      </p:sp>
      <p:sp>
        <p:nvSpPr>
          <p:cNvPr id="84" name="Google Shape;84;p1"/>
          <p:cNvSpPr txBox="1">
            <a:spLocks noGrp="1"/>
          </p:cNvSpPr>
          <p:nvPr>
            <p:ph type="subTitle" idx="1"/>
          </p:nvPr>
        </p:nvSpPr>
        <p:spPr>
          <a:xfrm>
            <a:off x="2895600" y="2277691"/>
            <a:ext cx="6400800" cy="93780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US" dirty="0"/>
              <a:t>Sarah Canavese, MPH, MCHES</a:t>
            </a:r>
          </a:p>
          <a:p>
            <a:pPr marL="0" indent="0">
              <a:spcBef>
                <a:spcPts val="0"/>
              </a:spcBef>
            </a:pPr>
            <a:r>
              <a:rPr lang="en-US" dirty="0"/>
              <a:t>Technology Transfer Specialist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33E3-B33D-074C-B703-EF8F51460FCC}"/>
              </a:ext>
            </a:extLst>
          </p:cNvPr>
          <p:cNvSpPr>
            <a:spLocks noGrp="1"/>
          </p:cNvSpPr>
          <p:nvPr>
            <p:ph type="title"/>
          </p:nvPr>
        </p:nvSpPr>
        <p:spPr/>
        <p:txBody>
          <a:bodyPr>
            <a:normAutofit/>
          </a:bodyPr>
          <a:lstStyle/>
          <a:p>
            <a:r>
              <a:rPr lang="en-US" sz="6000" dirty="0"/>
              <a:t>Stay Connected!</a:t>
            </a:r>
          </a:p>
        </p:txBody>
      </p:sp>
      <p:grpSp>
        <p:nvGrpSpPr>
          <p:cNvPr id="4030" name="Group 4029"/>
          <p:cNvGrpSpPr/>
          <p:nvPr/>
        </p:nvGrpSpPr>
        <p:grpSpPr>
          <a:xfrm>
            <a:off x="5900379" y="2015662"/>
            <a:ext cx="7488976" cy="3902350"/>
            <a:chOff x="5900379" y="2015662"/>
            <a:chExt cx="7488976" cy="3902350"/>
          </a:xfrm>
        </p:grpSpPr>
        <p:sp>
          <p:nvSpPr>
            <p:cNvPr id="4" name="TextBox 3">
              <a:extLst>
                <a:ext uri="{FF2B5EF4-FFF2-40B4-BE49-F238E27FC236}">
                  <a16:creationId xmlns:a16="http://schemas.microsoft.com/office/drawing/2014/main" id="{D2695943-C206-7E47-9EBC-E0396894D301}"/>
                </a:ext>
              </a:extLst>
            </p:cNvPr>
            <p:cNvSpPr txBox="1"/>
            <p:nvPr/>
          </p:nvSpPr>
          <p:spPr>
            <a:xfrm>
              <a:off x="6477232" y="2015662"/>
              <a:ext cx="6912123" cy="3902350"/>
            </a:xfrm>
            <a:prstGeom prst="rect">
              <a:avLst/>
            </a:prstGeom>
            <a:noFill/>
          </p:spPr>
          <p:txBody>
            <a:bodyPr wrap="square" rtlCol="0">
              <a:spAutoFit/>
            </a:bodyPr>
            <a:lstStyle/>
            <a:p>
              <a:pPr>
                <a:lnSpc>
                  <a:spcPct val="150000"/>
                </a:lnSpc>
              </a:pPr>
              <a:r>
                <a:rPr lang="en-US" sz="2700" kern="1200" dirty="0">
                  <a:solidFill>
                    <a:schemeClr val="bg1"/>
                  </a:solidFill>
                  <a:effectLst/>
                  <a:latin typeface="Source Sans Pro" panose="020B0503030403020204" pitchFamily="34" charset="77"/>
                  <a:ea typeface="+mn-ea"/>
                  <a:cs typeface="+mn-cs"/>
                </a:rPr>
                <a:t>Facebook.com/CADCA        </a:t>
              </a:r>
            </a:p>
            <a:p>
              <a:pPr>
                <a:lnSpc>
                  <a:spcPct val="150000"/>
                </a:lnSpc>
              </a:pPr>
              <a:r>
                <a:rPr lang="en-US" sz="2700" kern="1200" dirty="0">
                  <a:solidFill>
                    <a:schemeClr val="bg1"/>
                  </a:solidFill>
                  <a:effectLst/>
                  <a:latin typeface="Source Sans Pro" panose="020B0503030403020204" pitchFamily="34" charset="77"/>
                  <a:ea typeface="+mn-ea"/>
                  <a:cs typeface="+mn-cs"/>
                </a:rPr>
                <a:t>Twitter.com/CADCA        </a:t>
              </a:r>
            </a:p>
            <a:p>
              <a:pPr>
                <a:lnSpc>
                  <a:spcPct val="150000"/>
                </a:lnSpc>
              </a:pPr>
              <a:r>
                <a:rPr lang="en-US" sz="2700" kern="1200" dirty="0">
                  <a:solidFill>
                    <a:schemeClr val="bg1"/>
                  </a:solidFill>
                  <a:effectLst/>
                  <a:latin typeface="Source Sans Pro" panose="020B0503030403020204" pitchFamily="34" charset="77"/>
                  <a:ea typeface="+mn-ea"/>
                  <a:cs typeface="+mn-cs"/>
                </a:rPr>
                <a:t>Instagram.com/</a:t>
              </a:r>
              <a:r>
                <a:rPr lang="en-US" sz="2700" kern="1200" dirty="0" err="1">
                  <a:solidFill>
                    <a:schemeClr val="bg1"/>
                  </a:solidFill>
                  <a:effectLst/>
                  <a:latin typeface="Source Sans Pro" panose="020B0503030403020204" pitchFamily="34" charset="77"/>
                  <a:ea typeface="+mn-ea"/>
                  <a:cs typeface="+mn-cs"/>
                </a:rPr>
                <a:t>CADCACoalitions</a:t>
              </a:r>
              <a:r>
                <a:rPr lang="en-US" sz="2700" kern="1200" dirty="0">
                  <a:solidFill>
                    <a:schemeClr val="bg1"/>
                  </a:solidFill>
                  <a:effectLst/>
                  <a:latin typeface="Source Sans Pro" panose="020B0503030403020204" pitchFamily="34" charset="77"/>
                  <a:ea typeface="+mn-ea"/>
                  <a:cs typeface="+mn-cs"/>
                </a:rPr>
                <a:t>        </a:t>
              </a:r>
            </a:p>
            <a:p>
              <a:pPr>
                <a:lnSpc>
                  <a:spcPct val="150000"/>
                </a:lnSpc>
              </a:pPr>
              <a:r>
                <a:rPr lang="en-US" sz="2700" kern="1200" dirty="0">
                  <a:solidFill>
                    <a:schemeClr val="bg1"/>
                  </a:solidFill>
                  <a:effectLst/>
                  <a:latin typeface="Source Sans Pro" panose="020B0503030403020204" pitchFamily="34" charset="77"/>
                  <a:ea typeface="+mn-ea"/>
                  <a:cs typeface="+mn-cs"/>
                </a:rPr>
                <a:t>YouTube.com/</a:t>
              </a:r>
              <a:r>
                <a:rPr lang="en-US" sz="2700" kern="1200" dirty="0" err="1">
                  <a:solidFill>
                    <a:schemeClr val="bg1"/>
                  </a:solidFill>
                  <a:effectLst/>
                  <a:latin typeface="Source Sans Pro" panose="020B0503030403020204" pitchFamily="34" charset="77"/>
                  <a:ea typeface="+mn-ea"/>
                  <a:cs typeface="+mn-cs"/>
                </a:rPr>
                <a:t>CADCAorg</a:t>
              </a:r>
              <a:r>
                <a:rPr lang="en-US" sz="2700" kern="1200" dirty="0">
                  <a:solidFill>
                    <a:schemeClr val="bg1"/>
                  </a:solidFill>
                  <a:effectLst/>
                  <a:latin typeface="Source Sans Pro" panose="020B0503030403020204" pitchFamily="34" charset="77"/>
                  <a:ea typeface="+mn-ea"/>
                  <a:cs typeface="+mn-cs"/>
                </a:rPr>
                <a:t>        </a:t>
              </a:r>
            </a:p>
            <a:p>
              <a:pPr>
                <a:lnSpc>
                  <a:spcPct val="150000"/>
                </a:lnSpc>
              </a:pPr>
              <a:r>
                <a:rPr lang="en-US" sz="2700" kern="1200" dirty="0">
                  <a:solidFill>
                    <a:schemeClr val="bg1"/>
                  </a:solidFill>
                  <a:effectLst/>
                  <a:latin typeface="Source Sans Pro" panose="020B0503030403020204" pitchFamily="34" charset="77"/>
                  <a:ea typeface="+mn-ea"/>
                  <a:cs typeface="+mn-cs"/>
                </a:rPr>
                <a:t>LinkedIn.com/company/CADCA</a:t>
              </a:r>
            </a:p>
            <a:p>
              <a:pPr>
                <a:lnSpc>
                  <a:spcPct val="150000"/>
                </a:lnSpc>
              </a:pPr>
              <a:r>
                <a:rPr lang="en-US" sz="2700" b="1" i="0" kern="1200" dirty="0">
                  <a:solidFill>
                    <a:schemeClr val="bg1"/>
                  </a:solidFill>
                  <a:effectLst/>
                  <a:latin typeface="Source Sans Pro Semibold" panose="020B0503030403020204" pitchFamily="34" charset="77"/>
                  <a:ea typeface="+mn-ea"/>
                  <a:cs typeface="+mn-cs"/>
                </a:rPr>
                <a:t>cadca.org</a:t>
              </a:r>
            </a:p>
          </p:txBody>
        </p:sp>
        <p:sp>
          <p:nvSpPr>
            <p:cNvPr id="9103" name="Freeform 3983"/>
            <p:cNvSpPr>
              <a:spLocks noEditPoints="1"/>
            </p:cNvSpPr>
            <p:nvPr/>
          </p:nvSpPr>
          <p:spPr bwMode="auto">
            <a:xfrm>
              <a:off x="5913089" y="2218678"/>
              <a:ext cx="381824" cy="381824"/>
            </a:xfrm>
            <a:custGeom>
              <a:avLst/>
              <a:gdLst/>
              <a:ahLst/>
              <a:cxnLst>
                <a:cxn ang="0">
                  <a:pos x="42" y="84"/>
                </a:cxn>
                <a:cxn ang="0">
                  <a:pos x="25" y="81"/>
                </a:cxn>
                <a:cxn ang="0">
                  <a:pos x="12" y="72"/>
                </a:cxn>
                <a:cxn ang="0">
                  <a:pos x="3" y="58"/>
                </a:cxn>
                <a:cxn ang="0">
                  <a:pos x="0" y="42"/>
                </a:cxn>
                <a:cxn ang="0">
                  <a:pos x="3" y="26"/>
                </a:cxn>
                <a:cxn ang="0">
                  <a:pos x="12" y="12"/>
                </a:cxn>
                <a:cxn ang="0">
                  <a:pos x="25" y="3"/>
                </a:cxn>
                <a:cxn ang="0">
                  <a:pos x="42" y="0"/>
                </a:cxn>
                <a:cxn ang="0">
                  <a:pos x="58" y="3"/>
                </a:cxn>
                <a:cxn ang="0">
                  <a:pos x="71" y="12"/>
                </a:cxn>
                <a:cxn ang="0">
                  <a:pos x="80" y="26"/>
                </a:cxn>
                <a:cxn ang="0">
                  <a:pos x="84" y="42"/>
                </a:cxn>
                <a:cxn ang="0">
                  <a:pos x="80" y="58"/>
                </a:cxn>
                <a:cxn ang="0">
                  <a:pos x="71" y="72"/>
                </a:cxn>
                <a:cxn ang="0">
                  <a:pos x="58" y="81"/>
                </a:cxn>
                <a:cxn ang="0">
                  <a:pos x="42" y="84"/>
                </a:cxn>
                <a:cxn ang="0">
                  <a:pos x="31" y="44"/>
                </a:cxn>
                <a:cxn ang="0">
                  <a:pos x="37" y="44"/>
                </a:cxn>
                <a:cxn ang="0">
                  <a:pos x="37" y="62"/>
                </a:cxn>
                <a:cxn ang="0">
                  <a:pos x="45" y="62"/>
                </a:cxn>
                <a:cxn ang="0">
                  <a:pos x="45" y="44"/>
                </a:cxn>
                <a:cxn ang="0">
                  <a:pos x="53" y="44"/>
                </a:cxn>
                <a:cxn ang="0">
                  <a:pos x="53" y="36"/>
                </a:cxn>
                <a:cxn ang="0">
                  <a:pos x="45" y="36"/>
                </a:cxn>
                <a:cxn ang="0">
                  <a:pos x="45" y="32"/>
                </a:cxn>
                <a:cxn ang="0">
                  <a:pos x="45" y="30"/>
                </a:cxn>
                <a:cxn ang="0">
                  <a:pos x="46" y="29"/>
                </a:cxn>
                <a:cxn ang="0">
                  <a:pos x="53" y="29"/>
                </a:cxn>
                <a:cxn ang="0">
                  <a:pos x="53" y="22"/>
                </a:cxn>
                <a:cxn ang="0">
                  <a:pos x="46" y="22"/>
                </a:cxn>
                <a:cxn ang="0">
                  <a:pos x="40" y="25"/>
                </a:cxn>
                <a:cxn ang="0">
                  <a:pos x="37" y="32"/>
                </a:cxn>
                <a:cxn ang="0">
                  <a:pos x="37" y="36"/>
                </a:cxn>
                <a:cxn ang="0">
                  <a:pos x="31" y="36"/>
                </a:cxn>
                <a:cxn ang="0">
                  <a:pos x="31" y="44"/>
                </a:cxn>
              </a:cxnLst>
              <a:rect l="0" t="0" r="r" b="b"/>
              <a:pathLst>
                <a:path w="84" h="84">
                  <a:moveTo>
                    <a:pt x="42" y="84"/>
                  </a:moveTo>
                  <a:cubicBezTo>
                    <a:pt x="36" y="84"/>
                    <a:pt x="30" y="83"/>
                    <a:pt x="25" y="81"/>
                  </a:cubicBezTo>
                  <a:cubicBezTo>
                    <a:pt x="20" y="79"/>
                    <a:pt x="16" y="76"/>
                    <a:pt x="12" y="72"/>
                  </a:cubicBezTo>
                  <a:cubicBezTo>
                    <a:pt x="8" y="68"/>
                    <a:pt x="5" y="64"/>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ubicBezTo>
                    <a:pt x="47" y="0"/>
                    <a:pt x="53" y="1"/>
                    <a:pt x="58" y="3"/>
                  </a:cubicBezTo>
                  <a:cubicBezTo>
                    <a:pt x="63" y="6"/>
                    <a:pt x="68" y="9"/>
                    <a:pt x="71" y="12"/>
                  </a:cubicBezTo>
                  <a:cubicBezTo>
                    <a:pt x="75" y="16"/>
                    <a:pt x="78" y="21"/>
                    <a:pt x="80" y="26"/>
                  </a:cubicBezTo>
                  <a:cubicBezTo>
                    <a:pt x="82" y="31"/>
                    <a:pt x="84" y="36"/>
                    <a:pt x="84" y="42"/>
                  </a:cubicBezTo>
                  <a:cubicBezTo>
                    <a:pt x="84" y="48"/>
                    <a:pt x="82" y="53"/>
                    <a:pt x="80" y="58"/>
                  </a:cubicBezTo>
                  <a:cubicBezTo>
                    <a:pt x="78" y="64"/>
                    <a:pt x="75" y="68"/>
                    <a:pt x="71" y="72"/>
                  </a:cubicBezTo>
                  <a:cubicBezTo>
                    <a:pt x="68" y="76"/>
                    <a:pt x="63" y="79"/>
                    <a:pt x="58" y="81"/>
                  </a:cubicBezTo>
                  <a:cubicBezTo>
                    <a:pt x="53" y="83"/>
                    <a:pt x="47" y="84"/>
                    <a:pt x="42" y="84"/>
                  </a:cubicBezTo>
                  <a:close/>
                  <a:moveTo>
                    <a:pt x="31" y="44"/>
                  </a:moveTo>
                  <a:cubicBezTo>
                    <a:pt x="37" y="44"/>
                    <a:pt x="37" y="44"/>
                    <a:pt x="37" y="44"/>
                  </a:cubicBezTo>
                  <a:cubicBezTo>
                    <a:pt x="37" y="62"/>
                    <a:pt x="37" y="62"/>
                    <a:pt x="37" y="62"/>
                  </a:cubicBezTo>
                  <a:cubicBezTo>
                    <a:pt x="45" y="62"/>
                    <a:pt x="45" y="62"/>
                    <a:pt x="45" y="62"/>
                  </a:cubicBezTo>
                  <a:cubicBezTo>
                    <a:pt x="45" y="44"/>
                    <a:pt x="45" y="44"/>
                    <a:pt x="45" y="44"/>
                  </a:cubicBezTo>
                  <a:cubicBezTo>
                    <a:pt x="53" y="44"/>
                    <a:pt x="53" y="44"/>
                    <a:pt x="53" y="44"/>
                  </a:cubicBezTo>
                  <a:cubicBezTo>
                    <a:pt x="53" y="36"/>
                    <a:pt x="53" y="36"/>
                    <a:pt x="53" y="36"/>
                  </a:cubicBezTo>
                  <a:cubicBezTo>
                    <a:pt x="45" y="36"/>
                    <a:pt x="45" y="36"/>
                    <a:pt x="45" y="36"/>
                  </a:cubicBezTo>
                  <a:cubicBezTo>
                    <a:pt x="45" y="32"/>
                    <a:pt x="45" y="32"/>
                    <a:pt x="45" y="32"/>
                  </a:cubicBezTo>
                  <a:cubicBezTo>
                    <a:pt x="45" y="31"/>
                    <a:pt x="45" y="31"/>
                    <a:pt x="45" y="30"/>
                  </a:cubicBezTo>
                  <a:cubicBezTo>
                    <a:pt x="46" y="30"/>
                    <a:pt x="46" y="29"/>
                    <a:pt x="46" y="29"/>
                  </a:cubicBezTo>
                  <a:cubicBezTo>
                    <a:pt x="53" y="29"/>
                    <a:pt x="53" y="29"/>
                    <a:pt x="53" y="29"/>
                  </a:cubicBezTo>
                  <a:cubicBezTo>
                    <a:pt x="53" y="22"/>
                    <a:pt x="53" y="22"/>
                    <a:pt x="53" y="22"/>
                  </a:cubicBezTo>
                  <a:cubicBezTo>
                    <a:pt x="46" y="22"/>
                    <a:pt x="46" y="22"/>
                    <a:pt x="46" y="22"/>
                  </a:cubicBezTo>
                  <a:cubicBezTo>
                    <a:pt x="44" y="22"/>
                    <a:pt x="42" y="23"/>
                    <a:pt x="40" y="25"/>
                  </a:cubicBezTo>
                  <a:cubicBezTo>
                    <a:pt x="38" y="27"/>
                    <a:pt x="37" y="29"/>
                    <a:pt x="37" y="32"/>
                  </a:cubicBezTo>
                  <a:cubicBezTo>
                    <a:pt x="37" y="36"/>
                    <a:pt x="37" y="36"/>
                    <a:pt x="37" y="36"/>
                  </a:cubicBezTo>
                  <a:cubicBezTo>
                    <a:pt x="31" y="36"/>
                    <a:pt x="31" y="36"/>
                    <a:pt x="31" y="36"/>
                  </a:cubicBezTo>
                  <a:lnTo>
                    <a:pt x="31"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4" name="Freeform 3984"/>
            <p:cNvSpPr>
              <a:spLocks noEditPoints="1"/>
            </p:cNvSpPr>
            <p:nvPr/>
          </p:nvSpPr>
          <p:spPr bwMode="auto">
            <a:xfrm>
              <a:off x="5900379" y="2817833"/>
              <a:ext cx="381824" cy="381824"/>
            </a:xfrm>
            <a:custGeom>
              <a:avLst/>
              <a:gdLst/>
              <a:ahLst/>
              <a:cxnLst>
                <a:cxn ang="0">
                  <a:pos x="42" y="0"/>
                </a:cxn>
                <a:cxn ang="0">
                  <a:pos x="58" y="3"/>
                </a:cxn>
                <a:cxn ang="0">
                  <a:pos x="71" y="12"/>
                </a:cxn>
                <a:cxn ang="0">
                  <a:pos x="80" y="26"/>
                </a:cxn>
                <a:cxn ang="0">
                  <a:pos x="84" y="42"/>
                </a:cxn>
                <a:cxn ang="0">
                  <a:pos x="80" y="58"/>
                </a:cxn>
                <a:cxn ang="0">
                  <a:pos x="71" y="72"/>
                </a:cxn>
                <a:cxn ang="0">
                  <a:pos x="58" y="81"/>
                </a:cxn>
                <a:cxn ang="0">
                  <a:pos x="42" y="84"/>
                </a:cxn>
                <a:cxn ang="0">
                  <a:pos x="25" y="81"/>
                </a:cxn>
                <a:cxn ang="0">
                  <a:pos x="12" y="72"/>
                </a:cxn>
                <a:cxn ang="0">
                  <a:pos x="3" y="58"/>
                </a:cxn>
                <a:cxn ang="0">
                  <a:pos x="0" y="42"/>
                </a:cxn>
                <a:cxn ang="0">
                  <a:pos x="3" y="26"/>
                </a:cxn>
                <a:cxn ang="0">
                  <a:pos x="12" y="12"/>
                </a:cxn>
                <a:cxn ang="0">
                  <a:pos x="25" y="3"/>
                </a:cxn>
                <a:cxn ang="0">
                  <a:pos x="42" y="0"/>
                </a:cxn>
                <a:cxn ang="0">
                  <a:pos x="64" y="30"/>
                </a:cxn>
                <a:cxn ang="0">
                  <a:pos x="62" y="31"/>
                </a:cxn>
                <a:cxn ang="0">
                  <a:pos x="59" y="31"/>
                </a:cxn>
                <a:cxn ang="0">
                  <a:pos x="62" y="29"/>
                </a:cxn>
                <a:cxn ang="0">
                  <a:pos x="63" y="27"/>
                </a:cxn>
                <a:cxn ang="0">
                  <a:pos x="61" y="28"/>
                </a:cxn>
                <a:cxn ang="0">
                  <a:pos x="58" y="29"/>
                </a:cxn>
                <a:cxn ang="0">
                  <a:pos x="55" y="27"/>
                </a:cxn>
                <a:cxn ang="0">
                  <a:pos x="52" y="26"/>
                </a:cxn>
                <a:cxn ang="0">
                  <a:pos x="46" y="28"/>
                </a:cxn>
                <a:cxn ang="0">
                  <a:pos x="43" y="35"/>
                </a:cxn>
                <a:cxn ang="0">
                  <a:pos x="43" y="36"/>
                </a:cxn>
                <a:cxn ang="0">
                  <a:pos x="34" y="34"/>
                </a:cxn>
                <a:cxn ang="0">
                  <a:pos x="26" y="28"/>
                </a:cxn>
                <a:cxn ang="0">
                  <a:pos x="25" y="32"/>
                </a:cxn>
                <a:cxn ang="0">
                  <a:pos x="28" y="39"/>
                </a:cxn>
                <a:cxn ang="0">
                  <a:pos x="25" y="38"/>
                </a:cxn>
                <a:cxn ang="0">
                  <a:pos x="25" y="38"/>
                </a:cxn>
                <a:cxn ang="0">
                  <a:pos x="27" y="43"/>
                </a:cxn>
                <a:cxn ang="0">
                  <a:pos x="31" y="46"/>
                </a:cxn>
                <a:cxn ang="0">
                  <a:pos x="30" y="47"/>
                </a:cxn>
                <a:cxn ang="0">
                  <a:pos x="29" y="47"/>
                </a:cxn>
                <a:cxn ang="0">
                  <a:pos x="28" y="46"/>
                </a:cxn>
                <a:cxn ang="0">
                  <a:pos x="30" y="51"/>
                </a:cxn>
                <a:cxn ang="0">
                  <a:pos x="35" y="52"/>
                </a:cxn>
                <a:cxn ang="0">
                  <a:pos x="25" y="56"/>
                </a:cxn>
                <a:cxn ang="0">
                  <a:pos x="23" y="56"/>
                </a:cxn>
                <a:cxn ang="0">
                  <a:pos x="29" y="59"/>
                </a:cxn>
                <a:cxn ang="0">
                  <a:pos x="36" y="60"/>
                </a:cxn>
                <a:cxn ang="0">
                  <a:pos x="46" y="58"/>
                </a:cxn>
                <a:cxn ang="0">
                  <a:pos x="54" y="52"/>
                </a:cxn>
                <a:cxn ang="0">
                  <a:pos x="59" y="44"/>
                </a:cxn>
                <a:cxn ang="0">
                  <a:pos x="60" y="36"/>
                </a:cxn>
                <a:cxn ang="0">
                  <a:pos x="60" y="34"/>
                </a:cxn>
                <a:cxn ang="0">
                  <a:pos x="62" y="32"/>
                </a:cxn>
                <a:cxn ang="0">
                  <a:pos x="64" y="30"/>
                </a:cxn>
              </a:cxnLst>
              <a:rect l="0" t="0" r="r" b="b"/>
              <a:pathLst>
                <a:path w="84" h="84">
                  <a:moveTo>
                    <a:pt x="42" y="0"/>
                  </a:moveTo>
                  <a:cubicBezTo>
                    <a:pt x="48" y="0"/>
                    <a:pt x="53" y="1"/>
                    <a:pt x="58" y="3"/>
                  </a:cubicBezTo>
                  <a:cubicBezTo>
                    <a:pt x="63" y="6"/>
                    <a:pt x="68" y="9"/>
                    <a:pt x="71" y="12"/>
                  </a:cubicBezTo>
                  <a:cubicBezTo>
                    <a:pt x="75" y="16"/>
                    <a:pt x="78" y="21"/>
                    <a:pt x="80" y="26"/>
                  </a:cubicBezTo>
                  <a:cubicBezTo>
                    <a:pt x="83" y="31"/>
                    <a:pt x="84" y="36"/>
                    <a:pt x="84" y="42"/>
                  </a:cubicBezTo>
                  <a:cubicBezTo>
                    <a:pt x="84" y="48"/>
                    <a:pt x="83" y="53"/>
                    <a:pt x="80" y="58"/>
                  </a:cubicBezTo>
                  <a:cubicBezTo>
                    <a:pt x="78" y="64"/>
                    <a:pt x="75" y="68"/>
                    <a:pt x="71" y="72"/>
                  </a:cubicBezTo>
                  <a:cubicBezTo>
                    <a:pt x="68" y="76"/>
                    <a:pt x="63" y="79"/>
                    <a:pt x="58" y="81"/>
                  </a:cubicBezTo>
                  <a:cubicBezTo>
                    <a:pt x="53" y="83"/>
                    <a:pt x="48" y="84"/>
                    <a:pt x="42" y="84"/>
                  </a:cubicBezTo>
                  <a:cubicBezTo>
                    <a:pt x="36" y="84"/>
                    <a:pt x="30" y="83"/>
                    <a:pt x="25" y="81"/>
                  </a:cubicBezTo>
                  <a:cubicBezTo>
                    <a:pt x="20" y="79"/>
                    <a:pt x="16" y="76"/>
                    <a:pt x="12" y="72"/>
                  </a:cubicBezTo>
                  <a:cubicBezTo>
                    <a:pt x="8" y="68"/>
                    <a:pt x="5" y="64"/>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lose/>
                  <a:moveTo>
                    <a:pt x="64" y="30"/>
                  </a:moveTo>
                  <a:cubicBezTo>
                    <a:pt x="64" y="30"/>
                    <a:pt x="63" y="31"/>
                    <a:pt x="62" y="31"/>
                  </a:cubicBezTo>
                  <a:cubicBezTo>
                    <a:pt x="61" y="31"/>
                    <a:pt x="60" y="31"/>
                    <a:pt x="59" y="31"/>
                  </a:cubicBezTo>
                  <a:cubicBezTo>
                    <a:pt x="60" y="31"/>
                    <a:pt x="61" y="30"/>
                    <a:pt x="62" y="29"/>
                  </a:cubicBezTo>
                  <a:cubicBezTo>
                    <a:pt x="62" y="29"/>
                    <a:pt x="63" y="28"/>
                    <a:pt x="63" y="27"/>
                  </a:cubicBezTo>
                  <a:cubicBezTo>
                    <a:pt x="62" y="27"/>
                    <a:pt x="62" y="27"/>
                    <a:pt x="61" y="28"/>
                  </a:cubicBezTo>
                  <a:cubicBezTo>
                    <a:pt x="60" y="28"/>
                    <a:pt x="59" y="29"/>
                    <a:pt x="58" y="29"/>
                  </a:cubicBezTo>
                  <a:cubicBezTo>
                    <a:pt x="57" y="28"/>
                    <a:pt x="56" y="27"/>
                    <a:pt x="55" y="27"/>
                  </a:cubicBezTo>
                  <a:cubicBezTo>
                    <a:pt x="54" y="26"/>
                    <a:pt x="53" y="26"/>
                    <a:pt x="52" y="26"/>
                  </a:cubicBezTo>
                  <a:cubicBezTo>
                    <a:pt x="49" y="26"/>
                    <a:pt x="47" y="27"/>
                    <a:pt x="46" y="28"/>
                  </a:cubicBezTo>
                  <a:cubicBezTo>
                    <a:pt x="44" y="30"/>
                    <a:pt x="43" y="32"/>
                    <a:pt x="43" y="35"/>
                  </a:cubicBezTo>
                  <a:cubicBezTo>
                    <a:pt x="43" y="35"/>
                    <a:pt x="43" y="36"/>
                    <a:pt x="43" y="36"/>
                  </a:cubicBezTo>
                  <a:cubicBezTo>
                    <a:pt x="40" y="36"/>
                    <a:pt x="37" y="35"/>
                    <a:pt x="34" y="34"/>
                  </a:cubicBezTo>
                  <a:cubicBezTo>
                    <a:pt x="31" y="32"/>
                    <a:pt x="28" y="30"/>
                    <a:pt x="26" y="28"/>
                  </a:cubicBezTo>
                  <a:cubicBezTo>
                    <a:pt x="25" y="29"/>
                    <a:pt x="25" y="30"/>
                    <a:pt x="25" y="32"/>
                  </a:cubicBezTo>
                  <a:cubicBezTo>
                    <a:pt x="25" y="35"/>
                    <a:pt x="26" y="37"/>
                    <a:pt x="28" y="39"/>
                  </a:cubicBezTo>
                  <a:cubicBezTo>
                    <a:pt x="27" y="39"/>
                    <a:pt x="26" y="39"/>
                    <a:pt x="25" y="38"/>
                  </a:cubicBezTo>
                  <a:cubicBezTo>
                    <a:pt x="25" y="38"/>
                    <a:pt x="25" y="38"/>
                    <a:pt x="25" y="38"/>
                  </a:cubicBezTo>
                  <a:cubicBezTo>
                    <a:pt x="25" y="40"/>
                    <a:pt x="25" y="42"/>
                    <a:pt x="27" y="43"/>
                  </a:cubicBezTo>
                  <a:cubicBezTo>
                    <a:pt x="28" y="45"/>
                    <a:pt x="29" y="46"/>
                    <a:pt x="31" y="46"/>
                  </a:cubicBezTo>
                  <a:cubicBezTo>
                    <a:pt x="30" y="47"/>
                    <a:pt x="30" y="47"/>
                    <a:pt x="30" y="47"/>
                  </a:cubicBezTo>
                  <a:cubicBezTo>
                    <a:pt x="30" y="47"/>
                    <a:pt x="30" y="47"/>
                    <a:pt x="29" y="47"/>
                  </a:cubicBezTo>
                  <a:cubicBezTo>
                    <a:pt x="29" y="47"/>
                    <a:pt x="28" y="47"/>
                    <a:pt x="28" y="46"/>
                  </a:cubicBezTo>
                  <a:cubicBezTo>
                    <a:pt x="28" y="48"/>
                    <a:pt x="29" y="49"/>
                    <a:pt x="30" y="51"/>
                  </a:cubicBezTo>
                  <a:cubicBezTo>
                    <a:pt x="32" y="52"/>
                    <a:pt x="34" y="52"/>
                    <a:pt x="35" y="52"/>
                  </a:cubicBezTo>
                  <a:cubicBezTo>
                    <a:pt x="32" y="55"/>
                    <a:pt x="29" y="56"/>
                    <a:pt x="25" y="56"/>
                  </a:cubicBezTo>
                  <a:cubicBezTo>
                    <a:pt x="23" y="56"/>
                    <a:pt x="23" y="56"/>
                    <a:pt x="23" y="56"/>
                  </a:cubicBezTo>
                  <a:cubicBezTo>
                    <a:pt x="25" y="57"/>
                    <a:pt x="27" y="58"/>
                    <a:pt x="29" y="59"/>
                  </a:cubicBezTo>
                  <a:cubicBezTo>
                    <a:pt x="31" y="59"/>
                    <a:pt x="34" y="60"/>
                    <a:pt x="36" y="60"/>
                  </a:cubicBezTo>
                  <a:cubicBezTo>
                    <a:pt x="40" y="60"/>
                    <a:pt x="43" y="59"/>
                    <a:pt x="46" y="58"/>
                  </a:cubicBezTo>
                  <a:cubicBezTo>
                    <a:pt x="49" y="56"/>
                    <a:pt x="52" y="54"/>
                    <a:pt x="54" y="52"/>
                  </a:cubicBezTo>
                  <a:cubicBezTo>
                    <a:pt x="56" y="50"/>
                    <a:pt x="58" y="47"/>
                    <a:pt x="59" y="44"/>
                  </a:cubicBezTo>
                  <a:cubicBezTo>
                    <a:pt x="60" y="41"/>
                    <a:pt x="60" y="38"/>
                    <a:pt x="60" y="36"/>
                  </a:cubicBezTo>
                  <a:cubicBezTo>
                    <a:pt x="60" y="34"/>
                    <a:pt x="60" y="34"/>
                    <a:pt x="60" y="34"/>
                  </a:cubicBezTo>
                  <a:cubicBezTo>
                    <a:pt x="61" y="34"/>
                    <a:pt x="62" y="33"/>
                    <a:pt x="62" y="32"/>
                  </a:cubicBezTo>
                  <a:cubicBezTo>
                    <a:pt x="63" y="32"/>
                    <a:pt x="64" y="31"/>
                    <a:pt x="64" y="3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5" name="Freeform 3985"/>
            <p:cNvSpPr>
              <a:spLocks noEditPoints="1"/>
            </p:cNvSpPr>
            <p:nvPr/>
          </p:nvSpPr>
          <p:spPr bwMode="auto">
            <a:xfrm>
              <a:off x="5909005" y="4087608"/>
              <a:ext cx="381824" cy="381824"/>
            </a:xfrm>
            <a:custGeom>
              <a:avLst/>
              <a:gdLst/>
              <a:ahLst/>
              <a:cxnLst>
                <a:cxn ang="0">
                  <a:pos x="12" y="72"/>
                </a:cxn>
                <a:cxn ang="0">
                  <a:pos x="3" y="26"/>
                </a:cxn>
                <a:cxn ang="0">
                  <a:pos x="42" y="0"/>
                </a:cxn>
                <a:cxn ang="0">
                  <a:pos x="80" y="26"/>
                </a:cxn>
                <a:cxn ang="0">
                  <a:pos x="71" y="72"/>
                </a:cxn>
                <a:cxn ang="0">
                  <a:pos x="24" y="47"/>
                </a:cxn>
                <a:cxn ang="0">
                  <a:pos x="30" y="61"/>
                </a:cxn>
                <a:cxn ang="0">
                  <a:pos x="33" y="44"/>
                </a:cxn>
                <a:cxn ang="0">
                  <a:pos x="27" y="22"/>
                </a:cxn>
                <a:cxn ang="0">
                  <a:pos x="34" y="41"/>
                </a:cxn>
                <a:cxn ang="0">
                  <a:pos x="34" y="22"/>
                </a:cxn>
                <a:cxn ang="0">
                  <a:pos x="30" y="22"/>
                </a:cxn>
                <a:cxn ang="0">
                  <a:pos x="39" y="49"/>
                </a:cxn>
                <a:cxn ang="0">
                  <a:pos x="37" y="59"/>
                </a:cxn>
                <a:cxn ang="0">
                  <a:pos x="37" y="58"/>
                </a:cxn>
                <a:cxn ang="0">
                  <a:pos x="34" y="59"/>
                </a:cxn>
                <a:cxn ang="0">
                  <a:pos x="37" y="61"/>
                </a:cxn>
                <a:cxn ang="0">
                  <a:pos x="41" y="61"/>
                </a:cxn>
                <a:cxn ang="0">
                  <a:pos x="39" y="40"/>
                </a:cxn>
                <a:cxn ang="0">
                  <a:pos x="46" y="38"/>
                </a:cxn>
                <a:cxn ang="0">
                  <a:pos x="42" y="27"/>
                </a:cxn>
                <a:cxn ang="0">
                  <a:pos x="38" y="38"/>
                </a:cxn>
                <a:cxn ang="0">
                  <a:pos x="41" y="38"/>
                </a:cxn>
                <a:cxn ang="0">
                  <a:pos x="42" y="29"/>
                </a:cxn>
                <a:cxn ang="0">
                  <a:pos x="43" y="38"/>
                </a:cxn>
                <a:cxn ang="0">
                  <a:pos x="48" y="49"/>
                </a:cxn>
                <a:cxn ang="0">
                  <a:pos x="46" y="44"/>
                </a:cxn>
                <a:cxn ang="0">
                  <a:pos x="46" y="61"/>
                </a:cxn>
                <a:cxn ang="0">
                  <a:pos x="48" y="62"/>
                </a:cxn>
                <a:cxn ang="0">
                  <a:pos x="50" y="52"/>
                </a:cxn>
                <a:cxn ang="0">
                  <a:pos x="46" y="51"/>
                </a:cxn>
                <a:cxn ang="0">
                  <a:pos x="46" y="51"/>
                </a:cxn>
                <a:cxn ang="0">
                  <a:pos x="48" y="52"/>
                </a:cxn>
                <a:cxn ang="0">
                  <a:pos x="47" y="60"/>
                </a:cxn>
                <a:cxn ang="0">
                  <a:pos x="46" y="59"/>
                </a:cxn>
                <a:cxn ang="0">
                  <a:pos x="49" y="41"/>
                </a:cxn>
                <a:cxn ang="0">
                  <a:pos x="53" y="40"/>
                </a:cxn>
                <a:cxn ang="0">
                  <a:pos x="56" y="41"/>
                </a:cxn>
                <a:cxn ang="0">
                  <a:pos x="54" y="38"/>
                </a:cxn>
                <a:cxn ang="0">
                  <a:pos x="51" y="39"/>
                </a:cxn>
                <a:cxn ang="0">
                  <a:pos x="48" y="27"/>
                </a:cxn>
                <a:cxn ang="0">
                  <a:pos x="58" y="49"/>
                </a:cxn>
                <a:cxn ang="0">
                  <a:pos x="52" y="52"/>
                </a:cxn>
                <a:cxn ang="0">
                  <a:pos x="55" y="62"/>
                </a:cxn>
                <a:cxn ang="0">
                  <a:pos x="59" y="57"/>
                </a:cxn>
                <a:cxn ang="0">
                  <a:pos x="56" y="59"/>
                </a:cxn>
                <a:cxn ang="0">
                  <a:pos x="54" y="58"/>
                </a:cxn>
                <a:cxn ang="0">
                  <a:pos x="59" y="52"/>
                </a:cxn>
                <a:cxn ang="0">
                  <a:pos x="56" y="51"/>
                </a:cxn>
                <a:cxn ang="0">
                  <a:pos x="54" y="53"/>
                </a:cxn>
              </a:cxnLst>
              <a:rect l="0" t="0" r="r" b="b"/>
              <a:pathLst>
                <a:path w="84" h="84">
                  <a:moveTo>
                    <a:pt x="42" y="84"/>
                  </a:moveTo>
                  <a:cubicBezTo>
                    <a:pt x="36" y="84"/>
                    <a:pt x="30" y="83"/>
                    <a:pt x="25" y="81"/>
                  </a:cubicBezTo>
                  <a:cubicBezTo>
                    <a:pt x="20" y="79"/>
                    <a:pt x="16" y="76"/>
                    <a:pt x="12" y="72"/>
                  </a:cubicBezTo>
                  <a:cubicBezTo>
                    <a:pt x="8" y="68"/>
                    <a:pt x="5" y="64"/>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ubicBezTo>
                    <a:pt x="48" y="0"/>
                    <a:pt x="53" y="1"/>
                    <a:pt x="58" y="3"/>
                  </a:cubicBezTo>
                  <a:cubicBezTo>
                    <a:pt x="63" y="6"/>
                    <a:pt x="68" y="9"/>
                    <a:pt x="71" y="12"/>
                  </a:cubicBezTo>
                  <a:cubicBezTo>
                    <a:pt x="75" y="16"/>
                    <a:pt x="78" y="21"/>
                    <a:pt x="80" y="26"/>
                  </a:cubicBezTo>
                  <a:cubicBezTo>
                    <a:pt x="83" y="31"/>
                    <a:pt x="84" y="36"/>
                    <a:pt x="84" y="42"/>
                  </a:cubicBezTo>
                  <a:cubicBezTo>
                    <a:pt x="84" y="48"/>
                    <a:pt x="83" y="53"/>
                    <a:pt x="80" y="58"/>
                  </a:cubicBezTo>
                  <a:cubicBezTo>
                    <a:pt x="78" y="64"/>
                    <a:pt x="75" y="68"/>
                    <a:pt x="71" y="72"/>
                  </a:cubicBezTo>
                  <a:cubicBezTo>
                    <a:pt x="68" y="76"/>
                    <a:pt x="63" y="79"/>
                    <a:pt x="58" y="81"/>
                  </a:cubicBezTo>
                  <a:cubicBezTo>
                    <a:pt x="53" y="83"/>
                    <a:pt x="48" y="84"/>
                    <a:pt x="42" y="84"/>
                  </a:cubicBezTo>
                  <a:close/>
                  <a:moveTo>
                    <a:pt x="24" y="47"/>
                  </a:moveTo>
                  <a:cubicBezTo>
                    <a:pt x="27" y="47"/>
                    <a:pt x="27" y="47"/>
                    <a:pt x="27" y="47"/>
                  </a:cubicBezTo>
                  <a:cubicBezTo>
                    <a:pt x="27" y="61"/>
                    <a:pt x="27" y="61"/>
                    <a:pt x="27" y="61"/>
                  </a:cubicBezTo>
                  <a:cubicBezTo>
                    <a:pt x="30" y="61"/>
                    <a:pt x="30" y="61"/>
                    <a:pt x="30" y="61"/>
                  </a:cubicBezTo>
                  <a:cubicBezTo>
                    <a:pt x="30" y="47"/>
                    <a:pt x="30" y="47"/>
                    <a:pt x="30" y="47"/>
                  </a:cubicBezTo>
                  <a:cubicBezTo>
                    <a:pt x="33" y="47"/>
                    <a:pt x="33" y="47"/>
                    <a:pt x="33" y="47"/>
                  </a:cubicBezTo>
                  <a:cubicBezTo>
                    <a:pt x="33" y="44"/>
                    <a:pt x="33" y="44"/>
                    <a:pt x="33" y="44"/>
                  </a:cubicBezTo>
                  <a:cubicBezTo>
                    <a:pt x="24" y="44"/>
                    <a:pt x="24" y="44"/>
                    <a:pt x="24" y="44"/>
                  </a:cubicBezTo>
                  <a:lnTo>
                    <a:pt x="24" y="47"/>
                  </a:lnTo>
                  <a:close/>
                  <a:moveTo>
                    <a:pt x="27" y="22"/>
                  </a:moveTo>
                  <a:cubicBezTo>
                    <a:pt x="31" y="34"/>
                    <a:pt x="31" y="34"/>
                    <a:pt x="31" y="34"/>
                  </a:cubicBezTo>
                  <a:cubicBezTo>
                    <a:pt x="31" y="41"/>
                    <a:pt x="31" y="41"/>
                    <a:pt x="31" y="41"/>
                  </a:cubicBezTo>
                  <a:cubicBezTo>
                    <a:pt x="34" y="41"/>
                    <a:pt x="34" y="41"/>
                    <a:pt x="34" y="41"/>
                  </a:cubicBezTo>
                  <a:cubicBezTo>
                    <a:pt x="34" y="33"/>
                    <a:pt x="34" y="33"/>
                    <a:pt x="34" y="33"/>
                  </a:cubicBezTo>
                  <a:cubicBezTo>
                    <a:pt x="38" y="22"/>
                    <a:pt x="38" y="22"/>
                    <a:pt x="38" y="22"/>
                  </a:cubicBezTo>
                  <a:cubicBezTo>
                    <a:pt x="34" y="22"/>
                    <a:pt x="34" y="22"/>
                    <a:pt x="34" y="22"/>
                  </a:cubicBezTo>
                  <a:cubicBezTo>
                    <a:pt x="32" y="30"/>
                    <a:pt x="32" y="30"/>
                    <a:pt x="32" y="30"/>
                  </a:cubicBezTo>
                  <a:cubicBezTo>
                    <a:pt x="32" y="30"/>
                    <a:pt x="32" y="30"/>
                    <a:pt x="32" y="30"/>
                  </a:cubicBezTo>
                  <a:cubicBezTo>
                    <a:pt x="30" y="22"/>
                    <a:pt x="30" y="22"/>
                    <a:pt x="30" y="22"/>
                  </a:cubicBezTo>
                  <a:lnTo>
                    <a:pt x="27" y="22"/>
                  </a:lnTo>
                  <a:close/>
                  <a:moveTo>
                    <a:pt x="41" y="49"/>
                  </a:moveTo>
                  <a:cubicBezTo>
                    <a:pt x="39" y="49"/>
                    <a:pt x="39" y="49"/>
                    <a:pt x="39" y="49"/>
                  </a:cubicBezTo>
                  <a:cubicBezTo>
                    <a:pt x="39" y="58"/>
                    <a:pt x="39" y="58"/>
                    <a:pt x="39" y="58"/>
                  </a:cubicBezTo>
                  <a:cubicBezTo>
                    <a:pt x="38" y="59"/>
                    <a:pt x="38" y="59"/>
                    <a:pt x="38" y="59"/>
                  </a:cubicBezTo>
                  <a:cubicBezTo>
                    <a:pt x="37" y="59"/>
                    <a:pt x="37" y="59"/>
                    <a:pt x="37" y="59"/>
                  </a:cubicBezTo>
                  <a:cubicBezTo>
                    <a:pt x="37" y="59"/>
                    <a:pt x="37" y="59"/>
                    <a:pt x="37" y="59"/>
                  </a:cubicBezTo>
                  <a:cubicBezTo>
                    <a:pt x="37" y="59"/>
                    <a:pt x="37" y="59"/>
                    <a:pt x="37" y="59"/>
                  </a:cubicBezTo>
                  <a:cubicBezTo>
                    <a:pt x="37" y="58"/>
                    <a:pt x="37" y="58"/>
                    <a:pt x="37" y="58"/>
                  </a:cubicBezTo>
                  <a:cubicBezTo>
                    <a:pt x="37" y="49"/>
                    <a:pt x="37" y="49"/>
                    <a:pt x="37" y="49"/>
                  </a:cubicBezTo>
                  <a:cubicBezTo>
                    <a:pt x="34" y="49"/>
                    <a:pt x="34" y="49"/>
                    <a:pt x="34" y="49"/>
                  </a:cubicBezTo>
                  <a:cubicBezTo>
                    <a:pt x="34" y="59"/>
                    <a:pt x="34" y="59"/>
                    <a:pt x="34" y="59"/>
                  </a:cubicBezTo>
                  <a:cubicBezTo>
                    <a:pt x="34" y="60"/>
                    <a:pt x="34" y="61"/>
                    <a:pt x="35" y="61"/>
                  </a:cubicBezTo>
                  <a:cubicBezTo>
                    <a:pt x="35" y="61"/>
                    <a:pt x="35" y="62"/>
                    <a:pt x="36" y="62"/>
                  </a:cubicBezTo>
                  <a:cubicBezTo>
                    <a:pt x="36" y="62"/>
                    <a:pt x="37" y="61"/>
                    <a:pt x="37" y="61"/>
                  </a:cubicBezTo>
                  <a:cubicBezTo>
                    <a:pt x="38" y="61"/>
                    <a:pt x="38" y="61"/>
                    <a:pt x="39" y="60"/>
                  </a:cubicBezTo>
                  <a:cubicBezTo>
                    <a:pt x="39" y="61"/>
                    <a:pt x="39" y="61"/>
                    <a:pt x="39" y="61"/>
                  </a:cubicBezTo>
                  <a:cubicBezTo>
                    <a:pt x="41" y="61"/>
                    <a:pt x="41" y="61"/>
                    <a:pt x="41" y="61"/>
                  </a:cubicBezTo>
                  <a:lnTo>
                    <a:pt x="41" y="49"/>
                  </a:lnTo>
                  <a:close/>
                  <a:moveTo>
                    <a:pt x="38" y="38"/>
                  </a:moveTo>
                  <a:cubicBezTo>
                    <a:pt x="38" y="39"/>
                    <a:pt x="38" y="40"/>
                    <a:pt x="39" y="40"/>
                  </a:cubicBezTo>
                  <a:cubicBezTo>
                    <a:pt x="40" y="41"/>
                    <a:pt x="41" y="41"/>
                    <a:pt x="42" y="41"/>
                  </a:cubicBezTo>
                  <a:cubicBezTo>
                    <a:pt x="43" y="41"/>
                    <a:pt x="44" y="41"/>
                    <a:pt x="45" y="40"/>
                  </a:cubicBezTo>
                  <a:cubicBezTo>
                    <a:pt x="46" y="40"/>
                    <a:pt x="46" y="39"/>
                    <a:pt x="46" y="38"/>
                  </a:cubicBezTo>
                  <a:cubicBezTo>
                    <a:pt x="46" y="30"/>
                    <a:pt x="46" y="30"/>
                    <a:pt x="46" y="30"/>
                  </a:cubicBezTo>
                  <a:cubicBezTo>
                    <a:pt x="46" y="29"/>
                    <a:pt x="46" y="29"/>
                    <a:pt x="45" y="28"/>
                  </a:cubicBezTo>
                  <a:cubicBezTo>
                    <a:pt x="44" y="27"/>
                    <a:pt x="43" y="27"/>
                    <a:pt x="42" y="27"/>
                  </a:cubicBezTo>
                  <a:cubicBezTo>
                    <a:pt x="41" y="27"/>
                    <a:pt x="40" y="27"/>
                    <a:pt x="39" y="28"/>
                  </a:cubicBezTo>
                  <a:cubicBezTo>
                    <a:pt x="38" y="28"/>
                    <a:pt x="38" y="29"/>
                    <a:pt x="38" y="30"/>
                  </a:cubicBezTo>
                  <a:lnTo>
                    <a:pt x="38" y="38"/>
                  </a:lnTo>
                  <a:close/>
                  <a:moveTo>
                    <a:pt x="42" y="39"/>
                  </a:moveTo>
                  <a:cubicBezTo>
                    <a:pt x="42" y="39"/>
                    <a:pt x="41" y="39"/>
                    <a:pt x="41" y="39"/>
                  </a:cubicBezTo>
                  <a:cubicBezTo>
                    <a:pt x="41" y="38"/>
                    <a:pt x="41" y="38"/>
                    <a:pt x="41" y="38"/>
                  </a:cubicBezTo>
                  <a:cubicBezTo>
                    <a:pt x="41" y="30"/>
                    <a:pt x="41" y="30"/>
                    <a:pt x="41" y="30"/>
                  </a:cubicBezTo>
                  <a:cubicBezTo>
                    <a:pt x="41" y="30"/>
                    <a:pt x="41" y="30"/>
                    <a:pt x="41" y="30"/>
                  </a:cubicBezTo>
                  <a:cubicBezTo>
                    <a:pt x="41" y="29"/>
                    <a:pt x="42" y="29"/>
                    <a:pt x="42" y="29"/>
                  </a:cubicBezTo>
                  <a:cubicBezTo>
                    <a:pt x="43" y="30"/>
                    <a:pt x="43" y="30"/>
                    <a:pt x="43" y="30"/>
                  </a:cubicBezTo>
                  <a:cubicBezTo>
                    <a:pt x="43" y="30"/>
                    <a:pt x="43" y="30"/>
                    <a:pt x="43" y="30"/>
                  </a:cubicBezTo>
                  <a:cubicBezTo>
                    <a:pt x="43" y="38"/>
                    <a:pt x="43" y="38"/>
                    <a:pt x="43" y="38"/>
                  </a:cubicBezTo>
                  <a:cubicBezTo>
                    <a:pt x="43" y="39"/>
                    <a:pt x="43" y="39"/>
                    <a:pt x="43" y="39"/>
                  </a:cubicBezTo>
                  <a:lnTo>
                    <a:pt x="42" y="39"/>
                  </a:lnTo>
                  <a:close/>
                  <a:moveTo>
                    <a:pt x="48" y="49"/>
                  </a:moveTo>
                  <a:cubicBezTo>
                    <a:pt x="47" y="49"/>
                    <a:pt x="47" y="49"/>
                    <a:pt x="47" y="49"/>
                  </a:cubicBezTo>
                  <a:cubicBezTo>
                    <a:pt x="46" y="49"/>
                    <a:pt x="46" y="50"/>
                    <a:pt x="46" y="50"/>
                  </a:cubicBezTo>
                  <a:cubicBezTo>
                    <a:pt x="46" y="44"/>
                    <a:pt x="46" y="44"/>
                    <a:pt x="46" y="44"/>
                  </a:cubicBezTo>
                  <a:cubicBezTo>
                    <a:pt x="43" y="44"/>
                    <a:pt x="43" y="44"/>
                    <a:pt x="43" y="44"/>
                  </a:cubicBezTo>
                  <a:cubicBezTo>
                    <a:pt x="43" y="61"/>
                    <a:pt x="43" y="61"/>
                    <a:pt x="43" y="61"/>
                  </a:cubicBezTo>
                  <a:cubicBezTo>
                    <a:pt x="46" y="61"/>
                    <a:pt x="46" y="61"/>
                    <a:pt x="46" y="61"/>
                  </a:cubicBezTo>
                  <a:cubicBezTo>
                    <a:pt x="46" y="60"/>
                    <a:pt x="46" y="60"/>
                    <a:pt x="46" y="60"/>
                  </a:cubicBezTo>
                  <a:cubicBezTo>
                    <a:pt x="46" y="61"/>
                    <a:pt x="46" y="61"/>
                    <a:pt x="47" y="61"/>
                  </a:cubicBezTo>
                  <a:cubicBezTo>
                    <a:pt x="47" y="61"/>
                    <a:pt x="48" y="62"/>
                    <a:pt x="48" y="62"/>
                  </a:cubicBezTo>
                  <a:cubicBezTo>
                    <a:pt x="49" y="62"/>
                    <a:pt x="49" y="61"/>
                    <a:pt x="50" y="61"/>
                  </a:cubicBezTo>
                  <a:cubicBezTo>
                    <a:pt x="50" y="60"/>
                    <a:pt x="50" y="60"/>
                    <a:pt x="50" y="59"/>
                  </a:cubicBezTo>
                  <a:cubicBezTo>
                    <a:pt x="50" y="52"/>
                    <a:pt x="50" y="52"/>
                    <a:pt x="50" y="52"/>
                  </a:cubicBezTo>
                  <a:cubicBezTo>
                    <a:pt x="50" y="51"/>
                    <a:pt x="50" y="50"/>
                    <a:pt x="50" y="49"/>
                  </a:cubicBezTo>
                  <a:cubicBezTo>
                    <a:pt x="49" y="49"/>
                    <a:pt x="49" y="49"/>
                    <a:pt x="48" y="49"/>
                  </a:cubicBezTo>
                  <a:close/>
                  <a:moveTo>
                    <a:pt x="46" y="51"/>
                  </a:moveTo>
                  <a:cubicBezTo>
                    <a:pt x="46" y="51"/>
                    <a:pt x="46" y="51"/>
                    <a:pt x="46" y="51"/>
                  </a:cubicBezTo>
                  <a:cubicBezTo>
                    <a:pt x="46" y="51"/>
                    <a:pt x="46" y="51"/>
                    <a:pt x="46" y="51"/>
                  </a:cubicBezTo>
                  <a:cubicBezTo>
                    <a:pt x="46" y="51"/>
                    <a:pt x="46" y="51"/>
                    <a:pt x="46" y="51"/>
                  </a:cubicBezTo>
                  <a:cubicBezTo>
                    <a:pt x="47" y="51"/>
                    <a:pt x="47" y="51"/>
                    <a:pt x="47" y="51"/>
                  </a:cubicBezTo>
                  <a:cubicBezTo>
                    <a:pt x="47" y="51"/>
                    <a:pt x="47" y="51"/>
                    <a:pt x="47" y="51"/>
                  </a:cubicBezTo>
                  <a:cubicBezTo>
                    <a:pt x="48" y="51"/>
                    <a:pt x="48" y="52"/>
                    <a:pt x="48" y="52"/>
                  </a:cubicBezTo>
                  <a:cubicBezTo>
                    <a:pt x="48" y="58"/>
                    <a:pt x="48" y="58"/>
                    <a:pt x="48" y="58"/>
                  </a:cubicBezTo>
                  <a:cubicBezTo>
                    <a:pt x="48" y="59"/>
                    <a:pt x="48" y="59"/>
                    <a:pt x="48" y="59"/>
                  </a:cubicBezTo>
                  <a:cubicBezTo>
                    <a:pt x="47" y="60"/>
                    <a:pt x="47" y="60"/>
                    <a:pt x="47" y="60"/>
                  </a:cubicBezTo>
                  <a:cubicBezTo>
                    <a:pt x="47" y="60"/>
                    <a:pt x="47" y="60"/>
                    <a:pt x="47" y="60"/>
                  </a:cubicBezTo>
                  <a:cubicBezTo>
                    <a:pt x="46" y="60"/>
                    <a:pt x="46" y="60"/>
                    <a:pt x="46" y="60"/>
                  </a:cubicBezTo>
                  <a:cubicBezTo>
                    <a:pt x="46" y="59"/>
                    <a:pt x="46" y="59"/>
                    <a:pt x="46" y="59"/>
                  </a:cubicBezTo>
                  <a:lnTo>
                    <a:pt x="46" y="51"/>
                  </a:lnTo>
                  <a:close/>
                  <a:moveTo>
                    <a:pt x="48" y="39"/>
                  </a:moveTo>
                  <a:cubicBezTo>
                    <a:pt x="48" y="39"/>
                    <a:pt x="48" y="40"/>
                    <a:pt x="49" y="41"/>
                  </a:cubicBezTo>
                  <a:cubicBezTo>
                    <a:pt x="49" y="41"/>
                    <a:pt x="50" y="41"/>
                    <a:pt x="50" y="41"/>
                  </a:cubicBezTo>
                  <a:cubicBezTo>
                    <a:pt x="51" y="41"/>
                    <a:pt x="51" y="41"/>
                    <a:pt x="52" y="41"/>
                  </a:cubicBezTo>
                  <a:cubicBezTo>
                    <a:pt x="53" y="40"/>
                    <a:pt x="53" y="40"/>
                    <a:pt x="53" y="40"/>
                  </a:cubicBezTo>
                  <a:cubicBezTo>
                    <a:pt x="54" y="39"/>
                    <a:pt x="54" y="39"/>
                    <a:pt x="54" y="39"/>
                  </a:cubicBezTo>
                  <a:cubicBezTo>
                    <a:pt x="54" y="41"/>
                    <a:pt x="54" y="41"/>
                    <a:pt x="54" y="41"/>
                  </a:cubicBezTo>
                  <a:cubicBezTo>
                    <a:pt x="56" y="41"/>
                    <a:pt x="56" y="41"/>
                    <a:pt x="56" y="41"/>
                  </a:cubicBezTo>
                  <a:cubicBezTo>
                    <a:pt x="56" y="27"/>
                    <a:pt x="56" y="27"/>
                    <a:pt x="56" y="27"/>
                  </a:cubicBezTo>
                  <a:cubicBezTo>
                    <a:pt x="54" y="27"/>
                    <a:pt x="54" y="27"/>
                    <a:pt x="54" y="27"/>
                  </a:cubicBezTo>
                  <a:cubicBezTo>
                    <a:pt x="54" y="38"/>
                    <a:pt x="54" y="38"/>
                    <a:pt x="54" y="38"/>
                  </a:cubicBezTo>
                  <a:cubicBezTo>
                    <a:pt x="53" y="38"/>
                    <a:pt x="53" y="38"/>
                    <a:pt x="53" y="38"/>
                  </a:cubicBezTo>
                  <a:cubicBezTo>
                    <a:pt x="52" y="39"/>
                    <a:pt x="52" y="39"/>
                    <a:pt x="52" y="39"/>
                  </a:cubicBezTo>
                  <a:cubicBezTo>
                    <a:pt x="51" y="39"/>
                    <a:pt x="51" y="39"/>
                    <a:pt x="51" y="39"/>
                  </a:cubicBezTo>
                  <a:cubicBezTo>
                    <a:pt x="51" y="38"/>
                    <a:pt x="51" y="38"/>
                    <a:pt x="51" y="38"/>
                  </a:cubicBezTo>
                  <a:cubicBezTo>
                    <a:pt x="51" y="27"/>
                    <a:pt x="51" y="27"/>
                    <a:pt x="51" y="27"/>
                  </a:cubicBezTo>
                  <a:cubicBezTo>
                    <a:pt x="48" y="27"/>
                    <a:pt x="48" y="27"/>
                    <a:pt x="48" y="27"/>
                  </a:cubicBezTo>
                  <a:lnTo>
                    <a:pt x="48" y="39"/>
                  </a:lnTo>
                  <a:close/>
                  <a:moveTo>
                    <a:pt x="59" y="52"/>
                  </a:moveTo>
                  <a:cubicBezTo>
                    <a:pt x="59" y="51"/>
                    <a:pt x="59" y="50"/>
                    <a:pt x="58" y="49"/>
                  </a:cubicBezTo>
                  <a:cubicBezTo>
                    <a:pt x="57" y="49"/>
                    <a:pt x="57" y="49"/>
                    <a:pt x="55" y="49"/>
                  </a:cubicBezTo>
                  <a:cubicBezTo>
                    <a:pt x="54" y="49"/>
                    <a:pt x="53" y="49"/>
                    <a:pt x="53" y="50"/>
                  </a:cubicBezTo>
                  <a:cubicBezTo>
                    <a:pt x="52" y="50"/>
                    <a:pt x="52" y="51"/>
                    <a:pt x="52" y="52"/>
                  </a:cubicBezTo>
                  <a:cubicBezTo>
                    <a:pt x="52" y="58"/>
                    <a:pt x="52" y="58"/>
                    <a:pt x="52" y="58"/>
                  </a:cubicBezTo>
                  <a:cubicBezTo>
                    <a:pt x="52" y="59"/>
                    <a:pt x="52" y="60"/>
                    <a:pt x="53" y="61"/>
                  </a:cubicBezTo>
                  <a:cubicBezTo>
                    <a:pt x="53" y="61"/>
                    <a:pt x="54" y="62"/>
                    <a:pt x="55" y="62"/>
                  </a:cubicBezTo>
                  <a:cubicBezTo>
                    <a:pt x="57" y="62"/>
                    <a:pt x="57" y="61"/>
                    <a:pt x="58" y="61"/>
                  </a:cubicBezTo>
                  <a:cubicBezTo>
                    <a:pt x="59" y="60"/>
                    <a:pt x="59" y="59"/>
                    <a:pt x="59" y="58"/>
                  </a:cubicBezTo>
                  <a:cubicBezTo>
                    <a:pt x="59" y="57"/>
                    <a:pt x="59" y="57"/>
                    <a:pt x="59" y="57"/>
                  </a:cubicBezTo>
                  <a:cubicBezTo>
                    <a:pt x="56" y="57"/>
                    <a:pt x="56" y="57"/>
                    <a:pt x="56" y="57"/>
                  </a:cubicBezTo>
                  <a:cubicBezTo>
                    <a:pt x="56" y="58"/>
                    <a:pt x="56" y="58"/>
                    <a:pt x="56" y="58"/>
                  </a:cubicBezTo>
                  <a:cubicBezTo>
                    <a:pt x="56" y="59"/>
                    <a:pt x="56" y="59"/>
                    <a:pt x="56" y="59"/>
                  </a:cubicBezTo>
                  <a:cubicBezTo>
                    <a:pt x="56" y="59"/>
                    <a:pt x="56" y="60"/>
                    <a:pt x="55" y="60"/>
                  </a:cubicBezTo>
                  <a:cubicBezTo>
                    <a:pt x="55" y="60"/>
                    <a:pt x="55" y="59"/>
                    <a:pt x="55" y="59"/>
                  </a:cubicBezTo>
                  <a:cubicBezTo>
                    <a:pt x="54" y="59"/>
                    <a:pt x="54" y="59"/>
                    <a:pt x="54" y="58"/>
                  </a:cubicBezTo>
                  <a:cubicBezTo>
                    <a:pt x="54" y="55"/>
                    <a:pt x="54" y="55"/>
                    <a:pt x="54" y="55"/>
                  </a:cubicBezTo>
                  <a:cubicBezTo>
                    <a:pt x="59" y="55"/>
                    <a:pt x="59" y="55"/>
                    <a:pt x="59" y="55"/>
                  </a:cubicBezTo>
                  <a:lnTo>
                    <a:pt x="59" y="52"/>
                  </a:lnTo>
                  <a:close/>
                  <a:moveTo>
                    <a:pt x="55" y="51"/>
                  </a:moveTo>
                  <a:cubicBezTo>
                    <a:pt x="55" y="51"/>
                    <a:pt x="55" y="51"/>
                    <a:pt x="55" y="51"/>
                  </a:cubicBezTo>
                  <a:cubicBezTo>
                    <a:pt x="56" y="51"/>
                    <a:pt x="56" y="51"/>
                    <a:pt x="56" y="51"/>
                  </a:cubicBezTo>
                  <a:cubicBezTo>
                    <a:pt x="56" y="51"/>
                    <a:pt x="56" y="52"/>
                    <a:pt x="56" y="52"/>
                  </a:cubicBezTo>
                  <a:cubicBezTo>
                    <a:pt x="56" y="53"/>
                    <a:pt x="56" y="53"/>
                    <a:pt x="56" y="53"/>
                  </a:cubicBezTo>
                  <a:cubicBezTo>
                    <a:pt x="54" y="53"/>
                    <a:pt x="54" y="53"/>
                    <a:pt x="54" y="53"/>
                  </a:cubicBezTo>
                  <a:cubicBezTo>
                    <a:pt x="54" y="52"/>
                    <a:pt x="54" y="52"/>
                    <a:pt x="54" y="52"/>
                  </a:cubicBezTo>
                  <a:cubicBezTo>
                    <a:pt x="54" y="52"/>
                    <a:pt x="54" y="51"/>
                    <a:pt x="55" y="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6" name="Freeform 3986"/>
            <p:cNvSpPr>
              <a:spLocks noEditPoints="1"/>
            </p:cNvSpPr>
            <p:nvPr/>
          </p:nvSpPr>
          <p:spPr bwMode="auto">
            <a:xfrm>
              <a:off x="5914590" y="4717266"/>
              <a:ext cx="381824" cy="381824"/>
            </a:xfrm>
            <a:custGeom>
              <a:avLst/>
              <a:gdLst/>
              <a:ahLst/>
              <a:cxnLst>
                <a:cxn ang="0">
                  <a:pos x="42" y="84"/>
                </a:cxn>
                <a:cxn ang="0">
                  <a:pos x="25" y="81"/>
                </a:cxn>
                <a:cxn ang="0">
                  <a:pos x="12" y="72"/>
                </a:cxn>
                <a:cxn ang="0">
                  <a:pos x="3" y="58"/>
                </a:cxn>
                <a:cxn ang="0">
                  <a:pos x="0" y="42"/>
                </a:cxn>
                <a:cxn ang="0">
                  <a:pos x="3" y="26"/>
                </a:cxn>
                <a:cxn ang="0">
                  <a:pos x="12" y="12"/>
                </a:cxn>
                <a:cxn ang="0">
                  <a:pos x="25" y="3"/>
                </a:cxn>
                <a:cxn ang="0">
                  <a:pos x="42" y="0"/>
                </a:cxn>
                <a:cxn ang="0">
                  <a:pos x="58" y="3"/>
                </a:cxn>
                <a:cxn ang="0">
                  <a:pos x="71" y="12"/>
                </a:cxn>
                <a:cxn ang="0">
                  <a:pos x="80" y="26"/>
                </a:cxn>
                <a:cxn ang="0">
                  <a:pos x="84" y="42"/>
                </a:cxn>
                <a:cxn ang="0">
                  <a:pos x="80" y="58"/>
                </a:cxn>
                <a:cxn ang="0">
                  <a:pos x="71" y="72"/>
                </a:cxn>
                <a:cxn ang="0">
                  <a:pos x="58" y="81"/>
                </a:cxn>
                <a:cxn ang="0">
                  <a:pos x="42" y="84"/>
                </a:cxn>
                <a:cxn ang="0">
                  <a:pos x="30" y="18"/>
                </a:cxn>
                <a:cxn ang="0">
                  <a:pos x="27" y="20"/>
                </a:cxn>
                <a:cxn ang="0">
                  <a:pos x="25" y="23"/>
                </a:cxn>
                <a:cxn ang="0">
                  <a:pos x="27" y="26"/>
                </a:cxn>
                <a:cxn ang="0">
                  <a:pos x="30" y="27"/>
                </a:cxn>
                <a:cxn ang="0">
                  <a:pos x="33" y="26"/>
                </a:cxn>
                <a:cxn ang="0">
                  <a:pos x="34" y="23"/>
                </a:cxn>
                <a:cxn ang="0">
                  <a:pos x="33" y="20"/>
                </a:cxn>
                <a:cxn ang="0">
                  <a:pos x="30" y="18"/>
                </a:cxn>
                <a:cxn ang="0">
                  <a:pos x="34" y="30"/>
                </a:cxn>
                <a:cxn ang="0">
                  <a:pos x="26" y="30"/>
                </a:cxn>
                <a:cxn ang="0">
                  <a:pos x="26" y="56"/>
                </a:cxn>
                <a:cxn ang="0">
                  <a:pos x="34" y="56"/>
                </a:cxn>
                <a:cxn ang="0">
                  <a:pos x="34" y="30"/>
                </a:cxn>
                <a:cxn ang="0">
                  <a:pos x="37" y="56"/>
                </a:cxn>
                <a:cxn ang="0">
                  <a:pos x="45" y="56"/>
                </a:cxn>
                <a:cxn ang="0">
                  <a:pos x="45" y="39"/>
                </a:cxn>
                <a:cxn ang="0">
                  <a:pos x="46" y="38"/>
                </a:cxn>
                <a:cxn ang="0">
                  <a:pos x="48" y="38"/>
                </a:cxn>
                <a:cxn ang="0">
                  <a:pos x="51" y="38"/>
                </a:cxn>
                <a:cxn ang="0">
                  <a:pos x="51" y="39"/>
                </a:cxn>
                <a:cxn ang="0">
                  <a:pos x="52" y="40"/>
                </a:cxn>
                <a:cxn ang="0">
                  <a:pos x="52" y="56"/>
                </a:cxn>
                <a:cxn ang="0">
                  <a:pos x="59" y="56"/>
                </a:cxn>
                <a:cxn ang="0">
                  <a:pos x="59" y="40"/>
                </a:cxn>
                <a:cxn ang="0">
                  <a:pos x="58" y="35"/>
                </a:cxn>
                <a:cxn ang="0">
                  <a:pos x="54" y="32"/>
                </a:cxn>
                <a:cxn ang="0">
                  <a:pos x="49" y="30"/>
                </a:cxn>
                <a:cxn ang="0">
                  <a:pos x="45" y="31"/>
                </a:cxn>
                <a:cxn ang="0">
                  <a:pos x="45" y="30"/>
                </a:cxn>
                <a:cxn ang="0">
                  <a:pos x="37" y="30"/>
                </a:cxn>
                <a:cxn ang="0">
                  <a:pos x="37" y="56"/>
                </a:cxn>
              </a:cxnLst>
              <a:rect l="0" t="0" r="r" b="b"/>
              <a:pathLst>
                <a:path w="84" h="84">
                  <a:moveTo>
                    <a:pt x="42" y="84"/>
                  </a:moveTo>
                  <a:cubicBezTo>
                    <a:pt x="36" y="84"/>
                    <a:pt x="30" y="83"/>
                    <a:pt x="25" y="81"/>
                  </a:cubicBezTo>
                  <a:cubicBezTo>
                    <a:pt x="20" y="79"/>
                    <a:pt x="16" y="76"/>
                    <a:pt x="12" y="72"/>
                  </a:cubicBezTo>
                  <a:cubicBezTo>
                    <a:pt x="8" y="68"/>
                    <a:pt x="5" y="63"/>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ubicBezTo>
                    <a:pt x="48" y="0"/>
                    <a:pt x="53" y="1"/>
                    <a:pt x="58" y="3"/>
                  </a:cubicBezTo>
                  <a:cubicBezTo>
                    <a:pt x="63" y="6"/>
                    <a:pt x="68" y="9"/>
                    <a:pt x="71" y="12"/>
                  </a:cubicBezTo>
                  <a:cubicBezTo>
                    <a:pt x="75" y="16"/>
                    <a:pt x="78" y="21"/>
                    <a:pt x="80" y="26"/>
                  </a:cubicBezTo>
                  <a:cubicBezTo>
                    <a:pt x="83" y="31"/>
                    <a:pt x="84" y="36"/>
                    <a:pt x="84" y="42"/>
                  </a:cubicBezTo>
                  <a:cubicBezTo>
                    <a:pt x="84" y="48"/>
                    <a:pt x="83" y="53"/>
                    <a:pt x="80" y="58"/>
                  </a:cubicBezTo>
                  <a:cubicBezTo>
                    <a:pt x="78" y="63"/>
                    <a:pt x="75" y="68"/>
                    <a:pt x="71" y="72"/>
                  </a:cubicBezTo>
                  <a:cubicBezTo>
                    <a:pt x="68" y="76"/>
                    <a:pt x="63" y="79"/>
                    <a:pt x="58" y="81"/>
                  </a:cubicBezTo>
                  <a:cubicBezTo>
                    <a:pt x="53" y="83"/>
                    <a:pt x="48" y="84"/>
                    <a:pt x="42" y="84"/>
                  </a:cubicBezTo>
                  <a:close/>
                  <a:moveTo>
                    <a:pt x="30" y="18"/>
                  </a:moveTo>
                  <a:cubicBezTo>
                    <a:pt x="29" y="18"/>
                    <a:pt x="28" y="19"/>
                    <a:pt x="27" y="20"/>
                  </a:cubicBezTo>
                  <a:cubicBezTo>
                    <a:pt x="26" y="20"/>
                    <a:pt x="25" y="22"/>
                    <a:pt x="25" y="23"/>
                  </a:cubicBezTo>
                  <a:cubicBezTo>
                    <a:pt x="25" y="24"/>
                    <a:pt x="26" y="25"/>
                    <a:pt x="27" y="26"/>
                  </a:cubicBezTo>
                  <a:cubicBezTo>
                    <a:pt x="28" y="27"/>
                    <a:pt x="29" y="27"/>
                    <a:pt x="30" y="27"/>
                  </a:cubicBezTo>
                  <a:cubicBezTo>
                    <a:pt x="31" y="27"/>
                    <a:pt x="32" y="27"/>
                    <a:pt x="33" y="26"/>
                  </a:cubicBezTo>
                  <a:cubicBezTo>
                    <a:pt x="34" y="25"/>
                    <a:pt x="34" y="24"/>
                    <a:pt x="34" y="23"/>
                  </a:cubicBezTo>
                  <a:cubicBezTo>
                    <a:pt x="34" y="22"/>
                    <a:pt x="34" y="20"/>
                    <a:pt x="33" y="20"/>
                  </a:cubicBezTo>
                  <a:cubicBezTo>
                    <a:pt x="32" y="19"/>
                    <a:pt x="31" y="18"/>
                    <a:pt x="30" y="18"/>
                  </a:cubicBezTo>
                  <a:close/>
                  <a:moveTo>
                    <a:pt x="34" y="30"/>
                  </a:moveTo>
                  <a:cubicBezTo>
                    <a:pt x="26" y="30"/>
                    <a:pt x="26" y="30"/>
                    <a:pt x="26" y="30"/>
                  </a:cubicBezTo>
                  <a:cubicBezTo>
                    <a:pt x="26" y="56"/>
                    <a:pt x="26" y="56"/>
                    <a:pt x="26" y="56"/>
                  </a:cubicBezTo>
                  <a:cubicBezTo>
                    <a:pt x="34" y="56"/>
                    <a:pt x="34" y="56"/>
                    <a:pt x="34" y="56"/>
                  </a:cubicBezTo>
                  <a:lnTo>
                    <a:pt x="34" y="30"/>
                  </a:lnTo>
                  <a:close/>
                  <a:moveTo>
                    <a:pt x="37" y="56"/>
                  </a:moveTo>
                  <a:cubicBezTo>
                    <a:pt x="45" y="56"/>
                    <a:pt x="45" y="56"/>
                    <a:pt x="45" y="56"/>
                  </a:cubicBezTo>
                  <a:cubicBezTo>
                    <a:pt x="45" y="39"/>
                    <a:pt x="45" y="39"/>
                    <a:pt x="45" y="39"/>
                  </a:cubicBezTo>
                  <a:cubicBezTo>
                    <a:pt x="45" y="39"/>
                    <a:pt x="46" y="38"/>
                    <a:pt x="46" y="38"/>
                  </a:cubicBezTo>
                  <a:cubicBezTo>
                    <a:pt x="47" y="38"/>
                    <a:pt x="48" y="38"/>
                    <a:pt x="48" y="38"/>
                  </a:cubicBezTo>
                  <a:cubicBezTo>
                    <a:pt x="49" y="37"/>
                    <a:pt x="50" y="38"/>
                    <a:pt x="51" y="38"/>
                  </a:cubicBezTo>
                  <a:cubicBezTo>
                    <a:pt x="51" y="38"/>
                    <a:pt x="51" y="38"/>
                    <a:pt x="51" y="39"/>
                  </a:cubicBezTo>
                  <a:cubicBezTo>
                    <a:pt x="52" y="39"/>
                    <a:pt x="52" y="40"/>
                    <a:pt x="52" y="40"/>
                  </a:cubicBezTo>
                  <a:cubicBezTo>
                    <a:pt x="52" y="56"/>
                    <a:pt x="52" y="56"/>
                    <a:pt x="52" y="56"/>
                  </a:cubicBezTo>
                  <a:cubicBezTo>
                    <a:pt x="59" y="56"/>
                    <a:pt x="59" y="56"/>
                    <a:pt x="59" y="56"/>
                  </a:cubicBezTo>
                  <a:cubicBezTo>
                    <a:pt x="59" y="40"/>
                    <a:pt x="59" y="40"/>
                    <a:pt x="59" y="40"/>
                  </a:cubicBezTo>
                  <a:cubicBezTo>
                    <a:pt x="59" y="39"/>
                    <a:pt x="59" y="37"/>
                    <a:pt x="58" y="35"/>
                  </a:cubicBezTo>
                  <a:cubicBezTo>
                    <a:pt x="57" y="34"/>
                    <a:pt x="56" y="32"/>
                    <a:pt x="54" y="32"/>
                  </a:cubicBezTo>
                  <a:cubicBezTo>
                    <a:pt x="53" y="31"/>
                    <a:pt x="51" y="30"/>
                    <a:pt x="49" y="30"/>
                  </a:cubicBezTo>
                  <a:cubicBezTo>
                    <a:pt x="48" y="30"/>
                    <a:pt x="46" y="31"/>
                    <a:pt x="45" y="31"/>
                  </a:cubicBezTo>
                  <a:cubicBezTo>
                    <a:pt x="45" y="30"/>
                    <a:pt x="45" y="30"/>
                    <a:pt x="45" y="30"/>
                  </a:cubicBezTo>
                  <a:cubicBezTo>
                    <a:pt x="37" y="30"/>
                    <a:pt x="37" y="30"/>
                    <a:pt x="37" y="30"/>
                  </a:cubicBezTo>
                  <a:lnTo>
                    <a:pt x="37" y="5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027" name="Group 4026"/>
            <p:cNvGrpSpPr/>
            <p:nvPr/>
          </p:nvGrpSpPr>
          <p:grpSpPr>
            <a:xfrm>
              <a:off x="5926257" y="5341670"/>
              <a:ext cx="376864" cy="381824"/>
              <a:chOff x="5133826" y="1663246"/>
              <a:chExt cx="723875" cy="733403"/>
            </a:xfrm>
          </p:grpSpPr>
          <p:sp>
            <p:nvSpPr>
              <p:cNvPr id="9107" name="Freeform 3987"/>
              <p:cNvSpPr>
                <a:spLocks/>
              </p:cNvSpPr>
              <p:nvPr/>
            </p:nvSpPr>
            <p:spPr bwMode="auto">
              <a:xfrm>
                <a:off x="5362418" y="2129958"/>
                <a:ext cx="85725" cy="76197"/>
              </a:xfrm>
              <a:custGeom>
                <a:avLst/>
                <a:gdLst/>
                <a:ahLst/>
                <a:cxnLst>
                  <a:cxn ang="0">
                    <a:pos x="0" y="3"/>
                  </a:cxn>
                  <a:cxn ang="0">
                    <a:pos x="5" y="6"/>
                  </a:cxn>
                  <a:cxn ang="0">
                    <a:pos x="10" y="9"/>
                  </a:cxn>
                  <a:cxn ang="0">
                    <a:pos x="5" y="0"/>
                  </a:cxn>
                  <a:cxn ang="0">
                    <a:pos x="0" y="3"/>
                  </a:cxn>
                </a:cxnLst>
                <a:rect l="0" t="0" r="r" b="b"/>
                <a:pathLst>
                  <a:path w="10" h="9">
                    <a:moveTo>
                      <a:pt x="0" y="3"/>
                    </a:moveTo>
                    <a:cubicBezTo>
                      <a:pt x="2" y="4"/>
                      <a:pt x="3" y="5"/>
                      <a:pt x="5" y="6"/>
                    </a:cubicBezTo>
                    <a:cubicBezTo>
                      <a:pt x="7" y="8"/>
                      <a:pt x="8" y="8"/>
                      <a:pt x="10" y="9"/>
                    </a:cubicBezTo>
                    <a:cubicBezTo>
                      <a:pt x="8" y="6"/>
                      <a:pt x="6" y="3"/>
                      <a:pt x="5" y="0"/>
                    </a:cubicBezTo>
                    <a:cubicBezTo>
                      <a:pt x="3" y="1"/>
                      <a:pt x="2" y="2"/>
                      <a:pt x="0"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8" name="Freeform 3988"/>
              <p:cNvSpPr>
                <a:spLocks/>
              </p:cNvSpPr>
              <p:nvPr/>
            </p:nvSpPr>
            <p:spPr bwMode="auto">
              <a:xfrm>
                <a:off x="5314797" y="2034711"/>
                <a:ext cx="85725" cy="95247"/>
              </a:xfrm>
              <a:custGeom>
                <a:avLst/>
                <a:gdLst/>
                <a:ahLst/>
                <a:cxnLst>
                  <a:cxn ang="0">
                    <a:pos x="8" y="0"/>
                  </a:cxn>
                  <a:cxn ang="0">
                    <a:pos x="0" y="0"/>
                  </a:cxn>
                  <a:cxn ang="0">
                    <a:pos x="4" y="11"/>
                  </a:cxn>
                  <a:cxn ang="0">
                    <a:pos x="9" y="8"/>
                  </a:cxn>
                  <a:cxn ang="0">
                    <a:pos x="8" y="0"/>
                  </a:cxn>
                </a:cxnLst>
                <a:rect l="0" t="0" r="r" b="b"/>
                <a:pathLst>
                  <a:path w="9" h="11">
                    <a:moveTo>
                      <a:pt x="8" y="0"/>
                    </a:moveTo>
                    <a:cubicBezTo>
                      <a:pt x="5" y="0"/>
                      <a:pt x="3" y="0"/>
                      <a:pt x="0" y="0"/>
                    </a:cubicBezTo>
                    <a:cubicBezTo>
                      <a:pt x="0" y="4"/>
                      <a:pt x="2" y="8"/>
                      <a:pt x="4" y="11"/>
                    </a:cubicBezTo>
                    <a:cubicBezTo>
                      <a:pt x="6" y="10"/>
                      <a:pt x="7" y="9"/>
                      <a:pt x="9" y="8"/>
                    </a:cubicBezTo>
                    <a:cubicBezTo>
                      <a:pt x="8" y="6"/>
                      <a:pt x="8" y="3"/>
                      <a:pt x="8"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9" name="Freeform 3989"/>
              <p:cNvSpPr>
                <a:spLocks/>
              </p:cNvSpPr>
              <p:nvPr/>
            </p:nvSpPr>
            <p:spPr bwMode="auto">
              <a:xfrm>
                <a:off x="5533862" y="1853740"/>
                <a:ext cx="95247" cy="76197"/>
              </a:xfrm>
              <a:custGeom>
                <a:avLst/>
                <a:gdLst/>
                <a:ahLst/>
                <a:cxnLst>
                  <a:cxn ang="0">
                    <a:pos x="11" y="6"/>
                  </a:cxn>
                  <a:cxn ang="0">
                    <a:pos x="0" y="0"/>
                  </a:cxn>
                  <a:cxn ang="0">
                    <a:pos x="6" y="9"/>
                  </a:cxn>
                  <a:cxn ang="0">
                    <a:pos x="11" y="6"/>
                  </a:cxn>
                </a:cxnLst>
                <a:rect l="0" t="0" r="r" b="b"/>
                <a:pathLst>
                  <a:path w="11" h="9">
                    <a:moveTo>
                      <a:pt x="11" y="6"/>
                    </a:moveTo>
                    <a:cubicBezTo>
                      <a:pt x="8" y="3"/>
                      <a:pt x="4" y="1"/>
                      <a:pt x="0" y="0"/>
                    </a:cubicBezTo>
                    <a:cubicBezTo>
                      <a:pt x="3" y="3"/>
                      <a:pt x="5" y="6"/>
                      <a:pt x="6" y="9"/>
                    </a:cubicBezTo>
                    <a:cubicBezTo>
                      <a:pt x="8" y="8"/>
                      <a:pt x="9" y="7"/>
                      <a:pt x="11" y="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0" name="Freeform 3990"/>
              <p:cNvSpPr>
                <a:spLocks/>
              </p:cNvSpPr>
              <p:nvPr/>
            </p:nvSpPr>
            <p:spPr bwMode="auto">
              <a:xfrm>
                <a:off x="5419566" y="2110909"/>
                <a:ext cx="66676" cy="95247"/>
              </a:xfrm>
              <a:custGeom>
                <a:avLst/>
                <a:gdLst/>
                <a:ahLst/>
                <a:cxnLst>
                  <a:cxn ang="0">
                    <a:pos x="0" y="2"/>
                  </a:cxn>
                  <a:cxn ang="0">
                    <a:pos x="7" y="11"/>
                  </a:cxn>
                  <a:cxn ang="0">
                    <a:pos x="7" y="11"/>
                  </a:cxn>
                  <a:cxn ang="0">
                    <a:pos x="7" y="0"/>
                  </a:cxn>
                  <a:cxn ang="0">
                    <a:pos x="0" y="1"/>
                  </a:cxn>
                  <a:cxn ang="0">
                    <a:pos x="0" y="2"/>
                  </a:cxn>
                </a:cxnLst>
                <a:rect l="0" t="0" r="r" b="b"/>
                <a:pathLst>
                  <a:path w="7" h="11">
                    <a:moveTo>
                      <a:pt x="0" y="2"/>
                    </a:moveTo>
                    <a:cubicBezTo>
                      <a:pt x="2" y="5"/>
                      <a:pt x="4" y="9"/>
                      <a:pt x="7" y="11"/>
                    </a:cubicBezTo>
                    <a:cubicBezTo>
                      <a:pt x="7" y="11"/>
                      <a:pt x="7" y="11"/>
                      <a:pt x="7" y="11"/>
                    </a:cubicBezTo>
                    <a:cubicBezTo>
                      <a:pt x="7" y="8"/>
                      <a:pt x="7" y="4"/>
                      <a:pt x="7" y="0"/>
                    </a:cubicBezTo>
                    <a:cubicBezTo>
                      <a:pt x="5" y="0"/>
                      <a:pt x="2" y="1"/>
                      <a:pt x="0" y="1"/>
                    </a:cubicBezTo>
                    <a:lnTo>
                      <a:pt x="0" y="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1" name="Freeform 3991"/>
              <p:cNvSpPr>
                <a:spLocks/>
              </p:cNvSpPr>
              <p:nvPr/>
            </p:nvSpPr>
            <p:spPr bwMode="auto">
              <a:xfrm>
                <a:off x="5314797" y="1920415"/>
                <a:ext cx="85725" cy="104774"/>
              </a:xfrm>
              <a:custGeom>
                <a:avLst/>
                <a:gdLst/>
                <a:ahLst/>
                <a:cxnLst>
                  <a:cxn ang="0">
                    <a:pos x="9" y="3"/>
                  </a:cxn>
                  <a:cxn ang="0">
                    <a:pos x="4" y="0"/>
                  </a:cxn>
                  <a:cxn ang="0">
                    <a:pos x="0" y="11"/>
                  </a:cxn>
                  <a:cxn ang="0">
                    <a:pos x="8" y="11"/>
                  </a:cxn>
                  <a:cxn ang="0">
                    <a:pos x="9" y="3"/>
                  </a:cxn>
                </a:cxnLst>
                <a:rect l="0" t="0" r="r" b="b"/>
                <a:pathLst>
                  <a:path w="9" h="11">
                    <a:moveTo>
                      <a:pt x="9" y="3"/>
                    </a:moveTo>
                    <a:cubicBezTo>
                      <a:pt x="7" y="2"/>
                      <a:pt x="6" y="1"/>
                      <a:pt x="4" y="0"/>
                    </a:cubicBezTo>
                    <a:cubicBezTo>
                      <a:pt x="1" y="3"/>
                      <a:pt x="0" y="7"/>
                      <a:pt x="0" y="11"/>
                    </a:cubicBezTo>
                    <a:cubicBezTo>
                      <a:pt x="3" y="11"/>
                      <a:pt x="5" y="11"/>
                      <a:pt x="8" y="11"/>
                    </a:cubicBezTo>
                    <a:cubicBezTo>
                      <a:pt x="8" y="8"/>
                      <a:pt x="8" y="5"/>
                      <a:pt x="9"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2" name="Freeform 3992"/>
              <p:cNvSpPr>
                <a:spLocks/>
              </p:cNvSpPr>
              <p:nvPr/>
            </p:nvSpPr>
            <p:spPr bwMode="auto">
              <a:xfrm>
                <a:off x="5410044" y="2034711"/>
                <a:ext cx="76197" cy="66676"/>
              </a:xfrm>
              <a:custGeom>
                <a:avLst/>
                <a:gdLst/>
                <a:ahLst/>
                <a:cxnLst>
                  <a:cxn ang="0">
                    <a:pos x="1" y="7"/>
                  </a:cxn>
                  <a:cxn ang="0">
                    <a:pos x="9" y="6"/>
                  </a:cxn>
                  <a:cxn ang="0">
                    <a:pos x="9" y="0"/>
                  </a:cxn>
                  <a:cxn ang="0">
                    <a:pos x="0" y="0"/>
                  </a:cxn>
                  <a:cxn ang="0">
                    <a:pos x="1" y="7"/>
                  </a:cxn>
                </a:cxnLst>
                <a:rect l="0" t="0" r="r" b="b"/>
                <a:pathLst>
                  <a:path w="9" h="7">
                    <a:moveTo>
                      <a:pt x="1" y="7"/>
                    </a:moveTo>
                    <a:cubicBezTo>
                      <a:pt x="4" y="7"/>
                      <a:pt x="7" y="6"/>
                      <a:pt x="9" y="6"/>
                    </a:cubicBezTo>
                    <a:cubicBezTo>
                      <a:pt x="9" y="4"/>
                      <a:pt x="9" y="2"/>
                      <a:pt x="9" y="0"/>
                    </a:cubicBezTo>
                    <a:cubicBezTo>
                      <a:pt x="6" y="0"/>
                      <a:pt x="3" y="0"/>
                      <a:pt x="0" y="0"/>
                    </a:cubicBezTo>
                    <a:cubicBezTo>
                      <a:pt x="0" y="1"/>
                      <a:pt x="1" y="6"/>
                      <a:pt x="1"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3" name="Freeform 3993"/>
              <p:cNvSpPr>
                <a:spLocks/>
              </p:cNvSpPr>
              <p:nvPr/>
            </p:nvSpPr>
            <p:spPr bwMode="auto">
              <a:xfrm>
                <a:off x="5362418" y="1853740"/>
                <a:ext cx="95247" cy="76197"/>
              </a:xfrm>
              <a:custGeom>
                <a:avLst/>
                <a:gdLst/>
                <a:ahLst/>
                <a:cxnLst>
                  <a:cxn ang="0">
                    <a:pos x="7" y="4"/>
                  </a:cxn>
                  <a:cxn ang="0">
                    <a:pos x="11" y="0"/>
                  </a:cxn>
                  <a:cxn ang="0">
                    <a:pos x="0" y="6"/>
                  </a:cxn>
                  <a:cxn ang="0">
                    <a:pos x="5" y="9"/>
                  </a:cxn>
                  <a:cxn ang="0">
                    <a:pos x="7" y="4"/>
                  </a:cxn>
                </a:cxnLst>
                <a:rect l="0" t="0" r="r" b="b"/>
                <a:pathLst>
                  <a:path w="11" h="9">
                    <a:moveTo>
                      <a:pt x="7" y="4"/>
                    </a:moveTo>
                    <a:cubicBezTo>
                      <a:pt x="8" y="3"/>
                      <a:pt x="10" y="1"/>
                      <a:pt x="11" y="0"/>
                    </a:cubicBezTo>
                    <a:cubicBezTo>
                      <a:pt x="7" y="1"/>
                      <a:pt x="3" y="3"/>
                      <a:pt x="0" y="6"/>
                    </a:cubicBezTo>
                    <a:cubicBezTo>
                      <a:pt x="2" y="7"/>
                      <a:pt x="3" y="8"/>
                      <a:pt x="5" y="9"/>
                    </a:cubicBezTo>
                    <a:cubicBezTo>
                      <a:pt x="6" y="7"/>
                      <a:pt x="7" y="6"/>
                      <a:pt x="7"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4" name="Freeform 3994"/>
              <p:cNvSpPr>
                <a:spLocks/>
              </p:cNvSpPr>
              <p:nvPr/>
            </p:nvSpPr>
            <p:spPr bwMode="auto">
              <a:xfrm>
                <a:off x="5410044" y="1948986"/>
                <a:ext cx="76197" cy="76197"/>
              </a:xfrm>
              <a:custGeom>
                <a:avLst/>
                <a:gdLst/>
                <a:ahLst/>
                <a:cxnLst>
                  <a:cxn ang="0">
                    <a:pos x="9" y="2"/>
                  </a:cxn>
                  <a:cxn ang="0">
                    <a:pos x="1" y="0"/>
                  </a:cxn>
                  <a:cxn ang="0">
                    <a:pos x="0" y="8"/>
                  </a:cxn>
                  <a:cxn ang="0">
                    <a:pos x="9" y="8"/>
                  </a:cxn>
                  <a:cxn ang="0">
                    <a:pos x="9" y="2"/>
                  </a:cxn>
                </a:cxnLst>
                <a:rect l="0" t="0" r="r" b="b"/>
                <a:pathLst>
                  <a:path w="9" h="8">
                    <a:moveTo>
                      <a:pt x="9" y="2"/>
                    </a:moveTo>
                    <a:cubicBezTo>
                      <a:pt x="7" y="2"/>
                      <a:pt x="4" y="1"/>
                      <a:pt x="1" y="0"/>
                    </a:cubicBezTo>
                    <a:cubicBezTo>
                      <a:pt x="0" y="3"/>
                      <a:pt x="0" y="5"/>
                      <a:pt x="0" y="8"/>
                    </a:cubicBezTo>
                    <a:cubicBezTo>
                      <a:pt x="3" y="8"/>
                      <a:pt x="6" y="8"/>
                      <a:pt x="9" y="8"/>
                    </a:cubicBezTo>
                    <a:cubicBezTo>
                      <a:pt x="9" y="6"/>
                      <a:pt x="9" y="4"/>
                      <a:pt x="9" y="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5" name="Freeform 3995"/>
              <p:cNvSpPr>
                <a:spLocks/>
              </p:cNvSpPr>
              <p:nvPr/>
            </p:nvSpPr>
            <p:spPr bwMode="auto">
              <a:xfrm>
                <a:off x="5419566" y="1844218"/>
                <a:ext cx="66676" cy="104774"/>
              </a:xfrm>
              <a:custGeom>
                <a:avLst/>
                <a:gdLst/>
                <a:ahLst/>
                <a:cxnLst>
                  <a:cxn ang="0">
                    <a:pos x="0" y="11"/>
                  </a:cxn>
                  <a:cxn ang="0">
                    <a:pos x="7" y="12"/>
                  </a:cxn>
                  <a:cxn ang="0">
                    <a:pos x="7" y="0"/>
                  </a:cxn>
                  <a:cxn ang="0">
                    <a:pos x="7" y="1"/>
                  </a:cxn>
                  <a:cxn ang="0">
                    <a:pos x="2" y="7"/>
                  </a:cxn>
                  <a:cxn ang="0">
                    <a:pos x="0" y="11"/>
                  </a:cxn>
                </a:cxnLst>
                <a:rect l="0" t="0" r="r" b="b"/>
                <a:pathLst>
                  <a:path w="7" h="12">
                    <a:moveTo>
                      <a:pt x="0" y="11"/>
                    </a:moveTo>
                    <a:cubicBezTo>
                      <a:pt x="2" y="11"/>
                      <a:pt x="5" y="12"/>
                      <a:pt x="7" y="12"/>
                    </a:cubicBezTo>
                    <a:cubicBezTo>
                      <a:pt x="7" y="8"/>
                      <a:pt x="7" y="4"/>
                      <a:pt x="7" y="0"/>
                    </a:cubicBezTo>
                    <a:cubicBezTo>
                      <a:pt x="7" y="1"/>
                      <a:pt x="7" y="1"/>
                      <a:pt x="7" y="1"/>
                    </a:cubicBezTo>
                    <a:cubicBezTo>
                      <a:pt x="5" y="3"/>
                      <a:pt x="3" y="5"/>
                      <a:pt x="2" y="7"/>
                    </a:cubicBezTo>
                    <a:cubicBezTo>
                      <a:pt x="1" y="8"/>
                      <a:pt x="0" y="9"/>
                      <a:pt x="0" y="1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6" name="Freeform 3996"/>
              <p:cNvSpPr>
                <a:spLocks/>
              </p:cNvSpPr>
              <p:nvPr/>
            </p:nvSpPr>
            <p:spPr bwMode="auto">
              <a:xfrm>
                <a:off x="5505291" y="1948986"/>
                <a:ext cx="85725" cy="76197"/>
              </a:xfrm>
              <a:custGeom>
                <a:avLst/>
                <a:gdLst/>
                <a:ahLst/>
                <a:cxnLst>
                  <a:cxn ang="0">
                    <a:pos x="9" y="0"/>
                  </a:cxn>
                  <a:cxn ang="0">
                    <a:pos x="0" y="2"/>
                  </a:cxn>
                  <a:cxn ang="0">
                    <a:pos x="0" y="8"/>
                  </a:cxn>
                  <a:cxn ang="0">
                    <a:pos x="10" y="8"/>
                  </a:cxn>
                  <a:cxn ang="0">
                    <a:pos x="9" y="0"/>
                  </a:cxn>
                </a:cxnLst>
                <a:rect l="0" t="0" r="r" b="b"/>
                <a:pathLst>
                  <a:path w="10" h="8">
                    <a:moveTo>
                      <a:pt x="9" y="0"/>
                    </a:moveTo>
                    <a:cubicBezTo>
                      <a:pt x="6" y="1"/>
                      <a:pt x="3" y="2"/>
                      <a:pt x="0" y="2"/>
                    </a:cubicBezTo>
                    <a:cubicBezTo>
                      <a:pt x="0" y="4"/>
                      <a:pt x="0" y="6"/>
                      <a:pt x="0" y="8"/>
                    </a:cubicBezTo>
                    <a:cubicBezTo>
                      <a:pt x="4" y="8"/>
                      <a:pt x="7" y="8"/>
                      <a:pt x="10" y="8"/>
                    </a:cubicBezTo>
                    <a:cubicBezTo>
                      <a:pt x="10" y="6"/>
                      <a:pt x="9" y="2"/>
                      <a:pt x="9"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7" name="Freeform 3997"/>
              <p:cNvSpPr>
                <a:spLocks/>
              </p:cNvSpPr>
              <p:nvPr/>
            </p:nvSpPr>
            <p:spPr bwMode="auto">
              <a:xfrm>
                <a:off x="5600538" y="1920415"/>
                <a:ext cx="76197" cy="104774"/>
              </a:xfrm>
              <a:custGeom>
                <a:avLst/>
                <a:gdLst/>
                <a:ahLst/>
                <a:cxnLst>
                  <a:cxn ang="0">
                    <a:pos x="1" y="11"/>
                  </a:cxn>
                  <a:cxn ang="0">
                    <a:pos x="9" y="11"/>
                  </a:cxn>
                  <a:cxn ang="0">
                    <a:pos x="5" y="0"/>
                  </a:cxn>
                  <a:cxn ang="0">
                    <a:pos x="0" y="3"/>
                  </a:cxn>
                  <a:cxn ang="0">
                    <a:pos x="1" y="11"/>
                  </a:cxn>
                </a:cxnLst>
                <a:rect l="0" t="0" r="r" b="b"/>
                <a:pathLst>
                  <a:path w="9" h="11">
                    <a:moveTo>
                      <a:pt x="1" y="11"/>
                    </a:moveTo>
                    <a:cubicBezTo>
                      <a:pt x="4" y="11"/>
                      <a:pt x="6" y="11"/>
                      <a:pt x="9" y="11"/>
                    </a:cubicBezTo>
                    <a:cubicBezTo>
                      <a:pt x="9" y="7"/>
                      <a:pt x="7" y="3"/>
                      <a:pt x="5" y="0"/>
                    </a:cubicBezTo>
                    <a:cubicBezTo>
                      <a:pt x="3" y="1"/>
                      <a:pt x="2" y="2"/>
                      <a:pt x="0" y="3"/>
                    </a:cubicBezTo>
                    <a:cubicBezTo>
                      <a:pt x="1" y="5"/>
                      <a:pt x="1" y="8"/>
                      <a:pt x="1" y="1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8" name="Freeform 3998"/>
              <p:cNvSpPr>
                <a:spLocks/>
              </p:cNvSpPr>
              <p:nvPr/>
            </p:nvSpPr>
            <p:spPr bwMode="auto">
              <a:xfrm>
                <a:off x="5600538" y="2034711"/>
                <a:ext cx="76197" cy="95247"/>
              </a:xfrm>
              <a:custGeom>
                <a:avLst/>
                <a:gdLst/>
                <a:ahLst/>
                <a:cxnLst>
                  <a:cxn ang="0">
                    <a:pos x="1" y="4"/>
                  </a:cxn>
                  <a:cxn ang="0">
                    <a:pos x="0" y="8"/>
                  </a:cxn>
                  <a:cxn ang="0">
                    <a:pos x="2" y="9"/>
                  </a:cxn>
                  <a:cxn ang="0">
                    <a:pos x="5" y="11"/>
                  </a:cxn>
                  <a:cxn ang="0">
                    <a:pos x="9" y="0"/>
                  </a:cxn>
                  <a:cxn ang="0">
                    <a:pos x="1" y="0"/>
                  </a:cxn>
                  <a:cxn ang="0">
                    <a:pos x="1" y="4"/>
                  </a:cxn>
                </a:cxnLst>
                <a:rect l="0" t="0" r="r" b="b"/>
                <a:pathLst>
                  <a:path w="9" h="11">
                    <a:moveTo>
                      <a:pt x="1" y="4"/>
                    </a:moveTo>
                    <a:cubicBezTo>
                      <a:pt x="0" y="5"/>
                      <a:pt x="0" y="7"/>
                      <a:pt x="0" y="8"/>
                    </a:cubicBezTo>
                    <a:cubicBezTo>
                      <a:pt x="1" y="9"/>
                      <a:pt x="2" y="9"/>
                      <a:pt x="2" y="9"/>
                    </a:cubicBezTo>
                    <a:cubicBezTo>
                      <a:pt x="3" y="10"/>
                      <a:pt x="4" y="10"/>
                      <a:pt x="5" y="11"/>
                    </a:cubicBezTo>
                    <a:cubicBezTo>
                      <a:pt x="7" y="8"/>
                      <a:pt x="9" y="4"/>
                      <a:pt x="9" y="0"/>
                    </a:cubicBezTo>
                    <a:cubicBezTo>
                      <a:pt x="6" y="0"/>
                      <a:pt x="4" y="0"/>
                      <a:pt x="1" y="0"/>
                    </a:cubicBezTo>
                    <a:cubicBezTo>
                      <a:pt x="1" y="1"/>
                      <a:pt x="1" y="3"/>
                      <a:pt x="1"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9" name="Freeform 3999"/>
              <p:cNvSpPr>
                <a:spLocks/>
              </p:cNvSpPr>
              <p:nvPr/>
            </p:nvSpPr>
            <p:spPr bwMode="auto">
              <a:xfrm>
                <a:off x="5505291" y="1844218"/>
                <a:ext cx="66676" cy="104774"/>
              </a:xfrm>
              <a:custGeom>
                <a:avLst/>
                <a:gdLst/>
                <a:ahLst/>
                <a:cxnLst>
                  <a:cxn ang="0">
                    <a:pos x="8" y="10"/>
                  </a:cxn>
                  <a:cxn ang="0">
                    <a:pos x="6" y="6"/>
                  </a:cxn>
                  <a:cxn ang="0">
                    <a:pos x="1" y="1"/>
                  </a:cxn>
                  <a:cxn ang="0">
                    <a:pos x="0" y="0"/>
                  </a:cxn>
                  <a:cxn ang="0">
                    <a:pos x="0" y="12"/>
                  </a:cxn>
                  <a:cxn ang="0">
                    <a:pos x="8" y="11"/>
                  </a:cxn>
                  <a:cxn ang="0">
                    <a:pos x="8" y="10"/>
                  </a:cxn>
                </a:cxnLst>
                <a:rect l="0" t="0" r="r" b="b"/>
                <a:pathLst>
                  <a:path w="8" h="12">
                    <a:moveTo>
                      <a:pt x="8" y="10"/>
                    </a:moveTo>
                    <a:cubicBezTo>
                      <a:pt x="7" y="9"/>
                      <a:pt x="7" y="8"/>
                      <a:pt x="6" y="6"/>
                    </a:cubicBezTo>
                    <a:cubicBezTo>
                      <a:pt x="4" y="4"/>
                      <a:pt x="3" y="2"/>
                      <a:pt x="1" y="1"/>
                    </a:cubicBezTo>
                    <a:cubicBezTo>
                      <a:pt x="0" y="0"/>
                      <a:pt x="0" y="0"/>
                      <a:pt x="0" y="0"/>
                    </a:cubicBezTo>
                    <a:cubicBezTo>
                      <a:pt x="0" y="4"/>
                      <a:pt x="0" y="8"/>
                      <a:pt x="0" y="12"/>
                    </a:cubicBezTo>
                    <a:cubicBezTo>
                      <a:pt x="2" y="12"/>
                      <a:pt x="7" y="11"/>
                      <a:pt x="8" y="11"/>
                    </a:cubicBezTo>
                    <a:lnTo>
                      <a:pt x="8"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0" name="Freeform 4000"/>
              <p:cNvSpPr>
                <a:spLocks noEditPoints="1"/>
              </p:cNvSpPr>
              <p:nvPr/>
            </p:nvSpPr>
            <p:spPr bwMode="auto">
              <a:xfrm>
                <a:off x="5133826" y="1663246"/>
                <a:ext cx="723875" cy="733403"/>
              </a:xfrm>
              <a:custGeom>
                <a:avLst/>
                <a:gdLst/>
                <a:ahLst/>
                <a:cxnLst>
                  <a:cxn ang="0">
                    <a:pos x="80" y="26"/>
                  </a:cxn>
                  <a:cxn ang="0">
                    <a:pos x="71" y="12"/>
                  </a:cxn>
                  <a:cxn ang="0">
                    <a:pos x="58" y="3"/>
                  </a:cxn>
                  <a:cxn ang="0">
                    <a:pos x="41" y="0"/>
                  </a:cxn>
                  <a:cxn ang="0">
                    <a:pos x="25" y="3"/>
                  </a:cxn>
                  <a:cxn ang="0">
                    <a:pos x="12" y="12"/>
                  </a:cxn>
                  <a:cxn ang="0">
                    <a:pos x="3" y="26"/>
                  </a:cxn>
                  <a:cxn ang="0">
                    <a:pos x="0" y="42"/>
                  </a:cxn>
                  <a:cxn ang="0">
                    <a:pos x="3" y="58"/>
                  </a:cxn>
                  <a:cxn ang="0">
                    <a:pos x="12" y="72"/>
                  </a:cxn>
                  <a:cxn ang="0">
                    <a:pos x="25" y="81"/>
                  </a:cxn>
                  <a:cxn ang="0">
                    <a:pos x="41" y="84"/>
                  </a:cxn>
                  <a:cxn ang="0">
                    <a:pos x="58" y="81"/>
                  </a:cxn>
                  <a:cxn ang="0">
                    <a:pos x="71" y="72"/>
                  </a:cxn>
                  <a:cxn ang="0">
                    <a:pos x="80" y="58"/>
                  </a:cxn>
                  <a:cxn ang="0">
                    <a:pos x="83" y="42"/>
                  </a:cxn>
                  <a:cxn ang="0">
                    <a:pos x="80" y="26"/>
                  </a:cxn>
                  <a:cxn ang="0">
                    <a:pos x="41" y="65"/>
                  </a:cxn>
                  <a:cxn ang="0">
                    <a:pos x="18" y="42"/>
                  </a:cxn>
                  <a:cxn ang="0">
                    <a:pos x="41" y="19"/>
                  </a:cxn>
                  <a:cxn ang="0">
                    <a:pos x="65" y="42"/>
                  </a:cxn>
                  <a:cxn ang="0">
                    <a:pos x="41" y="65"/>
                  </a:cxn>
                </a:cxnLst>
                <a:rect l="0" t="0" r="r" b="b"/>
                <a:pathLst>
                  <a:path w="83" h="84">
                    <a:moveTo>
                      <a:pt x="80" y="26"/>
                    </a:moveTo>
                    <a:cubicBezTo>
                      <a:pt x="78" y="21"/>
                      <a:pt x="75" y="16"/>
                      <a:pt x="71" y="12"/>
                    </a:cubicBezTo>
                    <a:cubicBezTo>
                      <a:pt x="67" y="8"/>
                      <a:pt x="63" y="5"/>
                      <a:pt x="58" y="3"/>
                    </a:cubicBezTo>
                    <a:cubicBezTo>
                      <a:pt x="53" y="1"/>
                      <a:pt x="47" y="0"/>
                      <a:pt x="41" y="0"/>
                    </a:cubicBezTo>
                    <a:cubicBezTo>
                      <a:pt x="36" y="0"/>
                      <a:pt x="30" y="1"/>
                      <a:pt x="25" y="3"/>
                    </a:cubicBezTo>
                    <a:cubicBezTo>
                      <a:pt x="20" y="5"/>
                      <a:pt x="16" y="8"/>
                      <a:pt x="12" y="12"/>
                    </a:cubicBezTo>
                    <a:cubicBezTo>
                      <a:pt x="8" y="16"/>
                      <a:pt x="5" y="21"/>
                      <a:pt x="3" y="26"/>
                    </a:cubicBezTo>
                    <a:cubicBezTo>
                      <a:pt x="1" y="31"/>
                      <a:pt x="0" y="36"/>
                      <a:pt x="0" y="42"/>
                    </a:cubicBezTo>
                    <a:cubicBezTo>
                      <a:pt x="0" y="48"/>
                      <a:pt x="1" y="53"/>
                      <a:pt x="3" y="58"/>
                    </a:cubicBezTo>
                    <a:cubicBezTo>
                      <a:pt x="5" y="63"/>
                      <a:pt x="8" y="68"/>
                      <a:pt x="12" y="72"/>
                    </a:cubicBezTo>
                    <a:cubicBezTo>
                      <a:pt x="16" y="75"/>
                      <a:pt x="20" y="78"/>
                      <a:pt x="25" y="81"/>
                    </a:cubicBezTo>
                    <a:cubicBezTo>
                      <a:pt x="30" y="83"/>
                      <a:pt x="36" y="84"/>
                      <a:pt x="41" y="84"/>
                    </a:cubicBezTo>
                    <a:cubicBezTo>
                      <a:pt x="47" y="84"/>
                      <a:pt x="53" y="83"/>
                      <a:pt x="58" y="81"/>
                    </a:cubicBezTo>
                    <a:cubicBezTo>
                      <a:pt x="63" y="78"/>
                      <a:pt x="67" y="75"/>
                      <a:pt x="71" y="72"/>
                    </a:cubicBezTo>
                    <a:cubicBezTo>
                      <a:pt x="75" y="68"/>
                      <a:pt x="78" y="63"/>
                      <a:pt x="80" y="58"/>
                    </a:cubicBezTo>
                    <a:cubicBezTo>
                      <a:pt x="82" y="53"/>
                      <a:pt x="83" y="48"/>
                      <a:pt x="83" y="42"/>
                    </a:cubicBezTo>
                    <a:cubicBezTo>
                      <a:pt x="83" y="36"/>
                      <a:pt x="82" y="31"/>
                      <a:pt x="80" y="26"/>
                    </a:cubicBezTo>
                    <a:close/>
                    <a:moveTo>
                      <a:pt x="41" y="65"/>
                    </a:moveTo>
                    <a:cubicBezTo>
                      <a:pt x="29" y="65"/>
                      <a:pt x="18" y="55"/>
                      <a:pt x="18" y="42"/>
                    </a:cubicBezTo>
                    <a:cubicBezTo>
                      <a:pt x="18" y="29"/>
                      <a:pt x="29" y="19"/>
                      <a:pt x="41" y="19"/>
                    </a:cubicBezTo>
                    <a:cubicBezTo>
                      <a:pt x="54" y="19"/>
                      <a:pt x="65" y="29"/>
                      <a:pt x="65" y="42"/>
                    </a:cubicBezTo>
                    <a:cubicBezTo>
                      <a:pt x="65" y="55"/>
                      <a:pt x="54" y="65"/>
                      <a:pt x="41" y="6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1" name="Freeform 4001"/>
              <p:cNvSpPr>
                <a:spLocks/>
              </p:cNvSpPr>
              <p:nvPr/>
            </p:nvSpPr>
            <p:spPr bwMode="auto">
              <a:xfrm>
                <a:off x="5505291" y="2034711"/>
                <a:ext cx="85725" cy="66676"/>
              </a:xfrm>
              <a:custGeom>
                <a:avLst/>
                <a:gdLst/>
                <a:ahLst/>
                <a:cxnLst>
                  <a:cxn ang="0">
                    <a:pos x="9" y="7"/>
                  </a:cxn>
                  <a:cxn ang="0">
                    <a:pos x="10" y="0"/>
                  </a:cxn>
                  <a:cxn ang="0">
                    <a:pos x="0" y="0"/>
                  </a:cxn>
                  <a:cxn ang="0">
                    <a:pos x="0" y="6"/>
                  </a:cxn>
                  <a:cxn ang="0">
                    <a:pos x="5" y="6"/>
                  </a:cxn>
                  <a:cxn ang="0">
                    <a:pos x="9" y="7"/>
                  </a:cxn>
                </a:cxnLst>
                <a:rect l="0" t="0" r="r" b="b"/>
                <a:pathLst>
                  <a:path w="10" h="7">
                    <a:moveTo>
                      <a:pt x="9" y="7"/>
                    </a:moveTo>
                    <a:cubicBezTo>
                      <a:pt x="10" y="5"/>
                      <a:pt x="10" y="3"/>
                      <a:pt x="10" y="0"/>
                    </a:cubicBezTo>
                    <a:cubicBezTo>
                      <a:pt x="7" y="0"/>
                      <a:pt x="4" y="0"/>
                      <a:pt x="0" y="0"/>
                    </a:cubicBezTo>
                    <a:cubicBezTo>
                      <a:pt x="0" y="2"/>
                      <a:pt x="0" y="4"/>
                      <a:pt x="0" y="6"/>
                    </a:cubicBezTo>
                    <a:cubicBezTo>
                      <a:pt x="2" y="6"/>
                      <a:pt x="3" y="6"/>
                      <a:pt x="5" y="6"/>
                    </a:cubicBezTo>
                    <a:cubicBezTo>
                      <a:pt x="6" y="7"/>
                      <a:pt x="7" y="7"/>
                      <a:pt x="9"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2" name="Freeform 4002"/>
              <p:cNvSpPr>
                <a:spLocks/>
              </p:cNvSpPr>
              <p:nvPr/>
            </p:nvSpPr>
            <p:spPr bwMode="auto">
              <a:xfrm>
                <a:off x="5505291" y="2110909"/>
                <a:ext cx="66676" cy="95247"/>
              </a:xfrm>
              <a:custGeom>
                <a:avLst/>
                <a:gdLst/>
                <a:ahLst/>
                <a:cxnLst>
                  <a:cxn ang="0">
                    <a:pos x="8" y="1"/>
                  </a:cxn>
                  <a:cxn ang="0">
                    <a:pos x="0" y="0"/>
                  </a:cxn>
                  <a:cxn ang="0">
                    <a:pos x="0" y="11"/>
                  </a:cxn>
                  <a:cxn ang="0">
                    <a:pos x="1" y="11"/>
                  </a:cxn>
                  <a:cxn ang="0">
                    <a:pos x="8" y="2"/>
                  </a:cxn>
                  <a:cxn ang="0">
                    <a:pos x="8" y="1"/>
                  </a:cxn>
                </a:cxnLst>
                <a:rect l="0" t="0" r="r" b="b"/>
                <a:pathLst>
                  <a:path w="8" h="11">
                    <a:moveTo>
                      <a:pt x="8" y="1"/>
                    </a:moveTo>
                    <a:cubicBezTo>
                      <a:pt x="7" y="1"/>
                      <a:pt x="2" y="0"/>
                      <a:pt x="0" y="0"/>
                    </a:cubicBezTo>
                    <a:cubicBezTo>
                      <a:pt x="0" y="4"/>
                      <a:pt x="0" y="8"/>
                      <a:pt x="0" y="11"/>
                    </a:cubicBezTo>
                    <a:cubicBezTo>
                      <a:pt x="1" y="11"/>
                      <a:pt x="1" y="11"/>
                      <a:pt x="1" y="11"/>
                    </a:cubicBezTo>
                    <a:cubicBezTo>
                      <a:pt x="4" y="8"/>
                      <a:pt x="6" y="5"/>
                      <a:pt x="8" y="2"/>
                    </a:cubicBezTo>
                    <a:lnTo>
                      <a:pt x="8" y="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3" name="Freeform 4003"/>
              <p:cNvSpPr>
                <a:spLocks/>
              </p:cNvSpPr>
              <p:nvPr/>
            </p:nvSpPr>
            <p:spPr bwMode="auto">
              <a:xfrm>
                <a:off x="5533862" y="2129958"/>
                <a:ext cx="95247" cy="76197"/>
              </a:xfrm>
              <a:custGeom>
                <a:avLst/>
                <a:gdLst/>
                <a:ahLst/>
                <a:cxnLst>
                  <a:cxn ang="0">
                    <a:pos x="0" y="9"/>
                  </a:cxn>
                  <a:cxn ang="0">
                    <a:pos x="11" y="3"/>
                  </a:cxn>
                  <a:cxn ang="0">
                    <a:pos x="6" y="0"/>
                  </a:cxn>
                  <a:cxn ang="0">
                    <a:pos x="0" y="9"/>
                  </a:cxn>
                </a:cxnLst>
                <a:rect l="0" t="0" r="r" b="b"/>
                <a:pathLst>
                  <a:path w="11" h="9">
                    <a:moveTo>
                      <a:pt x="0" y="9"/>
                    </a:moveTo>
                    <a:cubicBezTo>
                      <a:pt x="3" y="8"/>
                      <a:pt x="9" y="5"/>
                      <a:pt x="11" y="3"/>
                    </a:cubicBezTo>
                    <a:cubicBezTo>
                      <a:pt x="9" y="2"/>
                      <a:pt x="8" y="1"/>
                      <a:pt x="6" y="0"/>
                    </a:cubicBezTo>
                    <a:cubicBezTo>
                      <a:pt x="5" y="3"/>
                      <a:pt x="3" y="6"/>
                      <a:pt x="0" y="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28" name="Group 4027"/>
            <p:cNvGrpSpPr/>
            <p:nvPr/>
          </p:nvGrpSpPr>
          <p:grpSpPr>
            <a:xfrm>
              <a:off x="5909005" y="3463711"/>
              <a:ext cx="381824" cy="381824"/>
              <a:chOff x="4228984" y="1653724"/>
              <a:chExt cx="733403" cy="733403"/>
            </a:xfrm>
          </p:grpSpPr>
          <p:sp>
            <p:nvSpPr>
              <p:cNvPr id="9124" name="Oval 4004"/>
              <p:cNvSpPr>
                <a:spLocks noChangeArrowheads="1"/>
              </p:cNvSpPr>
              <p:nvPr/>
            </p:nvSpPr>
            <p:spPr bwMode="auto">
              <a:xfrm>
                <a:off x="4514725" y="1948986"/>
                <a:ext cx="152395" cy="14287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5" name="Freeform 4005"/>
              <p:cNvSpPr>
                <a:spLocks noEditPoints="1"/>
              </p:cNvSpPr>
              <p:nvPr/>
            </p:nvSpPr>
            <p:spPr bwMode="auto">
              <a:xfrm>
                <a:off x="4438527" y="1863267"/>
                <a:ext cx="314317" cy="314317"/>
              </a:xfrm>
              <a:custGeom>
                <a:avLst/>
                <a:gdLst/>
                <a:ahLst/>
                <a:cxnLst>
                  <a:cxn ang="0">
                    <a:pos x="34" y="3"/>
                  </a:cxn>
                  <a:cxn ang="0">
                    <a:pos x="27" y="0"/>
                  </a:cxn>
                  <a:cxn ang="0">
                    <a:pos x="18" y="0"/>
                  </a:cxn>
                  <a:cxn ang="0">
                    <a:pos x="18" y="0"/>
                  </a:cxn>
                  <a:cxn ang="0">
                    <a:pos x="9" y="0"/>
                  </a:cxn>
                  <a:cxn ang="0">
                    <a:pos x="8" y="0"/>
                  </a:cxn>
                  <a:cxn ang="0">
                    <a:pos x="4" y="1"/>
                  </a:cxn>
                  <a:cxn ang="0">
                    <a:pos x="0" y="9"/>
                  </a:cxn>
                  <a:cxn ang="0">
                    <a:pos x="0" y="27"/>
                  </a:cxn>
                  <a:cxn ang="0">
                    <a:pos x="0" y="29"/>
                  </a:cxn>
                  <a:cxn ang="0">
                    <a:pos x="9" y="36"/>
                  </a:cxn>
                  <a:cxn ang="0">
                    <a:pos x="27" y="36"/>
                  </a:cxn>
                  <a:cxn ang="0">
                    <a:pos x="28" y="36"/>
                  </a:cxn>
                  <a:cxn ang="0">
                    <a:pos x="33" y="34"/>
                  </a:cxn>
                  <a:cxn ang="0">
                    <a:pos x="36" y="27"/>
                  </a:cxn>
                  <a:cxn ang="0">
                    <a:pos x="36" y="9"/>
                  </a:cxn>
                  <a:cxn ang="0">
                    <a:pos x="36" y="8"/>
                  </a:cxn>
                  <a:cxn ang="0">
                    <a:pos x="34" y="3"/>
                  </a:cxn>
                  <a:cxn ang="0">
                    <a:pos x="18" y="29"/>
                  </a:cxn>
                  <a:cxn ang="0">
                    <a:pos x="6" y="18"/>
                  </a:cxn>
                  <a:cxn ang="0">
                    <a:pos x="18" y="6"/>
                  </a:cxn>
                  <a:cxn ang="0">
                    <a:pos x="29" y="18"/>
                  </a:cxn>
                  <a:cxn ang="0">
                    <a:pos x="18" y="29"/>
                  </a:cxn>
                  <a:cxn ang="0">
                    <a:pos x="30" y="8"/>
                  </a:cxn>
                  <a:cxn ang="0">
                    <a:pos x="28" y="5"/>
                  </a:cxn>
                  <a:cxn ang="0">
                    <a:pos x="30" y="3"/>
                  </a:cxn>
                  <a:cxn ang="0">
                    <a:pos x="33" y="5"/>
                  </a:cxn>
                  <a:cxn ang="0">
                    <a:pos x="30" y="8"/>
                  </a:cxn>
                </a:cxnLst>
                <a:rect l="0" t="0" r="r" b="b"/>
                <a:pathLst>
                  <a:path w="36" h="36">
                    <a:moveTo>
                      <a:pt x="34" y="3"/>
                    </a:moveTo>
                    <a:cubicBezTo>
                      <a:pt x="32" y="1"/>
                      <a:pt x="30" y="0"/>
                      <a:pt x="27" y="0"/>
                    </a:cubicBezTo>
                    <a:cubicBezTo>
                      <a:pt x="24" y="0"/>
                      <a:pt x="21" y="0"/>
                      <a:pt x="18" y="0"/>
                    </a:cubicBezTo>
                    <a:cubicBezTo>
                      <a:pt x="18" y="0"/>
                      <a:pt x="18" y="0"/>
                      <a:pt x="18" y="0"/>
                    </a:cubicBezTo>
                    <a:cubicBezTo>
                      <a:pt x="15" y="0"/>
                      <a:pt x="12" y="0"/>
                      <a:pt x="9" y="0"/>
                    </a:cubicBezTo>
                    <a:cubicBezTo>
                      <a:pt x="9" y="0"/>
                      <a:pt x="8" y="0"/>
                      <a:pt x="8" y="0"/>
                    </a:cubicBezTo>
                    <a:cubicBezTo>
                      <a:pt x="6" y="0"/>
                      <a:pt x="5" y="0"/>
                      <a:pt x="4" y="1"/>
                    </a:cubicBezTo>
                    <a:cubicBezTo>
                      <a:pt x="1" y="3"/>
                      <a:pt x="0" y="5"/>
                      <a:pt x="0" y="9"/>
                    </a:cubicBezTo>
                    <a:cubicBezTo>
                      <a:pt x="0" y="15"/>
                      <a:pt x="0" y="21"/>
                      <a:pt x="0" y="27"/>
                    </a:cubicBezTo>
                    <a:cubicBezTo>
                      <a:pt x="0" y="27"/>
                      <a:pt x="0" y="28"/>
                      <a:pt x="0" y="29"/>
                    </a:cubicBezTo>
                    <a:cubicBezTo>
                      <a:pt x="1" y="33"/>
                      <a:pt x="4" y="36"/>
                      <a:pt x="9" y="36"/>
                    </a:cubicBezTo>
                    <a:cubicBezTo>
                      <a:pt x="15" y="36"/>
                      <a:pt x="21" y="36"/>
                      <a:pt x="27" y="36"/>
                    </a:cubicBezTo>
                    <a:cubicBezTo>
                      <a:pt x="27" y="36"/>
                      <a:pt x="28" y="36"/>
                      <a:pt x="28" y="36"/>
                    </a:cubicBezTo>
                    <a:cubicBezTo>
                      <a:pt x="30" y="36"/>
                      <a:pt x="31" y="35"/>
                      <a:pt x="33" y="34"/>
                    </a:cubicBezTo>
                    <a:cubicBezTo>
                      <a:pt x="35" y="32"/>
                      <a:pt x="36" y="29"/>
                      <a:pt x="36" y="27"/>
                    </a:cubicBezTo>
                    <a:cubicBezTo>
                      <a:pt x="36" y="21"/>
                      <a:pt x="36" y="15"/>
                      <a:pt x="36" y="9"/>
                    </a:cubicBezTo>
                    <a:cubicBezTo>
                      <a:pt x="36" y="8"/>
                      <a:pt x="36" y="8"/>
                      <a:pt x="36" y="8"/>
                    </a:cubicBezTo>
                    <a:cubicBezTo>
                      <a:pt x="36" y="6"/>
                      <a:pt x="35" y="4"/>
                      <a:pt x="34" y="3"/>
                    </a:cubicBezTo>
                    <a:close/>
                    <a:moveTo>
                      <a:pt x="18" y="29"/>
                    </a:moveTo>
                    <a:cubicBezTo>
                      <a:pt x="11" y="29"/>
                      <a:pt x="6" y="24"/>
                      <a:pt x="6" y="18"/>
                    </a:cubicBezTo>
                    <a:cubicBezTo>
                      <a:pt x="6" y="11"/>
                      <a:pt x="11" y="6"/>
                      <a:pt x="18" y="6"/>
                    </a:cubicBezTo>
                    <a:cubicBezTo>
                      <a:pt x="24" y="6"/>
                      <a:pt x="29" y="11"/>
                      <a:pt x="29" y="18"/>
                    </a:cubicBezTo>
                    <a:cubicBezTo>
                      <a:pt x="29" y="24"/>
                      <a:pt x="24" y="29"/>
                      <a:pt x="18" y="29"/>
                    </a:cubicBezTo>
                    <a:close/>
                    <a:moveTo>
                      <a:pt x="30" y="8"/>
                    </a:moveTo>
                    <a:cubicBezTo>
                      <a:pt x="29" y="8"/>
                      <a:pt x="28" y="7"/>
                      <a:pt x="28" y="5"/>
                    </a:cubicBezTo>
                    <a:cubicBezTo>
                      <a:pt x="28" y="4"/>
                      <a:pt x="29" y="3"/>
                      <a:pt x="30" y="3"/>
                    </a:cubicBezTo>
                    <a:cubicBezTo>
                      <a:pt x="31" y="3"/>
                      <a:pt x="33" y="4"/>
                      <a:pt x="33" y="5"/>
                    </a:cubicBezTo>
                    <a:cubicBezTo>
                      <a:pt x="33" y="7"/>
                      <a:pt x="31" y="8"/>
                      <a:pt x="30"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6" name="Freeform 4006"/>
              <p:cNvSpPr>
                <a:spLocks noEditPoints="1"/>
              </p:cNvSpPr>
              <p:nvPr/>
            </p:nvSpPr>
            <p:spPr bwMode="auto">
              <a:xfrm>
                <a:off x="4228984" y="1653724"/>
                <a:ext cx="733403" cy="733403"/>
              </a:xfrm>
              <a:custGeom>
                <a:avLst/>
                <a:gdLst/>
                <a:ahLst/>
                <a:cxnLst>
                  <a:cxn ang="0">
                    <a:pos x="80" y="25"/>
                  </a:cxn>
                  <a:cxn ang="0">
                    <a:pos x="71" y="12"/>
                  </a:cxn>
                  <a:cxn ang="0">
                    <a:pos x="58" y="3"/>
                  </a:cxn>
                  <a:cxn ang="0">
                    <a:pos x="42" y="0"/>
                  </a:cxn>
                  <a:cxn ang="0">
                    <a:pos x="25" y="3"/>
                  </a:cxn>
                  <a:cxn ang="0">
                    <a:pos x="12" y="12"/>
                  </a:cxn>
                  <a:cxn ang="0">
                    <a:pos x="3" y="25"/>
                  </a:cxn>
                  <a:cxn ang="0">
                    <a:pos x="0" y="42"/>
                  </a:cxn>
                  <a:cxn ang="0">
                    <a:pos x="3" y="58"/>
                  </a:cxn>
                  <a:cxn ang="0">
                    <a:pos x="12" y="72"/>
                  </a:cxn>
                  <a:cxn ang="0">
                    <a:pos x="25" y="80"/>
                  </a:cxn>
                  <a:cxn ang="0">
                    <a:pos x="42" y="84"/>
                  </a:cxn>
                  <a:cxn ang="0">
                    <a:pos x="58" y="80"/>
                  </a:cxn>
                  <a:cxn ang="0">
                    <a:pos x="71" y="72"/>
                  </a:cxn>
                  <a:cxn ang="0">
                    <a:pos x="80" y="58"/>
                  </a:cxn>
                  <a:cxn ang="0">
                    <a:pos x="84" y="42"/>
                  </a:cxn>
                  <a:cxn ang="0">
                    <a:pos x="80" y="25"/>
                  </a:cxn>
                  <a:cxn ang="0">
                    <a:pos x="63" y="54"/>
                  </a:cxn>
                  <a:cxn ang="0">
                    <a:pos x="51" y="63"/>
                  </a:cxn>
                  <a:cxn ang="0">
                    <a:pos x="33" y="63"/>
                  </a:cxn>
                  <a:cxn ang="0">
                    <a:pos x="32" y="63"/>
                  </a:cxn>
                  <a:cxn ang="0">
                    <a:pos x="28" y="62"/>
                  </a:cxn>
                  <a:cxn ang="0">
                    <a:pos x="22" y="57"/>
                  </a:cxn>
                  <a:cxn ang="0">
                    <a:pos x="20" y="52"/>
                  </a:cxn>
                  <a:cxn ang="0">
                    <a:pos x="20" y="51"/>
                  </a:cxn>
                  <a:cxn ang="0">
                    <a:pos x="20" y="32"/>
                  </a:cxn>
                  <a:cxn ang="0">
                    <a:pos x="20" y="31"/>
                  </a:cxn>
                  <a:cxn ang="0">
                    <a:pos x="21" y="28"/>
                  </a:cxn>
                  <a:cxn ang="0">
                    <a:pos x="27" y="22"/>
                  </a:cxn>
                  <a:cxn ang="0">
                    <a:pos x="31" y="20"/>
                  </a:cxn>
                  <a:cxn ang="0">
                    <a:pos x="32" y="20"/>
                  </a:cxn>
                  <a:cxn ang="0">
                    <a:pos x="51" y="20"/>
                  </a:cxn>
                  <a:cxn ang="0">
                    <a:pos x="51" y="20"/>
                  </a:cxn>
                  <a:cxn ang="0">
                    <a:pos x="54" y="21"/>
                  </a:cxn>
                  <a:cxn ang="0">
                    <a:pos x="59" y="24"/>
                  </a:cxn>
                  <a:cxn ang="0">
                    <a:pos x="63" y="33"/>
                  </a:cxn>
                  <a:cxn ang="0">
                    <a:pos x="63" y="51"/>
                  </a:cxn>
                  <a:cxn ang="0">
                    <a:pos x="63" y="54"/>
                  </a:cxn>
                </a:cxnLst>
                <a:rect l="0" t="0" r="r" b="b"/>
                <a:pathLst>
                  <a:path w="84" h="84">
                    <a:moveTo>
                      <a:pt x="80" y="25"/>
                    </a:moveTo>
                    <a:cubicBezTo>
                      <a:pt x="78" y="20"/>
                      <a:pt x="75" y="16"/>
                      <a:pt x="71" y="12"/>
                    </a:cubicBezTo>
                    <a:cubicBezTo>
                      <a:pt x="68" y="8"/>
                      <a:pt x="63" y="5"/>
                      <a:pt x="58" y="3"/>
                    </a:cubicBezTo>
                    <a:cubicBezTo>
                      <a:pt x="53" y="1"/>
                      <a:pt x="48" y="0"/>
                      <a:pt x="42" y="0"/>
                    </a:cubicBezTo>
                    <a:cubicBezTo>
                      <a:pt x="36" y="0"/>
                      <a:pt x="30" y="1"/>
                      <a:pt x="25" y="3"/>
                    </a:cubicBezTo>
                    <a:cubicBezTo>
                      <a:pt x="20" y="5"/>
                      <a:pt x="16" y="8"/>
                      <a:pt x="12" y="12"/>
                    </a:cubicBezTo>
                    <a:cubicBezTo>
                      <a:pt x="8" y="16"/>
                      <a:pt x="5" y="20"/>
                      <a:pt x="3" y="25"/>
                    </a:cubicBezTo>
                    <a:cubicBezTo>
                      <a:pt x="1" y="31"/>
                      <a:pt x="0" y="36"/>
                      <a:pt x="0" y="42"/>
                    </a:cubicBezTo>
                    <a:cubicBezTo>
                      <a:pt x="0" y="48"/>
                      <a:pt x="1" y="53"/>
                      <a:pt x="3" y="58"/>
                    </a:cubicBezTo>
                    <a:cubicBezTo>
                      <a:pt x="5" y="63"/>
                      <a:pt x="8" y="68"/>
                      <a:pt x="12" y="72"/>
                    </a:cubicBezTo>
                    <a:cubicBezTo>
                      <a:pt x="16" y="75"/>
                      <a:pt x="20" y="78"/>
                      <a:pt x="25" y="80"/>
                    </a:cubicBezTo>
                    <a:cubicBezTo>
                      <a:pt x="30" y="83"/>
                      <a:pt x="36" y="84"/>
                      <a:pt x="42" y="84"/>
                    </a:cubicBezTo>
                    <a:cubicBezTo>
                      <a:pt x="48" y="84"/>
                      <a:pt x="53" y="83"/>
                      <a:pt x="58" y="80"/>
                    </a:cubicBezTo>
                    <a:cubicBezTo>
                      <a:pt x="63" y="78"/>
                      <a:pt x="68" y="75"/>
                      <a:pt x="71" y="72"/>
                    </a:cubicBezTo>
                    <a:cubicBezTo>
                      <a:pt x="75" y="68"/>
                      <a:pt x="78" y="63"/>
                      <a:pt x="80" y="58"/>
                    </a:cubicBezTo>
                    <a:cubicBezTo>
                      <a:pt x="83" y="53"/>
                      <a:pt x="84" y="48"/>
                      <a:pt x="84" y="42"/>
                    </a:cubicBezTo>
                    <a:cubicBezTo>
                      <a:pt x="84" y="36"/>
                      <a:pt x="83" y="31"/>
                      <a:pt x="80" y="25"/>
                    </a:cubicBezTo>
                    <a:close/>
                    <a:moveTo>
                      <a:pt x="63" y="54"/>
                    </a:moveTo>
                    <a:cubicBezTo>
                      <a:pt x="61" y="60"/>
                      <a:pt x="56" y="63"/>
                      <a:pt x="51" y="63"/>
                    </a:cubicBezTo>
                    <a:cubicBezTo>
                      <a:pt x="45" y="63"/>
                      <a:pt x="39" y="63"/>
                      <a:pt x="33" y="63"/>
                    </a:cubicBezTo>
                    <a:cubicBezTo>
                      <a:pt x="32" y="63"/>
                      <a:pt x="32" y="63"/>
                      <a:pt x="32" y="63"/>
                    </a:cubicBezTo>
                    <a:cubicBezTo>
                      <a:pt x="30" y="63"/>
                      <a:pt x="29" y="63"/>
                      <a:pt x="28" y="62"/>
                    </a:cubicBezTo>
                    <a:cubicBezTo>
                      <a:pt x="25" y="61"/>
                      <a:pt x="23" y="59"/>
                      <a:pt x="22" y="57"/>
                    </a:cubicBezTo>
                    <a:cubicBezTo>
                      <a:pt x="21" y="55"/>
                      <a:pt x="21" y="54"/>
                      <a:pt x="20" y="52"/>
                    </a:cubicBezTo>
                    <a:cubicBezTo>
                      <a:pt x="20" y="51"/>
                      <a:pt x="20" y="51"/>
                      <a:pt x="20" y="51"/>
                    </a:cubicBezTo>
                    <a:cubicBezTo>
                      <a:pt x="20" y="45"/>
                      <a:pt x="20" y="39"/>
                      <a:pt x="20" y="32"/>
                    </a:cubicBezTo>
                    <a:cubicBezTo>
                      <a:pt x="20" y="31"/>
                      <a:pt x="20" y="31"/>
                      <a:pt x="20" y="31"/>
                    </a:cubicBezTo>
                    <a:cubicBezTo>
                      <a:pt x="20" y="30"/>
                      <a:pt x="21" y="29"/>
                      <a:pt x="21" y="28"/>
                    </a:cubicBezTo>
                    <a:cubicBezTo>
                      <a:pt x="23" y="25"/>
                      <a:pt x="25" y="23"/>
                      <a:pt x="27" y="22"/>
                    </a:cubicBezTo>
                    <a:cubicBezTo>
                      <a:pt x="29" y="21"/>
                      <a:pt x="30" y="21"/>
                      <a:pt x="31" y="20"/>
                    </a:cubicBezTo>
                    <a:cubicBezTo>
                      <a:pt x="32" y="20"/>
                      <a:pt x="32" y="20"/>
                      <a:pt x="32" y="20"/>
                    </a:cubicBezTo>
                    <a:cubicBezTo>
                      <a:pt x="39" y="20"/>
                      <a:pt x="45" y="20"/>
                      <a:pt x="51" y="20"/>
                    </a:cubicBezTo>
                    <a:cubicBezTo>
                      <a:pt x="51" y="20"/>
                      <a:pt x="51" y="20"/>
                      <a:pt x="51" y="20"/>
                    </a:cubicBezTo>
                    <a:cubicBezTo>
                      <a:pt x="52" y="20"/>
                      <a:pt x="53" y="21"/>
                      <a:pt x="54" y="21"/>
                    </a:cubicBezTo>
                    <a:cubicBezTo>
                      <a:pt x="56" y="21"/>
                      <a:pt x="58" y="22"/>
                      <a:pt x="59" y="24"/>
                    </a:cubicBezTo>
                    <a:cubicBezTo>
                      <a:pt x="62" y="26"/>
                      <a:pt x="63" y="29"/>
                      <a:pt x="63" y="33"/>
                    </a:cubicBezTo>
                    <a:cubicBezTo>
                      <a:pt x="63" y="39"/>
                      <a:pt x="63" y="45"/>
                      <a:pt x="63" y="51"/>
                    </a:cubicBezTo>
                    <a:cubicBezTo>
                      <a:pt x="63" y="52"/>
                      <a:pt x="63" y="53"/>
                      <a:pt x="63" y="5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 name="Group 2">
            <a:extLst>
              <a:ext uri="{FF2B5EF4-FFF2-40B4-BE49-F238E27FC236}">
                <a16:creationId xmlns:a16="http://schemas.microsoft.com/office/drawing/2014/main" id="{CB1FA0DA-F1FD-0493-FF73-C0B0FD757608}"/>
              </a:ext>
            </a:extLst>
          </p:cNvPr>
          <p:cNvGrpSpPr/>
          <p:nvPr/>
        </p:nvGrpSpPr>
        <p:grpSpPr>
          <a:xfrm>
            <a:off x="950338" y="3149968"/>
            <a:ext cx="4180373" cy="644952"/>
            <a:chOff x="950338" y="3149968"/>
            <a:chExt cx="4180373" cy="644952"/>
          </a:xfrm>
        </p:grpSpPr>
        <p:sp>
          <p:nvSpPr>
            <p:cNvPr id="13" name="Freeform 3966"/>
            <p:cNvSpPr>
              <a:spLocks/>
            </p:cNvSpPr>
            <p:nvPr/>
          </p:nvSpPr>
          <p:spPr bwMode="auto">
            <a:xfrm>
              <a:off x="950338" y="3268665"/>
              <a:ext cx="556324" cy="526255"/>
            </a:xfrm>
            <a:custGeom>
              <a:avLst/>
              <a:gdLst/>
              <a:ahLst/>
              <a:cxnLst>
                <a:cxn ang="0">
                  <a:pos x="90" y="0"/>
                </a:cxn>
                <a:cxn ang="0">
                  <a:pos x="56" y="25"/>
                </a:cxn>
                <a:cxn ang="0">
                  <a:pos x="21" y="0"/>
                </a:cxn>
                <a:cxn ang="0">
                  <a:pos x="33" y="40"/>
                </a:cxn>
                <a:cxn ang="0">
                  <a:pos x="0" y="65"/>
                </a:cxn>
                <a:cxn ang="0">
                  <a:pos x="42" y="65"/>
                </a:cxn>
                <a:cxn ang="0">
                  <a:pos x="54" y="105"/>
                </a:cxn>
                <a:cxn ang="0">
                  <a:pos x="68" y="65"/>
                </a:cxn>
                <a:cxn ang="0">
                  <a:pos x="111" y="65"/>
                </a:cxn>
                <a:cxn ang="0">
                  <a:pos x="76" y="40"/>
                </a:cxn>
                <a:cxn ang="0">
                  <a:pos x="90" y="0"/>
                </a:cxn>
              </a:cxnLst>
              <a:rect l="0" t="0" r="r" b="b"/>
              <a:pathLst>
                <a:path w="111" h="105">
                  <a:moveTo>
                    <a:pt x="90" y="0"/>
                  </a:moveTo>
                  <a:lnTo>
                    <a:pt x="56" y="25"/>
                  </a:lnTo>
                  <a:lnTo>
                    <a:pt x="21" y="0"/>
                  </a:lnTo>
                  <a:lnTo>
                    <a:pt x="33" y="40"/>
                  </a:lnTo>
                  <a:lnTo>
                    <a:pt x="0" y="65"/>
                  </a:lnTo>
                  <a:lnTo>
                    <a:pt x="42" y="65"/>
                  </a:lnTo>
                  <a:lnTo>
                    <a:pt x="54" y="105"/>
                  </a:lnTo>
                  <a:lnTo>
                    <a:pt x="68" y="65"/>
                  </a:lnTo>
                  <a:lnTo>
                    <a:pt x="111" y="65"/>
                  </a:lnTo>
                  <a:lnTo>
                    <a:pt x="76" y="40"/>
                  </a:lnTo>
                  <a:lnTo>
                    <a:pt x="9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67"/>
            <p:cNvSpPr>
              <a:spLocks/>
            </p:cNvSpPr>
            <p:nvPr/>
          </p:nvSpPr>
          <p:spPr bwMode="auto">
            <a:xfrm>
              <a:off x="1220983" y="3268665"/>
              <a:ext cx="591409" cy="526255"/>
            </a:xfrm>
            <a:custGeom>
              <a:avLst/>
              <a:gdLst/>
              <a:ahLst/>
              <a:cxnLst>
                <a:cxn ang="0">
                  <a:pos x="36" y="0"/>
                </a:cxn>
                <a:cxn ang="0">
                  <a:pos x="49" y="40"/>
                </a:cxn>
                <a:cxn ang="0">
                  <a:pos x="90" y="40"/>
                </a:cxn>
                <a:cxn ang="0">
                  <a:pos x="57" y="65"/>
                </a:cxn>
                <a:cxn ang="0">
                  <a:pos x="69" y="105"/>
                </a:cxn>
                <a:cxn ang="0">
                  <a:pos x="35" y="80"/>
                </a:cxn>
                <a:cxn ang="0">
                  <a:pos x="0" y="105"/>
                </a:cxn>
                <a:cxn ang="0">
                  <a:pos x="88" y="105"/>
                </a:cxn>
                <a:cxn ang="0">
                  <a:pos x="118" y="0"/>
                </a:cxn>
                <a:cxn ang="0">
                  <a:pos x="36" y="0"/>
                </a:cxn>
              </a:cxnLst>
              <a:rect l="0" t="0" r="r" b="b"/>
              <a:pathLst>
                <a:path w="118" h="105">
                  <a:moveTo>
                    <a:pt x="36" y="0"/>
                  </a:moveTo>
                  <a:lnTo>
                    <a:pt x="49" y="40"/>
                  </a:lnTo>
                  <a:lnTo>
                    <a:pt x="90" y="40"/>
                  </a:lnTo>
                  <a:lnTo>
                    <a:pt x="57" y="65"/>
                  </a:lnTo>
                  <a:lnTo>
                    <a:pt x="69" y="105"/>
                  </a:lnTo>
                  <a:lnTo>
                    <a:pt x="35" y="80"/>
                  </a:lnTo>
                  <a:lnTo>
                    <a:pt x="0" y="105"/>
                  </a:lnTo>
                  <a:lnTo>
                    <a:pt x="88" y="105"/>
                  </a:lnTo>
                  <a:lnTo>
                    <a:pt x="118" y="0"/>
                  </a:lnTo>
                  <a:lnTo>
                    <a:pt x="3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68"/>
            <p:cNvSpPr>
              <a:spLocks noEditPoints="1"/>
            </p:cNvSpPr>
            <p:nvPr/>
          </p:nvSpPr>
          <p:spPr bwMode="auto">
            <a:xfrm>
              <a:off x="2879936" y="3278689"/>
              <a:ext cx="551313" cy="511218"/>
            </a:xfrm>
            <a:custGeom>
              <a:avLst/>
              <a:gdLst/>
              <a:ahLst/>
              <a:cxnLst>
                <a:cxn ang="0">
                  <a:pos x="14" y="12"/>
                </a:cxn>
                <a:cxn ang="0">
                  <a:pos x="10" y="4"/>
                </a:cxn>
                <a:cxn ang="0">
                  <a:pos x="1" y="2"/>
                </a:cxn>
                <a:cxn ang="0">
                  <a:pos x="1" y="0"/>
                </a:cxn>
                <a:cxn ang="0">
                  <a:pos x="37" y="0"/>
                </a:cxn>
                <a:cxn ang="0">
                  <a:pos x="49" y="1"/>
                </a:cxn>
                <a:cxn ang="0">
                  <a:pos x="59" y="3"/>
                </a:cxn>
                <a:cxn ang="0">
                  <a:pos x="73" y="10"/>
                </a:cxn>
                <a:cxn ang="0">
                  <a:pos x="79" y="19"/>
                </a:cxn>
                <a:cxn ang="0">
                  <a:pos x="82" y="28"/>
                </a:cxn>
                <a:cxn ang="0">
                  <a:pos x="83" y="41"/>
                </a:cxn>
                <a:cxn ang="0">
                  <a:pos x="81" y="52"/>
                </a:cxn>
                <a:cxn ang="0">
                  <a:pos x="78" y="59"/>
                </a:cxn>
                <a:cxn ang="0">
                  <a:pos x="68" y="70"/>
                </a:cxn>
                <a:cxn ang="0">
                  <a:pos x="55" y="75"/>
                </a:cxn>
                <a:cxn ang="0">
                  <a:pos x="46" y="76"/>
                </a:cxn>
                <a:cxn ang="0">
                  <a:pos x="42" y="76"/>
                </a:cxn>
                <a:cxn ang="0">
                  <a:pos x="16" y="77"/>
                </a:cxn>
                <a:cxn ang="0">
                  <a:pos x="14" y="76"/>
                </a:cxn>
                <a:cxn ang="0">
                  <a:pos x="14" y="43"/>
                </a:cxn>
                <a:cxn ang="0">
                  <a:pos x="27" y="65"/>
                </a:cxn>
                <a:cxn ang="0">
                  <a:pos x="30" y="71"/>
                </a:cxn>
                <a:cxn ang="0">
                  <a:pos x="41" y="71"/>
                </a:cxn>
                <a:cxn ang="0">
                  <a:pos x="55" y="67"/>
                </a:cxn>
                <a:cxn ang="0">
                  <a:pos x="60" y="63"/>
                </a:cxn>
                <a:cxn ang="0">
                  <a:pos x="66" y="52"/>
                </a:cxn>
                <a:cxn ang="0">
                  <a:pos x="68" y="39"/>
                </a:cxn>
                <a:cxn ang="0">
                  <a:pos x="66" y="22"/>
                </a:cxn>
                <a:cxn ang="0">
                  <a:pos x="64" y="18"/>
                </a:cxn>
                <a:cxn ang="0">
                  <a:pos x="58" y="10"/>
                </a:cxn>
                <a:cxn ang="0">
                  <a:pos x="50" y="7"/>
                </a:cxn>
                <a:cxn ang="0">
                  <a:pos x="40" y="5"/>
                </a:cxn>
                <a:cxn ang="0">
                  <a:pos x="28" y="7"/>
                </a:cxn>
                <a:cxn ang="0">
                  <a:pos x="27" y="39"/>
                </a:cxn>
              </a:cxnLst>
              <a:rect l="0" t="0" r="r" b="b"/>
              <a:pathLst>
                <a:path w="83" h="77">
                  <a:moveTo>
                    <a:pt x="14" y="43"/>
                  </a:moveTo>
                  <a:cubicBezTo>
                    <a:pt x="14" y="32"/>
                    <a:pt x="14" y="22"/>
                    <a:pt x="14" y="12"/>
                  </a:cubicBezTo>
                  <a:cubicBezTo>
                    <a:pt x="14" y="11"/>
                    <a:pt x="14" y="10"/>
                    <a:pt x="14" y="9"/>
                  </a:cubicBezTo>
                  <a:cubicBezTo>
                    <a:pt x="13" y="6"/>
                    <a:pt x="12" y="5"/>
                    <a:pt x="10" y="4"/>
                  </a:cubicBezTo>
                  <a:cubicBezTo>
                    <a:pt x="9" y="4"/>
                    <a:pt x="8" y="4"/>
                    <a:pt x="6" y="3"/>
                  </a:cubicBezTo>
                  <a:cubicBezTo>
                    <a:pt x="5" y="3"/>
                    <a:pt x="3" y="3"/>
                    <a:pt x="1" y="2"/>
                  </a:cubicBezTo>
                  <a:cubicBezTo>
                    <a:pt x="0" y="2"/>
                    <a:pt x="0" y="2"/>
                    <a:pt x="0" y="1"/>
                  </a:cubicBezTo>
                  <a:cubicBezTo>
                    <a:pt x="0" y="0"/>
                    <a:pt x="0" y="0"/>
                    <a:pt x="1" y="0"/>
                  </a:cubicBezTo>
                  <a:cubicBezTo>
                    <a:pt x="2" y="0"/>
                    <a:pt x="2" y="0"/>
                    <a:pt x="2" y="0"/>
                  </a:cubicBezTo>
                  <a:cubicBezTo>
                    <a:pt x="14" y="0"/>
                    <a:pt x="25" y="0"/>
                    <a:pt x="37" y="0"/>
                  </a:cubicBezTo>
                  <a:cubicBezTo>
                    <a:pt x="39" y="0"/>
                    <a:pt x="41" y="0"/>
                    <a:pt x="43" y="0"/>
                  </a:cubicBezTo>
                  <a:cubicBezTo>
                    <a:pt x="45" y="0"/>
                    <a:pt x="47" y="1"/>
                    <a:pt x="49" y="1"/>
                  </a:cubicBezTo>
                  <a:cubicBezTo>
                    <a:pt x="49" y="1"/>
                    <a:pt x="50" y="1"/>
                    <a:pt x="51" y="1"/>
                  </a:cubicBezTo>
                  <a:cubicBezTo>
                    <a:pt x="53" y="1"/>
                    <a:pt x="56" y="2"/>
                    <a:pt x="59" y="3"/>
                  </a:cubicBezTo>
                  <a:cubicBezTo>
                    <a:pt x="61" y="3"/>
                    <a:pt x="64" y="4"/>
                    <a:pt x="66" y="5"/>
                  </a:cubicBezTo>
                  <a:cubicBezTo>
                    <a:pt x="69" y="6"/>
                    <a:pt x="71" y="8"/>
                    <a:pt x="73" y="10"/>
                  </a:cubicBezTo>
                  <a:cubicBezTo>
                    <a:pt x="74" y="12"/>
                    <a:pt x="76" y="13"/>
                    <a:pt x="77" y="15"/>
                  </a:cubicBezTo>
                  <a:cubicBezTo>
                    <a:pt x="78" y="17"/>
                    <a:pt x="79" y="18"/>
                    <a:pt x="79" y="19"/>
                  </a:cubicBezTo>
                  <a:cubicBezTo>
                    <a:pt x="80" y="21"/>
                    <a:pt x="80" y="22"/>
                    <a:pt x="81" y="23"/>
                  </a:cubicBezTo>
                  <a:cubicBezTo>
                    <a:pt x="81" y="25"/>
                    <a:pt x="82" y="26"/>
                    <a:pt x="82" y="28"/>
                  </a:cubicBezTo>
                  <a:cubicBezTo>
                    <a:pt x="82" y="30"/>
                    <a:pt x="82" y="31"/>
                    <a:pt x="82" y="33"/>
                  </a:cubicBezTo>
                  <a:cubicBezTo>
                    <a:pt x="83" y="36"/>
                    <a:pt x="82" y="38"/>
                    <a:pt x="83" y="41"/>
                  </a:cubicBezTo>
                  <a:cubicBezTo>
                    <a:pt x="83" y="43"/>
                    <a:pt x="82" y="44"/>
                    <a:pt x="82" y="45"/>
                  </a:cubicBezTo>
                  <a:cubicBezTo>
                    <a:pt x="82" y="48"/>
                    <a:pt x="81" y="50"/>
                    <a:pt x="81" y="52"/>
                  </a:cubicBezTo>
                  <a:cubicBezTo>
                    <a:pt x="81" y="53"/>
                    <a:pt x="80" y="55"/>
                    <a:pt x="80" y="56"/>
                  </a:cubicBezTo>
                  <a:cubicBezTo>
                    <a:pt x="79" y="57"/>
                    <a:pt x="79" y="58"/>
                    <a:pt x="78" y="59"/>
                  </a:cubicBezTo>
                  <a:cubicBezTo>
                    <a:pt x="78" y="60"/>
                    <a:pt x="76" y="62"/>
                    <a:pt x="75" y="64"/>
                  </a:cubicBezTo>
                  <a:cubicBezTo>
                    <a:pt x="73" y="66"/>
                    <a:pt x="71" y="68"/>
                    <a:pt x="68" y="70"/>
                  </a:cubicBezTo>
                  <a:cubicBezTo>
                    <a:pt x="66" y="71"/>
                    <a:pt x="63" y="72"/>
                    <a:pt x="60" y="73"/>
                  </a:cubicBezTo>
                  <a:cubicBezTo>
                    <a:pt x="58" y="74"/>
                    <a:pt x="57" y="74"/>
                    <a:pt x="55" y="75"/>
                  </a:cubicBezTo>
                  <a:cubicBezTo>
                    <a:pt x="54" y="75"/>
                    <a:pt x="54" y="75"/>
                    <a:pt x="54" y="75"/>
                  </a:cubicBezTo>
                  <a:cubicBezTo>
                    <a:pt x="51" y="75"/>
                    <a:pt x="49" y="76"/>
                    <a:pt x="46" y="76"/>
                  </a:cubicBezTo>
                  <a:cubicBezTo>
                    <a:pt x="44" y="76"/>
                    <a:pt x="43" y="76"/>
                    <a:pt x="42" y="76"/>
                  </a:cubicBezTo>
                  <a:cubicBezTo>
                    <a:pt x="42" y="76"/>
                    <a:pt x="42" y="76"/>
                    <a:pt x="42" y="76"/>
                  </a:cubicBezTo>
                  <a:cubicBezTo>
                    <a:pt x="39" y="77"/>
                    <a:pt x="37" y="77"/>
                    <a:pt x="35" y="77"/>
                  </a:cubicBezTo>
                  <a:cubicBezTo>
                    <a:pt x="29" y="77"/>
                    <a:pt x="23" y="77"/>
                    <a:pt x="16" y="77"/>
                  </a:cubicBezTo>
                  <a:cubicBezTo>
                    <a:pt x="15" y="77"/>
                    <a:pt x="15" y="77"/>
                    <a:pt x="15" y="77"/>
                  </a:cubicBezTo>
                  <a:cubicBezTo>
                    <a:pt x="15" y="77"/>
                    <a:pt x="14" y="76"/>
                    <a:pt x="14" y="76"/>
                  </a:cubicBezTo>
                  <a:cubicBezTo>
                    <a:pt x="14" y="74"/>
                    <a:pt x="14" y="74"/>
                    <a:pt x="14" y="74"/>
                  </a:cubicBezTo>
                  <a:lnTo>
                    <a:pt x="14" y="43"/>
                  </a:lnTo>
                  <a:close/>
                  <a:moveTo>
                    <a:pt x="27" y="39"/>
                  </a:moveTo>
                  <a:cubicBezTo>
                    <a:pt x="27" y="47"/>
                    <a:pt x="27" y="56"/>
                    <a:pt x="27" y="65"/>
                  </a:cubicBezTo>
                  <a:cubicBezTo>
                    <a:pt x="27" y="66"/>
                    <a:pt x="27" y="68"/>
                    <a:pt x="28" y="69"/>
                  </a:cubicBezTo>
                  <a:cubicBezTo>
                    <a:pt x="28" y="70"/>
                    <a:pt x="29" y="71"/>
                    <a:pt x="30" y="71"/>
                  </a:cubicBezTo>
                  <a:cubicBezTo>
                    <a:pt x="31" y="71"/>
                    <a:pt x="33" y="72"/>
                    <a:pt x="34" y="72"/>
                  </a:cubicBezTo>
                  <a:cubicBezTo>
                    <a:pt x="37" y="72"/>
                    <a:pt x="39" y="71"/>
                    <a:pt x="41" y="71"/>
                  </a:cubicBezTo>
                  <a:cubicBezTo>
                    <a:pt x="44" y="71"/>
                    <a:pt x="47" y="70"/>
                    <a:pt x="50" y="69"/>
                  </a:cubicBezTo>
                  <a:cubicBezTo>
                    <a:pt x="52" y="69"/>
                    <a:pt x="54" y="68"/>
                    <a:pt x="55" y="67"/>
                  </a:cubicBezTo>
                  <a:cubicBezTo>
                    <a:pt x="56" y="67"/>
                    <a:pt x="56" y="67"/>
                    <a:pt x="57" y="66"/>
                  </a:cubicBezTo>
                  <a:cubicBezTo>
                    <a:pt x="58" y="65"/>
                    <a:pt x="59" y="64"/>
                    <a:pt x="60" y="63"/>
                  </a:cubicBezTo>
                  <a:cubicBezTo>
                    <a:pt x="62" y="61"/>
                    <a:pt x="63" y="59"/>
                    <a:pt x="64" y="57"/>
                  </a:cubicBezTo>
                  <a:cubicBezTo>
                    <a:pt x="65" y="56"/>
                    <a:pt x="66" y="54"/>
                    <a:pt x="66" y="52"/>
                  </a:cubicBezTo>
                  <a:cubicBezTo>
                    <a:pt x="67" y="50"/>
                    <a:pt x="67" y="48"/>
                    <a:pt x="68" y="46"/>
                  </a:cubicBezTo>
                  <a:cubicBezTo>
                    <a:pt x="68" y="44"/>
                    <a:pt x="68" y="42"/>
                    <a:pt x="68" y="39"/>
                  </a:cubicBezTo>
                  <a:cubicBezTo>
                    <a:pt x="68" y="35"/>
                    <a:pt x="68" y="30"/>
                    <a:pt x="67" y="26"/>
                  </a:cubicBezTo>
                  <a:cubicBezTo>
                    <a:pt x="67" y="24"/>
                    <a:pt x="66" y="23"/>
                    <a:pt x="66" y="22"/>
                  </a:cubicBezTo>
                  <a:cubicBezTo>
                    <a:pt x="66" y="22"/>
                    <a:pt x="66" y="22"/>
                    <a:pt x="66" y="22"/>
                  </a:cubicBezTo>
                  <a:cubicBezTo>
                    <a:pt x="65" y="21"/>
                    <a:pt x="65" y="19"/>
                    <a:pt x="64" y="18"/>
                  </a:cubicBezTo>
                  <a:cubicBezTo>
                    <a:pt x="64" y="17"/>
                    <a:pt x="63" y="16"/>
                    <a:pt x="62" y="15"/>
                  </a:cubicBezTo>
                  <a:cubicBezTo>
                    <a:pt x="61" y="13"/>
                    <a:pt x="59" y="12"/>
                    <a:pt x="58" y="10"/>
                  </a:cubicBezTo>
                  <a:cubicBezTo>
                    <a:pt x="56" y="10"/>
                    <a:pt x="55" y="9"/>
                    <a:pt x="54" y="8"/>
                  </a:cubicBezTo>
                  <a:cubicBezTo>
                    <a:pt x="53" y="7"/>
                    <a:pt x="52" y="7"/>
                    <a:pt x="50" y="7"/>
                  </a:cubicBezTo>
                  <a:cubicBezTo>
                    <a:pt x="49" y="6"/>
                    <a:pt x="47" y="6"/>
                    <a:pt x="45" y="5"/>
                  </a:cubicBezTo>
                  <a:cubicBezTo>
                    <a:pt x="43" y="5"/>
                    <a:pt x="41" y="5"/>
                    <a:pt x="40" y="5"/>
                  </a:cubicBezTo>
                  <a:cubicBezTo>
                    <a:pt x="36" y="4"/>
                    <a:pt x="33" y="5"/>
                    <a:pt x="30" y="5"/>
                  </a:cubicBezTo>
                  <a:cubicBezTo>
                    <a:pt x="29" y="6"/>
                    <a:pt x="28" y="6"/>
                    <a:pt x="28" y="7"/>
                  </a:cubicBezTo>
                  <a:cubicBezTo>
                    <a:pt x="27" y="9"/>
                    <a:pt x="27" y="11"/>
                    <a:pt x="27" y="12"/>
                  </a:cubicBezTo>
                  <a:cubicBezTo>
                    <a:pt x="27" y="21"/>
                    <a:pt x="27" y="30"/>
                    <a:pt x="27" y="39"/>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69"/>
            <p:cNvSpPr>
              <a:spLocks noEditPoints="1"/>
            </p:cNvSpPr>
            <p:nvPr/>
          </p:nvSpPr>
          <p:spPr bwMode="auto">
            <a:xfrm>
              <a:off x="3987574" y="3278689"/>
              <a:ext cx="541289" cy="511218"/>
            </a:xfrm>
            <a:custGeom>
              <a:avLst/>
              <a:gdLst/>
              <a:ahLst/>
              <a:cxnLst>
                <a:cxn ang="0">
                  <a:pos x="22" y="51"/>
                </a:cxn>
                <a:cxn ang="0">
                  <a:pos x="18" y="56"/>
                </a:cxn>
                <a:cxn ang="0">
                  <a:pos x="15" y="64"/>
                </a:cxn>
                <a:cxn ang="0">
                  <a:pos x="10" y="75"/>
                </a:cxn>
                <a:cxn ang="0">
                  <a:pos x="7" y="77"/>
                </a:cxn>
                <a:cxn ang="0">
                  <a:pos x="1" y="77"/>
                </a:cxn>
                <a:cxn ang="0">
                  <a:pos x="0" y="75"/>
                </a:cxn>
                <a:cxn ang="0">
                  <a:pos x="3" y="69"/>
                </a:cxn>
                <a:cxn ang="0">
                  <a:pos x="8" y="59"/>
                </a:cxn>
                <a:cxn ang="0">
                  <a:pos x="12" y="51"/>
                </a:cxn>
                <a:cxn ang="0">
                  <a:pos x="15" y="44"/>
                </a:cxn>
                <a:cxn ang="0">
                  <a:pos x="19" y="36"/>
                </a:cxn>
                <a:cxn ang="0">
                  <a:pos x="22" y="28"/>
                </a:cxn>
                <a:cxn ang="0">
                  <a:pos x="25" y="21"/>
                </a:cxn>
                <a:cxn ang="0">
                  <a:pos x="29" y="13"/>
                </a:cxn>
                <a:cxn ang="0">
                  <a:pos x="31" y="8"/>
                </a:cxn>
                <a:cxn ang="0">
                  <a:pos x="22" y="3"/>
                </a:cxn>
                <a:cxn ang="0">
                  <a:pos x="22" y="0"/>
                </a:cxn>
                <a:cxn ang="0">
                  <a:pos x="46" y="1"/>
                </a:cxn>
                <a:cxn ang="0">
                  <a:pos x="48" y="6"/>
                </a:cxn>
                <a:cxn ang="0">
                  <a:pos x="51" y="13"/>
                </a:cxn>
                <a:cxn ang="0">
                  <a:pos x="58" y="26"/>
                </a:cxn>
                <a:cxn ang="0">
                  <a:pos x="60" y="31"/>
                </a:cxn>
                <a:cxn ang="0">
                  <a:pos x="64" y="40"/>
                </a:cxn>
                <a:cxn ang="0">
                  <a:pos x="68" y="48"/>
                </a:cxn>
                <a:cxn ang="0">
                  <a:pos x="73" y="58"/>
                </a:cxn>
                <a:cxn ang="0">
                  <a:pos x="77" y="66"/>
                </a:cxn>
                <a:cxn ang="0">
                  <a:pos x="80" y="73"/>
                </a:cxn>
                <a:cxn ang="0">
                  <a:pos x="81" y="77"/>
                </a:cxn>
                <a:cxn ang="0">
                  <a:pos x="67" y="75"/>
                </a:cxn>
                <a:cxn ang="0">
                  <a:pos x="62" y="65"/>
                </a:cxn>
                <a:cxn ang="0">
                  <a:pos x="58" y="57"/>
                </a:cxn>
                <a:cxn ang="0">
                  <a:pos x="54" y="51"/>
                </a:cxn>
                <a:cxn ang="0">
                  <a:pos x="38" y="46"/>
                </a:cxn>
                <a:cxn ang="0">
                  <a:pos x="53" y="46"/>
                </a:cxn>
                <a:cxn ang="0">
                  <a:pos x="52" y="43"/>
                </a:cxn>
                <a:cxn ang="0">
                  <a:pos x="50" y="37"/>
                </a:cxn>
                <a:cxn ang="0">
                  <a:pos x="47" y="33"/>
                </a:cxn>
                <a:cxn ang="0">
                  <a:pos x="44" y="26"/>
                </a:cxn>
                <a:cxn ang="0">
                  <a:pos x="40" y="18"/>
                </a:cxn>
                <a:cxn ang="0">
                  <a:pos x="38" y="14"/>
                </a:cxn>
                <a:cxn ang="0">
                  <a:pos x="37" y="15"/>
                </a:cxn>
                <a:cxn ang="0">
                  <a:pos x="33" y="23"/>
                </a:cxn>
                <a:cxn ang="0">
                  <a:pos x="29" y="33"/>
                </a:cxn>
                <a:cxn ang="0">
                  <a:pos x="23" y="45"/>
                </a:cxn>
                <a:cxn ang="0">
                  <a:pos x="25" y="46"/>
                </a:cxn>
              </a:cxnLst>
              <a:rect l="0" t="0" r="r" b="b"/>
              <a:pathLst>
                <a:path w="82" h="77">
                  <a:moveTo>
                    <a:pt x="38" y="51"/>
                  </a:moveTo>
                  <a:cubicBezTo>
                    <a:pt x="33" y="51"/>
                    <a:pt x="27" y="51"/>
                    <a:pt x="22" y="51"/>
                  </a:cubicBezTo>
                  <a:cubicBezTo>
                    <a:pt x="21" y="51"/>
                    <a:pt x="20" y="51"/>
                    <a:pt x="20" y="53"/>
                  </a:cubicBezTo>
                  <a:cubicBezTo>
                    <a:pt x="19" y="54"/>
                    <a:pt x="19" y="55"/>
                    <a:pt x="18" y="56"/>
                  </a:cubicBezTo>
                  <a:cubicBezTo>
                    <a:pt x="18" y="57"/>
                    <a:pt x="18" y="58"/>
                    <a:pt x="17" y="58"/>
                  </a:cubicBezTo>
                  <a:cubicBezTo>
                    <a:pt x="16" y="60"/>
                    <a:pt x="16" y="62"/>
                    <a:pt x="15" y="64"/>
                  </a:cubicBezTo>
                  <a:cubicBezTo>
                    <a:pt x="14" y="66"/>
                    <a:pt x="13" y="68"/>
                    <a:pt x="12" y="70"/>
                  </a:cubicBezTo>
                  <a:cubicBezTo>
                    <a:pt x="12" y="71"/>
                    <a:pt x="11" y="73"/>
                    <a:pt x="10" y="75"/>
                  </a:cubicBezTo>
                  <a:cubicBezTo>
                    <a:pt x="10" y="75"/>
                    <a:pt x="10" y="75"/>
                    <a:pt x="10" y="75"/>
                  </a:cubicBezTo>
                  <a:cubicBezTo>
                    <a:pt x="9" y="77"/>
                    <a:pt x="9" y="77"/>
                    <a:pt x="7" y="77"/>
                  </a:cubicBezTo>
                  <a:cubicBezTo>
                    <a:pt x="6" y="77"/>
                    <a:pt x="4" y="77"/>
                    <a:pt x="2" y="77"/>
                  </a:cubicBezTo>
                  <a:cubicBezTo>
                    <a:pt x="1" y="77"/>
                    <a:pt x="1" y="77"/>
                    <a:pt x="1" y="77"/>
                  </a:cubicBezTo>
                  <a:cubicBezTo>
                    <a:pt x="0" y="77"/>
                    <a:pt x="0" y="76"/>
                    <a:pt x="0" y="76"/>
                  </a:cubicBezTo>
                  <a:cubicBezTo>
                    <a:pt x="0" y="75"/>
                    <a:pt x="0" y="75"/>
                    <a:pt x="0" y="75"/>
                  </a:cubicBezTo>
                  <a:cubicBezTo>
                    <a:pt x="1" y="74"/>
                    <a:pt x="1" y="73"/>
                    <a:pt x="2" y="72"/>
                  </a:cubicBezTo>
                  <a:cubicBezTo>
                    <a:pt x="2" y="71"/>
                    <a:pt x="3" y="70"/>
                    <a:pt x="3" y="69"/>
                  </a:cubicBezTo>
                  <a:cubicBezTo>
                    <a:pt x="4" y="68"/>
                    <a:pt x="5" y="66"/>
                    <a:pt x="6" y="64"/>
                  </a:cubicBezTo>
                  <a:cubicBezTo>
                    <a:pt x="6" y="62"/>
                    <a:pt x="7" y="61"/>
                    <a:pt x="8" y="59"/>
                  </a:cubicBezTo>
                  <a:cubicBezTo>
                    <a:pt x="9" y="57"/>
                    <a:pt x="9" y="56"/>
                    <a:pt x="10" y="54"/>
                  </a:cubicBezTo>
                  <a:cubicBezTo>
                    <a:pt x="11" y="53"/>
                    <a:pt x="11" y="52"/>
                    <a:pt x="12" y="51"/>
                  </a:cubicBezTo>
                  <a:cubicBezTo>
                    <a:pt x="12" y="50"/>
                    <a:pt x="12" y="50"/>
                    <a:pt x="12" y="49"/>
                  </a:cubicBezTo>
                  <a:cubicBezTo>
                    <a:pt x="13" y="47"/>
                    <a:pt x="14" y="46"/>
                    <a:pt x="15" y="44"/>
                  </a:cubicBezTo>
                  <a:cubicBezTo>
                    <a:pt x="15" y="43"/>
                    <a:pt x="16" y="42"/>
                    <a:pt x="16" y="41"/>
                  </a:cubicBezTo>
                  <a:cubicBezTo>
                    <a:pt x="17" y="39"/>
                    <a:pt x="18" y="38"/>
                    <a:pt x="19" y="36"/>
                  </a:cubicBezTo>
                  <a:cubicBezTo>
                    <a:pt x="19" y="35"/>
                    <a:pt x="20" y="33"/>
                    <a:pt x="21" y="32"/>
                  </a:cubicBezTo>
                  <a:cubicBezTo>
                    <a:pt x="21" y="31"/>
                    <a:pt x="22" y="29"/>
                    <a:pt x="22" y="28"/>
                  </a:cubicBezTo>
                  <a:cubicBezTo>
                    <a:pt x="22" y="28"/>
                    <a:pt x="23" y="27"/>
                    <a:pt x="23" y="26"/>
                  </a:cubicBezTo>
                  <a:cubicBezTo>
                    <a:pt x="24" y="25"/>
                    <a:pt x="25" y="23"/>
                    <a:pt x="25" y="21"/>
                  </a:cubicBezTo>
                  <a:cubicBezTo>
                    <a:pt x="26" y="20"/>
                    <a:pt x="27" y="18"/>
                    <a:pt x="28" y="17"/>
                  </a:cubicBezTo>
                  <a:cubicBezTo>
                    <a:pt x="28" y="16"/>
                    <a:pt x="29" y="15"/>
                    <a:pt x="29" y="13"/>
                  </a:cubicBezTo>
                  <a:cubicBezTo>
                    <a:pt x="29" y="13"/>
                    <a:pt x="30" y="12"/>
                    <a:pt x="30" y="11"/>
                  </a:cubicBezTo>
                  <a:cubicBezTo>
                    <a:pt x="31" y="10"/>
                    <a:pt x="31" y="9"/>
                    <a:pt x="31" y="8"/>
                  </a:cubicBezTo>
                  <a:cubicBezTo>
                    <a:pt x="31" y="6"/>
                    <a:pt x="30" y="5"/>
                    <a:pt x="29" y="4"/>
                  </a:cubicBezTo>
                  <a:cubicBezTo>
                    <a:pt x="26" y="4"/>
                    <a:pt x="24" y="3"/>
                    <a:pt x="22" y="3"/>
                  </a:cubicBezTo>
                  <a:cubicBezTo>
                    <a:pt x="21" y="2"/>
                    <a:pt x="20" y="2"/>
                    <a:pt x="20" y="1"/>
                  </a:cubicBezTo>
                  <a:cubicBezTo>
                    <a:pt x="21" y="0"/>
                    <a:pt x="21" y="0"/>
                    <a:pt x="22" y="0"/>
                  </a:cubicBezTo>
                  <a:cubicBezTo>
                    <a:pt x="29" y="0"/>
                    <a:pt x="36" y="0"/>
                    <a:pt x="44" y="0"/>
                  </a:cubicBezTo>
                  <a:cubicBezTo>
                    <a:pt x="45" y="0"/>
                    <a:pt x="45" y="0"/>
                    <a:pt x="46" y="1"/>
                  </a:cubicBezTo>
                  <a:cubicBezTo>
                    <a:pt x="46" y="2"/>
                    <a:pt x="47" y="3"/>
                    <a:pt x="47" y="4"/>
                  </a:cubicBezTo>
                  <a:cubicBezTo>
                    <a:pt x="48" y="4"/>
                    <a:pt x="48" y="5"/>
                    <a:pt x="48" y="6"/>
                  </a:cubicBezTo>
                  <a:cubicBezTo>
                    <a:pt x="49" y="7"/>
                    <a:pt x="50" y="9"/>
                    <a:pt x="50" y="11"/>
                  </a:cubicBezTo>
                  <a:cubicBezTo>
                    <a:pt x="51" y="11"/>
                    <a:pt x="51" y="12"/>
                    <a:pt x="51" y="13"/>
                  </a:cubicBezTo>
                  <a:cubicBezTo>
                    <a:pt x="52" y="15"/>
                    <a:pt x="53" y="17"/>
                    <a:pt x="54" y="19"/>
                  </a:cubicBezTo>
                  <a:cubicBezTo>
                    <a:pt x="55" y="21"/>
                    <a:pt x="57" y="24"/>
                    <a:pt x="58" y="26"/>
                  </a:cubicBezTo>
                  <a:cubicBezTo>
                    <a:pt x="58" y="27"/>
                    <a:pt x="59" y="28"/>
                    <a:pt x="59" y="29"/>
                  </a:cubicBezTo>
                  <a:cubicBezTo>
                    <a:pt x="60" y="30"/>
                    <a:pt x="60" y="31"/>
                    <a:pt x="60" y="31"/>
                  </a:cubicBezTo>
                  <a:cubicBezTo>
                    <a:pt x="61" y="33"/>
                    <a:pt x="62" y="35"/>
                    <a:pt x="63" y="37"/>
                  </a:cubicBezTo>
                  <a:cubicBezTo>
                    <a:pt x="63" y="38"/>
                    <a:pt x="64" y="39"/>
                    <a:pt x="64" y="40"/>
                  </a:cubicBezTo>
                  <a:cubicBezTo>
                    <a:pt x="65" y="40"/>
                    <a:pt x="65" y="41"/>
                    <a:pt x="65" y="42"/>
                  </a:cubicBezTo>
                  <a:cubicBezTo>
                    <a:pt x="66" y="44"/>
                    <a:pt x="67" y="46"/>
                    <a:pt x="68" y="48"/>
                  </a:cubicBezTo>
                  <a:cubicBezTo>
                    <a:pt x="69" y="50"/>
                    <a:pt x="70" y="51"/>
                    <a:pt x="70" y="53"/>
                  </a:cubicBezTo>
                  <a:cubicBezTo>
                    <a:pt x="71" y="54"/>
                    <a:pt x="72" y="56"/>
                    <a:pt x="73" y="58"/>
                  </a:cubicBezTo>
                  <a:cubicBezTo>
                    <a:pt x="73" y="59"/>
                    <a:pt x="74" y="60"/>
                    <a:pt x="74" y="60"/>
                  </a:cubicBezTo>
                  <a:cubicBezTo>
                    <a:pt x="75" y="62"/>
                    <a:pt x="76" y="64"/>
                    <a:pt x="77" y="66"/>
                  </a:cubicBezTo>
                  <a:cubicBezTo>
                    <a:pt x="77" y="67"/>
                    <a:pt x="78" y="69"/>
                    <a:pt x="79" y="70"/>
                  </a:cubicBezTo>
                  <a:cubicBezTo>
                    <a:pt x="79" y="71"/>
                    <a:pt x="80" y="72"/>
                    <a:pt x="80" y="73"/>
                  </a:cubicBezTo>
                  <a:cubicBezTo>
                    <a:pt x="81" y="74"/>
                    <a:pt x="81" y="75"/>
                    <a:pt x="81" y="75"/>
                  </a:cubicBezTo>
                  <a:cubicBezTo>
                    <a:pt x="82" y="76"/>
                    <a:pt x="81" y="77"/>
                    <a:pt x="81" y="77"/>
                  </a:cubicBezTo>
                  <a:cubicBezTo>
                    <a:pt x="77" y="77"/>
                    <a:pt x="73" y="77"/>
                    <a:pt x="69" y="77"/>
                  </a:cubicBezTo>
                  <a:cubicBezTo>
                    <a:pt x="68" y="77"/>
                    <a:pt x="67" y="76"/>
                    <a:pt x="67" y="75"/>
                  </a:cubicBezTo>
                  <a:cubicBezTo>
                    <a:pt x="66" y="73"/>
                    <a:pt x="65" y="72"/>
                    <a:pt x="64" y="70"/>
                  </a:cubicBezTo>
                  <a:cubicBezTo>
                    <a:pt x="63" y="68"/>
                    <a:pt x="63" y="66"/>
                    <a:pt x="62" y="65"/>
                  </a:cubicBezTo>
                  <a:cubicBezTo>
                    <a:pt x="61" y="63"/>
                    <a:pt x="60" y="61"/>
                    <a:pt x="60" y="60"/>
                  </a:cubicBezTo>
                  <a:cubicBezTo>
                    <a:pt x="59" y="59"/>
                    <a:pt x="59" y="58"/>
                    <a:pt x="58" y="57"/>
                  </a:cubicBezTo>
                  <a:cubicBezTo>
                    <a:pt x="58" y="56"/>
                    <a:pt x="57" y="54"/>
                    <a:pt x="56" y="53"/>
                  </a:cubicBezTo>
                  <a:cubicBezTo>
                    <a:pt x="56" y="52"/>
                    <a:pt x="55" y="51"/>
                    <a:pt x="54" y="51"/>
                  </a:cubicBezTo>
                  <a:cubicBezTo>
                    <a:pt x="49" y="51"/>
                    <a:pt x="43" y="51"/>
                    <a:pt x="38" y="51"/>
                  </a:cubicBezTo>
                  <a:moveTo>
                    <a:pt x="38" y="46"/>
                  </a:moveTo>
                  <a:cubicBezTo>
                    <a:pt x="52" y="46"/>
                    <a:pt x="52" y="46"/>
                    <a:pt x="52" y="46"/>
                  </a:cubicBezTo>
                  <a:cubicBezTo>
                    <a:pt x="52" y="46"/>
                    <a:pt x="52" y="46"/>
                    <a:pt x="53" y="46"/>
                  </a:cubicBezTo>
                  <a:cubicBezTo>
                    <a:pt x="54" y="46"/>
                    <a:pt x="54" y="46"/>
                    <a:pt x="53" y="45"/>
                  </a:cubicBezTo>
                  <a:cubicBezTo>
                    <a:pt x="53" y="44"/>
                    <a:pt x="53" y="44"/>
                    <a:pt x="52" y="43"/>
                  </a:cubicBezTo>
                  <a:cubicBezTo>
                    <a:pt x="52" y="42"/>
                    <a:pt x="52" y="41"/>
                    <a:pt x="51" y="41"/>
                  </a:cubicBezTo>
                  <a:cubicBezTo>
                    <a:pt x="51" y="39"/>
                    <a:pt x="50" y="38"/>
                    <a:pt x="50" y="37"/>
                  </a:cubicBezTo>
                  <a:cubicBezTo>
                    <a:pt x="50" y="37"/>
                    <a:pt x="49" y="36"/>
                    <a:pt x="49" y="36"/>
                  </a:cubicBezTo>
                  <a:cubicBezTo>
                    <a:pt x="48" y="35"/>
                    <a:pt x="48" y="34"/>
                    <a:pt x="47" y="33"/>
                  </a:cubicBezTo>
                  <a:cubicBezTo>
                    <a:pt x="47" y="31"/>
                    <a:pt x="46" y="29"/>
                    <a:pt x="45" y="28"/>
                  </a:cubicBezTo>
                  <a:cubicBezTo>
                    <a:pt x="45" y="27"/>
                    <a:pt x="45" y="26"/>
                    <a:pt x="44" y="26"/>
                  </a:cubicBezTo>
                  <a:cubicBezTo>
                    <a:pt x="44" y="25"/>
                    <a:pt x="43" y="24"/>
                    <a:pt x="43" y="23"/>
                  </a:cubicBezTo>
                  <a:cubicBezTo>
                    <a:pt x="42" y="21"/>
                    <a:pt x="41" y="19"/>
                    <a:pt x="40" y="18"/>
                  </a:cubicBezTo>
                  <a:cubicBezTo>
                    <a:pt x="40" y="16"/>
                    <a:pt x="39" y="15"/>
                    <a:pt x="39" y="14"/>
                  </a:cubicBezTo>
                  <a:cubicBezTo>
                    <a:pt x="38" y="14"/>
                    <a:pt x="38" y="14"/>
                    <a:pt x="38" y="14"/>
                  </a:cubicBezTo>
                  <a:cubicBezTo>
                    <a:pt x="38" y="14"/>
                    <a:pt x="38" y="14"/>
                    <a:pt x="38" y="14"/>
                  </a:cubicBezTo>
                  <a:cubicBezTo>
                    <a:pt x="37" y="15"/>
                    <a:pt x="37" y="15"/>
                    <a:pt x="37" y="15"/>
                  </a:cubicBezTo>
                  <a:cubicBezTo>
                    <a:pt x="37" y="16"/>
                    <a:pt x="37" y="17"/>
                    <a:pt x="36" y="17"/>
                  </a:cubicBezTo>
                  <a:cubicBezTo>
                    <a:pt x="35" y="19"/>
                    <a:pt x="34" y="21"/>
                    <a:pt x="33" y="23"/>
                  </a:cubicBezTo>
                  <a:cubicBezTo>
                    <a:pt x="32" y="26"/>
                    <a:pt x="31" y="28"/>
                    <a:pt x="30" y="31"/>
                  </a:cubicBezTo>
                  <a:cubicBezTo>
                    <a:pt x="30" y="32"/>
                    <a:pt x="29" y="33"/>
                    <a:pt x="29" y="33"/>
                  </a:cubicBezTo>
                  <a:cubicBezTo>
                    <a:pt x="28" y="35"/>
                    <a:pt x="27" y="36"/>
                    <a:pt x="26" y="38"/>
                  </a:cubicBezTo>
                  <a:cubicBezTo>
                    <a:pt x="25" y="40"/>
                    <a:pt x="24" y="43"/>
                    <a:pt x="23" y="45"/>
                  </a:cubicBezTo>
                  <a:cubicBezTo>
                    <a:pt x="23" y="46"/>
                    <a:pt x="23" y="46"/>
                    <a:pt x="24" y="46"/>
                  </a:cubicBezTo>
                  <a:cubicBezTo>
                    <a:pt x="25" y="46"/>
                    <a:pt x="25" y="46"/>
                    <a:pt x="25" y="46"/>
                  </a:cubicBezTo>
                  <a:lnTo>
                    <a:pt x="38"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70"/>
            <p:cNvSpPr>
              <a:spLocks noEditPoints="1"/>
            </p:cNvSpPr>
            <p:nvPr/>
          </p:nvSpPr>
          <p:spPr bwMode="auto">
            <a:xfrm>
              <a:off x="2373729" y="3278689"/>
              <a:ext cx="541289" cy="511218"/>
            </a:xfrm>
            <a:custGeom>
              <a:avLst/>
              <a:gdLst/>
              <a:ahLst/>
              <a:cxnLst>
                <a:cxn ang="0">
                  <a:pos x="43" y="0"/>
                </a:cxn>
                <a:cxn ang="0">
                  <a:pos x="47" y="4"/>
                </a:cxn>
                <a:cxn ang="0">
                  <a:pos x="51" y="12"/>
                </a:cxn>
                <a:cxn ang="0">
                  <a:pos x="53" y="17"/>
                </a:cxn>
                <a:cxn ang="0">
                  <a:pos x="57" y="24"/>
                </a:cxn>
                <a:cxn ang="0">
                  <a:pos x="61" y="33"/>
                </a:cxn>
                <a:cxn ang="0">
                  <a:pos x="67" y="47"/>
                </a:cxn>
                <a:cxn ang="0">
                  <a:pos x="70" y="51"/>
                </a:cxn>
                <a:cxn ang="0">
                  <a:pos x="73" y="59"/>
                </a:cxn>
                <a:cxn ang="0">
                  <a:pos x="77" y="66"/>
                </a:cxn>
                <a:cxn ang="0">
                  <a:pos x="79" y="71"/>
                </a:cxn>
                <a:cxn ang="0">
                  <a:pos x="81" y="76"/>
                </a:cxn>
                <a:cxn ang="0">
                  <a:pos x="80" y="77"/>
                </a:cxn>
                <a:cxn ang="0">
                  <a:pos x="67" y="75"/>
                </a:cxn>
                <a:cxn ang="0">
                  <a:pos x="62" y="65"/>
                </a:cxn>
                <a:cxn ang="0">
                  <a:pos x="59" y="58"/>
                </a:cxn>
                <a:cxn ang="0">
                  <a:pos x="55" y="52"/>
                </a:cxn>
                <a:cxn ang="0">
                  <a:pos x="54" y="51"/>
                </a:cxn>
                <a:cxn ang="0">
                  <a:pos x="21" y="51"/>
                </a:cxn>
                <a:cxn ang="0">
                  <a:pos x="17" y="58"/>
                </a:cxn>
                <a:cxn ang="0">
                  <a:pos x="14" y="66"/>
                </a:cxn>
                <a:cxn ang="0">
                  <a:pos x="11" y="72"/>
                </a:cxn>
                <a:cxn ang="0">
                  <a:pos x="8" y="77"/>
                </a:cxn>
                <a:cxn ang="0">
                  <a:pos x="1" y="77"/>
                </a:cxn>
                <a:cxn ang="0">
                  <a:pos x="2" y="72"/>
                </a:cxn>
                <a:cxn ang="0">
                  <a:pos x="4" y="67"/>
                </a:cxn>
                <a:cxn ang="0">
                  <a:pos x="8" y="60"/>
                </a:cxn>
                <a:cxn ang="0">
                  <a:pos x="11" y="52"/>
                </a:cxn>
                <a:cxn ang="0">
                  <a:pos x="14" y="46"/>
                </a:cxn>
                <a:cxn ang="0">
                  <a:pos x="18" y="37"/>
                </a:cxn>
                <a:cxn ang="0">
                  <a:pos x="22" y="29"/>
                </a:cxn>
                <a:cxn ang="0">
                  <a:pos x="25" y="22"/>
                </a:cxn>
                <a:cxn ang="0">
                  <a:pos x="29" y="14"/>
                </a:cxn>
                <a:cxn ang="0">
                  <a:pos x="31" y="8"/>
                </a:cxn>
                <a:cxn ang="0">
                  <a:pos x="22" y="3"/>
                </a:cxn>
                <a:cxn ang="0">
                  <a:pos x="21" y="0"/>
                </a:cxn>
                <a:cxn ang="0">
                  <a:pos x="33" y="0"/>
                </a:cxn>
                <a:cxn ang="0">
                  <a:pos x="38" y="46"/>
                </a:cxn>
                <a:cxn ang="0">
                  <a:pos x="53" y="46"/>
                </a:cxn>
                <a:cxn ang="0">
                  <a:pos x="51" y="41"/>
                </a:cxn>
                <a:cxn ang="0">
                  <a:pos x="48" y="34"/>
                </a:cxn>
                <a:cxn ang="0">
                  <a:pos x="45" y="27"/>
                </a:cxn>
                <a:cxn ang="0">
                  <a:pos x="41" y="19"/>
                </a:cxn>
                <a:cxn ang="0">
                  <a:pos x="38" y="14"/>
                </a:cxn>
                <a:cxn ang="0">
                  <a:pos x="36" y="17"/>
                </a:cxn>
                <a:cxn ang="0">
                  <a:pos x="31" y="27"/>
                </a:cxn>
                <a:cxn ang="0">
                  <a:pos x="27" y="36"/>
                </a:cxn>
                <a:cxn ang="0">
                  <a:pos x="23" y="45"/>
                </a:cxn>
                <a:cxn ang="0">
                  <a:pos x="24" y="46"/>
                </a:cxn>
              </a:cxnLst>
              <a:rect l="0" t="0" r="r" b="b"/>
              <a:pathLst>
                <a:path w="81" h="77">
                  <a:moveTo>
                    <a:pt x="33" y="0"/>
                  </a:moveTo>
                  <a:cubicBezTo>
                    <a:pt x="36" y="0"/>
                    <a:pt x="40" y="0"/>
                    <a:pt x="43" y="0"/>
                  </a:cubicBezTo>
                  <a:cubicBezTo>
                    <a:pt x="45" y="0"/>
                    <a:pt x="45" y="0"/>
                    <a:pt x="46" y="1"/>
                  </a:cubicBezTo>
                  <a:cubicBezTo>
                    <a:pt x="46" y="2"/>
                    <a:pt x="47" y="3"/>
                    <a:pt x="47" y="4"/>
                  </a:cubicBezTo>
                  <a:cubicBezTo>
                    <a:pt x="48" y="5"/>
                    <a:pt x="48" y="6"/>
                    <a:pt x="48" y="7"/>
                  </a:cubicBezTo>
                  <a:cubicBezTo>
                    <a:pt x="49" y="8"/>
                    <a:pt x="50" y="10"/>
                    <a:pt x="51" y="12"/>
                  </a:cubicBezTo>
                  <a:cubicBezTo>
                    <a:pt x="51" y="13"/>
                    <a:pt x="52" y="14"/>
                    <a:pt x="52" y="15"/>
                  </a:cubicBezTo>
                  <a:cubicBezTo>
                    <a:pt x="52" y="16"/>
                    <a:pt x="53" y="16"/>
                    <a:pt x="53" y="17"/>
                  </a:cubicBezTo>
                  <a:cubicBezTo>
                    <a:pt x="54" y="18"/>
                    <a:pt x="55" y="20"/>
                    <a:pt x="55" y="21"/>
                  </a:cubicBezTo>
                  <a:cubicBezTo>
                    <a:pt x="56" y="22"/>
                    <a:pt x="56" y="23"/>
                    <a:pt x="57" y="24"/>
                  </a:cubicBezTo>
                  <a:cubicBezTo>
                    <a:pt x="57" y="25"/>
                    <a:pt x="57" y="26"/>
                    <a:pt x="58" y="27"/>
                  </a:cubicBezTo>
                  <a:cubicBezTo>
                    <a:pt x="59" y="29"/>
                    <a:pt x="60" y="31"/>
                    <a:pt x="61" y="33"/>
                  </a:cubicBezTo>
                  <a:cubicBezTo>
                    <a:pt x="62" y="36"/>
                    <a:pt x="64" y="39"/>
                    <a:pt x="65" y="42"/>
                  </a:cubicBezTo>
                  <a:cubicBezTo>
                    <a:pt x="66" y="43"/>
                    <a:pt x="67" y="45"/>
                    <a:pt x="67" y="47"/>
                  </a:cubicBezTo>
                  <a:cubicBezTo>
                    <a:pt x="68" y="48"/>
                    <a:pt x="68" y="49"/>
                    <a:pt x="69" y="49"/>
                  </a:cubicBezTo>
                  <a:cubicBezTo>
                    <a:pt x="69" y="50"/>
                    <a:pt x="69" y="51"/>
                    <a:pt x="70" y="51"/>
                  </a:cubicBezTo>
                  <a:cubicBezTo>
                    <a:pt x="70" y="53"/>
                    <a:pt x="71" y="55"/>
                    <a:pt x="72" y="56"/>
                  </a:cubicBezTo>
                  <a:cubicBezTo>
                    <a:pt x="72" y="57"/>
                    <a:pt x="73" y="58"/>
                    <a:pt x="73" y="59"/>
                  </a:cubicBezTo>
                  <a:cubicBezTo>
                    <a:pt x="74" y="60"/>
                    <a:pt x="74" y="60"/>
                    <a:pt x="74" y="61"/>
                  </a:cubicBezTo>
                  <a:cubicBezTo>
                    <a:pt x="75" y="63"/>
                    <a:pt x="76" y="64"/>
                    <a:pt x="77" y="66"/>
                  </a:cubicBezTo>
                  <a:cubicBezTo>
                    <a:pt x="77" y="67"/>
                    <a:pt x="78" y="68"/>
                    <a:pt x="78" y="69"/>
                  </a:cubicBezTo>
                  <a:cubicBezTo>
                    <a:pt x="78" y="70"/>
                    <a:pt x="79" y="70"/>
                    <a:pt x="79" y="71"/>
                  </a:cubicBezTo>
                  <a:cubicBezTo>
                    <a:pt x="80" y="72"/>
                    <a:pt x="80" y="74"/>
                    <a:pt x="81" y="75"/>
                  </a:cubicBezTo>
                  <a:cubicBezTo>
                    <a:pt x="81" y="76"/>
                    <a:pt x="81" y="76"/>
                    <a:pt x="81" y="76"/>
                  </a:cubicBezTo>
                  <a:cubicBezTo>
                    <a:pt x="81" y="76"/>
                    <a:pt x="81" y="77"/>
                    <a:pt x="81" y="77"/>
                  </a:cubicBezTo>
                  <a:cubicBezTo>
                    <a:pt x="80" y="77"/>
                    <a:pt x="80" y="77"/>
                    <a:pt x="80" y="77"/>
                  </a:cubicBezTo>
                  <a:cubicBezTo>
                    <a:pt x="69" y="77"/>
                    <a:pt x="69" y="77"/>
                    <a:pt x="69" y="77"/>
                  </a:cubicBezTo>
                  <a:cubicBezTo>
                    <a:pt x="68" y="77"/>
                    <a:pt x="67" y="76"/>
                    <a:pt x="67" y="75"/>
                  </a:cubicBezTo>
                  <a:cubicBezTo>
                    <a:pt x="66" y="74"/>
                    <a:pt x="65" y="72"/>
                    <a:pt x="64" y="70"/>
                  </a:cubicBezTo>
                  <a:cubicBezTo>
                    <a:pt x="64" y="68"/>
                    <a:pt x="63" y="67"/>
                    <a:pt x="62" y="65"/>
                  </a:cubicBezTo>
                  <a:cubicBezTo>
                    <a:pt x="61" y="63"/>
                    <a:pt x="60" y="62"/>
                    <a:pt x="60" y="60"/>
                  </a:cubicBezTo>
                  <a:cubicBezTo>
                    <a:pt x="59" y="60"/>
                    <a:pt x="59" y="59"/>
                    <a:pt x="59" y="58"/>
                  </a:cubicBezTo>
                  <a:cubicBezTo>
                    <a:pt x="58" y="57"/>
                    <a:pt x="57" y="55"/>
                    <a:pt x="56" y="53"/>
                  </a:cubicBezTo>
                  <a:cubicBezTo>
                    <a:pt x="56" y="53"/>
                    <a:pt x="56" y="52"/>
                    <a:pt x="55" y="52"/>
                  </a:cubicBezTo>
                  <a:cubicBezTo>
                    <a:pt x="55" y="51"/>
                    <a:pt x="55" y="51"/>
                    <a:pt x="55" y="51"/>
                  </a:cubicBezTo>
                  <a:cubicBezTo>
                    <a:pt x="54" y="51"/>
                    <a:pt x="54" y="51"/>
                    <a:pt x="54" y="51"/>
                  </a:cubicBezTo>
                  <a:cubicBezTo>
                    <a:pt x="22" y="51"/>
                    <a:pt x="22" y="51"/>
                    <a:pt x="22" y="51"/>
                  </a:cubicBezTo>
                  <a:cubicBezTo>
                    <a:pt x="21" y="51"/>
                    <a:pt x="21" y="51"/>
                    <a:pt x="21" y="51"/>
                  </a:cubicBezTo>
                  <a:cubicBezTo>
                    <a:pt x="21" y="51"/>
                    <a:pt x="20" y="52"/>
                    <a:pt x="20" y="52"/>
                  </a:cubicBezTo>
                  <a:cubicBezTo>
                    <a:pt x="19" y="54"/>
                    <a:pt x="18" y="56"/>
                    <a:pt x="17" y="58"/>
                  </a:cubicBezTo>
                  <a:cubicBezTo>
                    <a:pt x="17" y="59"/>
                    <a:pt x="17" y="60"/>
                    <a:pt x="16" y="61"/>
                  </a:cubicBezTo>
                  <a:cubicBezTo>
                    <a:pt x="15" y="62"/>
                    <a:pt x="15" y="64"/>
                    <a:pt x="14" y="66"/>
                  </a:cubicBezTo>
                  <a:cubicBezTo>
                    <a:pt x="13" y="67"/>
                    <a:pt x="13" y="68"/>
                    <a:pt x="13" y="69"/>
                  </a:cubicBezTo>
                  <a:cubicBezTo>
                    <a:pt x="12" y="70"/>
                    <a:pt x="12" y="71"/>
                    <a:pt x="11" y="72"/>
                  </a:cubicBezTo>
                  <a:cubicBezTo>
                    <a:pt x="11" y="73"/>
                    <a:pt x="10" y="74"/>
                    <a:pt x="10" y="75"/>
                  </a:cubicBezTo>
                  <a:cubicBezTo>
                    <a:pt x="9" y="76"/>
                    <a:pt x="9" y="77"/>
                    <a:pt x="8" y="77"/>
                  </a:cubicBezTo>
                  <a:cubicBezTo>
                    <a:pt x="6" y="77"/>
                    <a:pt x="4" y="77"/>
                    <a:pt x="1" y="77"/>
                  </a:cubicBezTo>
                  <a:cubicBezTo>
                    <a:pt x="1" y="77"/>
                    <a:pt x="1" y="77"/>
                    <a:pt x="1" y="77"/>
                  </a:cubicBezTo>
                  <a:cubicBezTo>
                    <a:pt x="0" y="77"/>
                    <a:pt x="0" y="76"/>
                    <a:pt x="0" y="75"/>
                  </a:cubicBezTo>
                  <a:cubicBezTo>
                    <a:pt x="1" y="74"/>
                    <a:pt x="1" y="73"/>
                    <a:pt x="2" y="72"/>
                  </a:cubicBezTo>
                  <a:cubicBezTo>
                    <a:pt x="2" y="71"/>
                    <a:pt x="3" y="70"/>
                    <a:pt x="3" y="70"/>
                  </a:cubicBezTo>
                  <a:cubicBezTo>
                    <a:pt x="3" y="69"/>
                    <a:pt x="4" y="68"/>
                    <a:pt x="4" y="67"/>
                  </a:cubicBezTo>
                  <a:cubicBezTo>
                    <a:pt x="4" y="66"/>
                    <a:pt x="5" y="65"/>
                    <a:pt x="5" y="65"/>
                  </a:cubicBezTo>
                  <a:cubicBezTo>
                    <a:pt x="6" y="63"/>
                    <a:pt x="7" y="61"/>
                    <a:pt x="8" y="60"/>
                  </a:cubicBezTo>
                  <a:cubicBezTo>
                    <a:pt x="8" y="59"/>
                    <a:pt x="8" y="58"/>
                    <a:pt x="9" y="57"/>
                  </a:cubicBezTo>
                  <a:cubicBezTo>
                    <a:pt x="10" y="55"/>
                    <a:pt x="10" y="53"/>
                    <a:pt x="11" y="52"/>
                  </a:cubicBezTo>
                  <a:cubicBezTo>
                    <a:pt x="12" y="51"/>
                    <a:pt x="12" y="50"/>
                    <a:pt x="12" y="49"/>
                  </a:cubicBezTo>
                  <a:cubicBezTo>
                    <a:pt x="13" y="48"/>
                    <a:pt x="13" y="47"/>
                    <a:pt x="14" y="46"/>
                  </a:cubicBezTo>
                  <a:cubicBezTo>
                    <a:pt x="14" y="45"/>
                    <a:pt x="15" y="44"/>
                    <a:pt x="15" y="44"/>
                  </a:cubicBezTo>
                  <a:cubicBezTo>
                    <a:pt x="16" y="41"/>
                    <a:pt x="17" y="39"/>
                    <a:pt x="18" y="37"/>
                  </a:cubicBezTo>
                  <a:cubicBezTo>
                    <a:pt x="19" y="35"/>
                    <a:pt x="20" y="34"/>
                    <a:pt x="20" y="32"/>
                  </a:cubicBezTo>
                  <a:cubicBezTo>
                    <a:pt x="21" y="31"/>
                    <a:pt x="21" y="30"/>
                    <a:pt x="22" y="29"/>
                  </a:cubicBezTo>
                  <a:cubicBezTo>
                    <a:pt x="22" y="28"/>
                    <a:pt x="22" y="28"/>
                    <a:pt x="23" y="27"/>
                  </a:cubicBezTo>
                  <a:cubicBezTo>
                    <a:pt x="23" y="25"/>
                    <a:pt x="24" y="24"/>
                    <a:pt x="25" y="22"/>
                  </a:cubicBezTo>
                  <a:cubicBezTo>
                    <a:pt x="26" y="20"/>
                    <a:pt x="27" y="19"/>
                    <a:pt x="27" y="17"/>
                  </a:cubicBezTo>
                  <a:cubicBezTo>
                    <a:pt x="28" y="16"/>
                    <a:pt x="28" y="15"/>
                    <a:pt x="29" y="14"/>
                  </a:cubicBezTo>
                  <a:cubicBezTo>
                    <a:pt x="29" y="13"/>
                    <a:pt x="29" y="13"/>
                    <a:pt x="30" y="12"/>
                  </a:cubicBezTo>
                  <a:cubicBezTo>
                    <a:pt x="30" y="11"/>
                    <a:pt x="31" y="9"/>
                    <a:pt x="31" y="8"/>
                  </a:cubicBezTo>
                  <a:cubicBezTo>
                    <a:pt x="31" y="6"/>
                    <a:pt x="31" y="5"/>
                    <a:pt x="29" y="4"/>
                  </a:cubicBezTo>
                  <a:cubicBezTo>
                    <a:pt x="26" y="4"/>
                    <a:pt x="24" y="3"/>
                    <a:pt x="22" y="3"/>
                  </a:cubicBezTo>
                  <a:cubicBezTo>
                    <a:pt x="21" y="2"/>
                    <a:pt x="20" y="2"/>
                    <a:pt x="20" y="1"/>
                  </a:cubicBezTo>
                  <a:cubicBezTo>
                    <a:pt x="20" y="0"/>
                    <a:pt x="20" y="0"/>
                    <a:pt x="21" y="0"/>
                  </a:cubicBezTo>
                  <a:cubicBezTo>
                    <a:pt x="22" y="0"/>
                    <a:pt x="22" y="0"/>
                    <a:pt x="22" y="0"/>
                  </a:cubicBezTo>
                  <a:cubicBezTo>
                    <a:pt x="26" y="0"/>
                    <a:pt x="29" y="0"/>
                    <a:pt x="33" y="0"/>
                  </a:cubicBezTo>
                  <a:moveTo>
                    <a:pt x="38" y="46"/>
                  </a:moveTo>
                  <a:cubicBezTo>
                    <a:pt x="38" y="46"/>
                    <a:pt x="38" y="46"/>
                    <a:pt x="38" y="46"/>
                  </a:cubicBezTo>
                  <a:cubicBezTo>
                    <a:pt x="43" y="46"/>
                    <a:pt x="47" y="46"/>
                    <a:pt x="51" y="46"/>
                  </a:cubicBezTo>
                  <a:cubicBezTo>
                    <a:pt x="52" y="46"/>
                    <a:pt x="52" y="46"/>
                    <a:pt x="53" y="46"/>
                  </a:cubicBezTo>
                  <a:cubicBezTo>
                    <a:pt x="53" y="46"/>
                    <a:pt x="54" y="46"/>
                    <a:pt x="53" y="45"/>
                  </a:cubicBezTo>
                  <a:cubicBezTo>
                    <a:pt x="53" y="44"/>
                    <a:pt x="52" y="42"/>
                    <a:pt x="51" y="41"/>
                  </a:cubicBezTo>
                  <a:cubicBezTo>
                    <a:pt x="51" y="40"/>
                    <a:pt x="50" y="39"/>
                    <a:pt x="50" y="38"/>
                  </a:cubicBezTo>
                  <a:cubicBezTo>
                    <a:pt x="49" y="36"/>
                    <a:pt x="49" y="35"/>
                    <a:pt x="48" y="34"/>
                  </a:cubicBezTo>
                  <a:cubicBezTo>
                    <a:pt x="48" y="33"/>
                    <a:pt x="47" y="32"/>
                    <a:pt x="47" y="31"/>
                  </a:cubicBezTo>
                  <a:cubicBezTo>
                    <a:pt x="46" y="30"/>
                    <a:pt x="45" y="28"/>
                    <a:pt x="45" y="27"/>
                  </a:cubicBezTo>
                  <a:cubicBezTo>
                    <a:pt x="44" y="26"/>
                    <a:pt x="44" y="25"/>
                    <a:pt x="43" y="24"/>
                  </a:cubicBezTo>
                  <a:cubicBezTo>
                    <a:pt x="43" y="22"/>
                    <a:pt x="42" y="21"/>
                    <a:pt x="41" y="19"/>
                  </a:cubicBezTo>
                  <a:cubicBezTo>
                    <a:pt x="40" y="17"/>
                    <a:pt x="40" y="16"/>
                    <a:pt x="39" y="14"/>
                  </a:cubicBezTo>
                  <a:cubicBezTo>
                    <a:pt x="38" y="14"/>
                    <a:pt x="38" y="14"/>
                    <a:pt x="38" y="14"/>
                  </a:cubicBezTo>
                  <a:cubicBezTo>
                    <a:pt x="37" y="14"/>
                    <a:pt x="37" y="14"/>
                    <a:pt x="37" y="14"/>
                  </a:cubicBezTo>
                  <a:cubicBezTo>
                    <a:pt x="37" y="15"/>
                    <a:pt x="37" y="16"/>
                    <a:pt x="36" y="17"/>
                  </a:cubicBezTo>
                  <a:cubicBezTo>
                    <a:pt x="35" y="19"/>
                    <a:pt x="34" y="20"/>
                    <a:pt x="34" y="22"/>
                  </a:cubicBezTo>
                  <a:cubicBezTo>
                    <a:pt x="33" y="24"/>
                    <a:pt x="32" y="26"/>
                    <a:pt x="31" y="27"/>
                  </a:cubicBezTo>
                  <a:cubicBezTo>
                    <a:pt x="30" y="30"/>
                    <a:pt x="29" y="32"/>
                    <a:pt x="28" y="34"/>
                  </a:cubicBezTo>
                  <a:cubicBezTo>
                    <a:pt x="28" y="34"/>
                    <a:pt x="28" y="35"/>
                    <a:pt x="27" y="36"/>
                  </a:cubicBezTo>
                  <a:cubicBezTo>
                    <a:pt x="27" y="37"/>
                    <a:pt x="26" y="39"/>
                    <a:pt x="25" y="41"/>
                  </a:cubicBezTo>
                  <a:cubicBezTo>
                    <a:pt x="24" y="42"/>
                    <a:pt x="24" y="44"/>
                    <a:pt x="23" y="45"/>
                  </a:cubicBezTo>
                  <a:cubicBezTo>
                    <a:pt x="23" y="46"/>
                    <a:pt x="23" y="46"/>
                    <a:pt x="23" y="46"/>
                  </a:cubicBezTo>
                  <a:cubicBezTo>
                    <a:pt x="24" y="46"/>
                    <a:pt x="24" y="46"/>
                    <a:pt x="24" y="46"/>
                  </a:cubicBezTo>
                  <a:lnTo>
                    <a:pt x="38"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71"/>
            <p:cNvSpPr>
              <a:spLocks/>
            </p:cNvSpPr>
            <p:nvPr/>
          </p:nvSpPr>
          <p:spPr bwMode="auto">
            <a:xfrm>
              <a:off x="1872535" y="3268665"/>
              <a:ext cx="451075" cy="526255"/>
            </a:xfrm>
            <a:custGeom>
              <a:avLst/>
              <a:gdLst/>
              <a:ahLst/>
              <a:cxnLst>
                <a:cxn ang="0">
                  <a:pos x="35" y="79"/>
                </a:cxn>
                <a:cxn ang="0">
                  <a:pos x="26" y="77"/>
                </a:cxn>
                <a:cxn ang="0">
                  <a:pos x="18" y="72"/>
                </a:cxn>
                <a:cxn ang="0">
                  <a:pos x="10" y="66"/>
                </a:cxn>
                <a:cxn ang="0">
                  <a:pos x="4" y="57"/>
                </a:cxn>
                <a:cxn ang="0">
                  <a:pos x="2" y="51"/>
                </a:cxn>
                <a:cxn ang="0">
                  <a:pos x="0" y="39"/>
                </a:cxn>
                <a:cxn ang="0">
                  <a:pos x="2" y="23"/>
                </a:cxn>
                <a:cxn ang="0">
                  <a:pos x="6" y="13"/>
                </a:cxn>
                <a:cxn ang="0">
                  <a:pos x="15" y="4"/>
                </a:cxn>
                <a:cxn ang="0">
                  <a:pos x="26" y="1"/>
                </a:cxn>
                <a:cxn ang="0">
                  <a:pos x="34" y="0"/>
                </a:cxn>
                <a:cxn ang="0">
                  <a:pos x="47" y="0"/>
                </a:cxn>
                <a:cxn ang="0">
                  <a:pos x="59" y="4"/>
                </a:cxn>
                <a:cxn ang="0">
                  <a:pos x="65" y="9"/>
                </a:cxn>
                <a:cxn ang="0">
                  <a:pos x="67" y="17"/>
                </a:cxn>
                <a:cxn ang="0">
                  <a:pos x="56" y="17"/>
                </a:cxn>
                <a:cxn ang="0">
                  <a:pos x="53" y="15"/>
                </a:cxn>
                <a:cxn ang="0">
                  <a:pos x="39" y="5"/>
                </a:cxn>
                <a:cxn ang="0">
                  <a:pos x="28" y="7"/>
                </a:cxn>
                <a:cxn ang="0">
                  <a:pos x="24" y="9"/>
                </a:cxn>
                <a:cxn ang="0">
                  <a:pos x="18" y="17"/>
                </a:cxn>
                <a:cxn ang="0">
                  <a:pos x="15" y="27"/>
                </a:cxn>
                <a:cxn ang="0">
                  <a:pos x="14" y="34"/>
                </a:cxn>
                <a:cxn ang="0">
                  <a:pos x="16" y="51"/>
                </a:cxn>
                <a:cxn ang="0">
                  <a:pos x="20" y="59"/>
                </a:cxn>
                <a:cxn ang="0">
                  <a:pos x="29" y="69"/>
                </a:cxn>
                <a:cxn ang="0">
                  <a:pos x="38" y="72"/>
                </a:cxn>
                <a:cxn ang="0">
                  <a:pos x="46" y="73"/>
                </a:cxn>
                <a:cxn ang="0">
                  <a:pos x="63" y="72"/>
                </a:cxn>
                <a:cxn ang="0">
                  <a:pos x="68" y="72"/>
                </a:cxn>
                <a:cxn ang="0">
                  <a:pos x="67" y="76"/>
                </a:cxn>
                <a:cxn ang="0">
                  <a:pos x="57" y="78"/>
                </a:cxn>
                <a:cxn ang="0">
                  <a:pos x="43" y="79"/>
                </a:cxn>
              </a:cxnLst>
              <a:rect l="0" t="0" r="r" b="b"/>
              <a:pathLst>
                <a:path w="68" h="79">
                  <a:moveTo>
                    <a:pt x="43" y="79"/>
                  </a:moveTo>
                  <a:cubicBezTo>
                    <a:pt x="40" y="79"/>
                    <a:pt x="38" y="79"/>
                    <a:pt x="35" y="79"/>
                  </a:cubicBezTo>
                  <a:cubicBezTo>
                    <a:pt x="34" y="79"/>
                    <a:pt x="33" y="78"/>
                    <a:pt x="32" y="78"/>
                  </a:cubicBezTo>
                  <a:cubicBezTo>
                    <a:pt x="30" y="78"/>
                    <a:pt x="28" y="77"/>
                    <a:pt x="26" y="77"/>
                  </a:cubicBezTo>
                  <a:cubicBezTo>
                    <a:pt x="25" y="76"/>
                    <a:pt x="23" y="75"/>
                    <a:pt x="21" y="74"/>
                  </a:cubicBezTo>
                  <a:cubicBezTo>
                    <a:pt x="20" y="74"/>
                    <a:pt x="19" y="73"/>
                    <a:pt x="18" y="72"/>
                  </a:cubicBezTo>
                  <a:cubicBezTo>
                    <a:pt x="16" y="71"/>
                    <a:pt x="15" y="70"/>
                    <a:pt x="13" y="69"/>
                  </a:cubicBezTo>
                  <a:cubicBezTo>
                    <a:pt x="12" y="68"/>
                    <a:pt x="11" y="67"/>
                    <a:pt x="10" y="66"/>
                  </a:cubicBezTo>
                  <a:cubicBezTo>
                    <a:pt x="9" y="64"/>
                    <a:pt x="7" y="63"/>
                    <a:pt x="6" y="61"/>
                  </a:cubicBezTo>
                  <a:cubicBezTo>
                    <a:pt x="6" y="59"/>
                    <a:pt x="5" y="58"/>
                    <a:pt x="4" y="57"/>
                  </a:cubicBezTo>
                  <a:cubicBezTo>
                    <a:pt x="4" y="56"/>
                    <a:pt x="3" y="55"/>
                    <a:pt x="3" y="54"/>
                  </a:cubicBezTo>
                  <a:cubicBezTo>
                    <a:pt x="3" y="53"/>
                    <a:pt x="2" y="52"/>
                    <a:pt x="2" y="51"/>
                  </a:cubicBezTo>
                  <a:cubicBezTo>
                    <a:pt x="1" y="49"/>
                    <a:pt x="1" y="47"/>
                    <a:pt x="1" y="44"/>
                  </a:cubicBezTo>
                  <a:cubicBezTo>
                    <a:pt x="0" y="43"/>
                    <a:pt x="0" y="41"/>
                    <a:pt x="0" y="39"/>
                  </a:cubicBezTo>
                  <a:cubicBezTo>
                    <a:pt x="0" y="36"/>
                    <a:pt x="0" y="33"/>
                    <a:pt x="0" y="31"/>
                  </a:cubicBezTo>
                  <a:cubicBezTo>
                    <a:pt x="0" y="28"/>
                    <a:pt x="1" y="26"/>
                    <a:pt x="2" y="23"/>
                  </a:cubicBezTo>
                  <a:cubicBezTo>
                    <a:pt x="2" y="22"/>
                    <a:pt x="2" y="20"/>
                    <a:pt x="3" y="19"/>
                  </a:cubicBezTo>
                  <a:cubicBezTo>
                    <a:pt x="4" y="17"/>
                    <a:pt x="5" y="15"/>
                    <a:pt x="6" y="13"/>
                  </a:cubicBezTo>
                  <a:cubicBezTo>
                    <a:pt x="7" y="11"/>
                    <a:pt x="9" y="10"/>
                    <a:pt x="10" y="8"/>
                  </a:cubicBezTo>
                  <a:cubicBezTo>
                    <a:pt x="11" y="7"/>
                    <a:pt x="13" y="5"/>
                    <a:pt x="15" y="4"/>
                  </a:cubicBezTo>
                  <a:cubicBezTo>
                    <a:pt x="17" y="4"/>
                    <a:pt x="19" y="3"/>
                    <a:pt x="21" y="2"/>
                  </a:cubicBezTo>
                  <a:cubicBezTo>
                    <a:pt x="23" y="1"/>
                    <a:pt x="24" y="1"/>
                    <a:pt x="26" y="1"/>
                  </a:cubicBezTo>
                  <a:cubicBezTo>
                    <a:pt x="27" y="0"/>
                    <a:pt x="28" y="0"/>
                    <a:pt x="28" y="0"/>
                  </a:cubicBezTo>
                  <a:cubicBezTo>
                    <a:pt x="30" y="0"/>
                    <a:pt x="32" y="0"/>
                    <a:pt x="34" y="0"/>
                  </a:cubicBezTo>
                  <a:cubicBezTo>
                    <a:pt x="37" y="0"/>
                    <a:pt x="41" y="0"/>
                    <a:pt x="44" y="0"/>
                  </a:cubicBezTo>
                  <a:cubicBezTo>
                    <a:pt x="45" y="0"/>
                    <a:pt x="46" y="0"/>
                    <a:pt x="47" y="0"/>
                  </a:cubicBezTo>
                  <a:cubicBezTo>
                    <a:pt x="49" y="1"/>
                    <a:pt x="51" y="1"/>
                    <a:pt x="54" y="2"/>
                  </a:cubicBezTo>
                  <a:cubicBezTo>
                    <a:pt x="56" y="2"/>
                    <a:pt x="57" y="3"/>
                    <a:pt x="59" y="4"/>
                  </a:cubicBezTo>
                  <a:cubicBezTo>
                    <a:pt x="59" y="4"/>
                    <a:pt x="60" y="5"/>
                    <a:pt x="60" y="5"/>
                  </a:cubicBezTo>
                  <a:cubicBezTo>
                    <a:pt x="62" y="6"/>
                    <a:pt x="63" y="7"/>
                    <a:pt x="65" y="9"/>
                  </a:cubicBezTo>
                  <a:cubicBezTo>
                    <a:pt x="66" y="10"/>
                    <a:pt x="67" y="13"/>
                    <a:pt x="68" y="15"/>
                  </a:cubicBezTo>
                  <a:cubicBezTo>
                    <a:pt x="68" y="16"/>
                    <a:pt x="68" y="16"/>
                    <a:pt x="67" y="17"/>
                  </a:cubicBezTo>
                  <a:cubicBezTo>
                    <a:pt x="66" y="17"/>
                    <a:pt x="66" y="17"/>
                    <a:pt x="66" y="17"/>
                  </a:cubicBezTo>
                  <a:cubicBezTo>
                    <a:pt x="63" y="17"/>
                    <a:pt x="59" y="17"/>
                    <a:pt x="56" y="17"/>
                  </a:cubicBezTo>
                  <a:cubicBezTo>
                    <a:pt x="55" y="17"/>
                    <a:pt x="55" y="17"/>
                    <a:pt x="55" y="17"/>
                  </a:cubicBezTo>
                  <a:cubicBezTo>
                    <a:pt x="54" y="16"/>
                    <a:pt x="54" y="16"/>
                    <a:pt x="53" y="15"/>
                  </a:cubicBezTo>
                  <a:cubicBezTo>
                    <a:pt x="53" y="12"/>
                    <a:pt x="51" y="10"/>
                    <a:pt x="48" y="8"/>
                  </a:cubicBezTo>
                  <a:cubicBezTo>
                    <a:pt x="45" y="6"/>
                    <a:pt x="42" y="5"/>
                    <a:pt x="39" y="5"/>
                  </a:cubicBezTo>
                  <a:cubicBezTo>
                    <a:pt x="37" y="5"/>
                    <a:pt x="35" y="5"/>
                    <a:pt x="33" y="5"/>
                  </a:cubicBezTo>
                  <a:cubicBezTo>
                    <a:pt x="31" y="6"/>
                    <a:pt x="30" y="6"/>
                    <a:pt x="28" y="7"/>
                  </a:cubicBezTo>
                  <a:cubicBezTo>
                    <a:pt x="27" y="7"/>
                    <a:pt x="26" y="8"/>
                    <a:pt x="26" y="8"/>
                  </a:cubicBezTo>
                  <a:cubicBezTo>
                    <a:pt x="25" y="8"/>
                    <a:pt x="24" y="9"/>
                    <a:pt x="24" y="9"/>
                  </a:cubicBezTo>
                  <a:cubicBezTo>
                    <a:pt x="22" y="11"/>
                    <a:pt x="21" y="12"/>
                    <a:pt x="20" y="14"/>
                  </a:cubicBezTo>
                  <a:cubicBezTo>
                    <a:pt x="19" y="15"/>
                    <a:pt x="18" y="16"/>
                    <a:pt x="18" y="17"/>
                  </a:cubicBezTo>
                  <a:cubicBezTo>
                    <a:pt x="17" y="18"/>
                    <a:pt x="16" y="20"/>
                    <a:pt x="16" y="21"/>
                  </a:cubicBezTo>
                  <a:cubicBezTo>
                    <a:pt x="16" y="23"/>
                    <a:pt x="15" y="25"/>
                    <a:pt x="15" y="27"/>
                  </a:cubicBezTo>
                  <a:cubicBezTo>
                    <a:pt x="15" y="28"/>
                    <a:pt x="15" y="30"/>
                    <a:pt x="14" y="32"/>
                  </a:cubicBezTo>
                  <a:cubicBezTo>
                    <a:pt x="14" y="32"/>
                    <a:pt x="14" y="33"/>
                    <a:pt x="14" y="34"/>
                  </a:cubicBezTo>
                  <a:cubicBezTo>
                    <a:pt x="14" y="37"/>
                    <a:pt x="15" y="41"/>
                    <a:pt x="15" y="44"/>
                  </a:cubicBezTo>
                  <a:cubicBezTo>
                    <a:pt x="15" y="46"/>
                    <a:pt x="16" y="48"/>
                    <a:pt x="16" y="51"/>
                  </a:cubicBezTo>
                  <a:cubicBezTo>
                    <a:pt x="17" y="52"/>
                    <a:pt x="17" y="53"/>
                    <a:pt x="18" y="54"/>
                  </a:cubicBezTo>
                  <a:cubicBezTo>
                    <a:pt x="18" y="56"/>
                    <a:pt x="19" y="58"/>
                    <a:pt x="20" y="59"/>
                  </a:cubicBezTo>
                  <a:cubicBezTo>
                    <a:pt x="21" y="61"/>
                    <a:pt x="22" y="62"/>
                    <a:pt x="23" y="63"/>
                  </a:cubicBezTo>
                  <a:cubicBezTo>
                    <a:pt x="25" y="65"/>
                    <a:pt x="27" y="67"/>
                    <a:pt x="29" y="69"/>
                  </a:cubicBezTo>
                  <a:cubicBezTo>
                    <a:pt x="31" y="69"/>
                    <a:pt x="33" y="70"/>
                    <a:pt x="34" y="71"/>
                  </a:cubicBezTo>
                  <a:cubicBezTo>
                    <a:pt x="36" y="71"/>
                    <a:pt x="37" y="72"/>
                    <a:pt x="38" y="72"/>
                  </a:cubicBezTo>
                  <a:cubicBezTo>
                    <a:pt x="39" y="72"/>
                    <a:pt x="40" y="72"/>
                    <a:pt x="40" y="72"/>
                  </a:cubicBezTo>
                  <a:cubicBezTo>
                    <a:pt x="42" y="73"/>
                    <a:pt x="44" y="73"/>
                    <a:pt x="46" y="73"/>
                  </a:cubicBezTo>
                  <a:cubicBezTo>
                    <a:pt x="49" y="73"/>
                    <a:pt x="53" y="73"/>
                    <a:pt x="57" y="73"/>
                  </a:cubicBezTo>
                  <a:cubicBezTo>
                    <a:pt x="59" y="72"/>
                    <a:pt x="61" y="72"/>
                    <a:pt x="63" y="72"/>
                  </a:cubicBezTo>
                  <a:cubicBezTo>
                    <a:pt x="64" y="71"/>
                    <a:pt x="66" y="71"/>
                    <a:pt x="67" y="71"/>
                  </a:cubicBezTo>
                  <a:cubicBezTo>
                    <a:pt x="68" y="71"/>
                    <a:pt x="68" y="71"/>
                    <a:pt x="68" y="72"/>
                  </a:cubicBezTo>
                  <a:cubicBezTo>
                    <a:pt x="68" y="73"/>
                    <a:pt x="68" y="74"/>
                    <a:pt x="68" y="75"/>
                  </a:cubicBezTo>
                  <a:cubicBezTo>
                    <a:pt x="68" y="75"/>
                    <a:pt x="68" y="76"/>
                    <a:pt x="67" y="76"/>
                  </a:cubicBezTo>
                  <a:cubicBezTo>
                    <a:pt x="65" y="77"/>
                    <a:pt x="62" y="77"/>
                    <a:pt x="60" y="78"/>
                  </a:cubicBezTo>
                  <a:cubicBezTo>
                    <a:pt x="59" y="78"/>
                    <a:pt x="58" y="78"/>
                    <a:pt x="57" y="78"/>
                  </a:cubicBezTo>
                  <a:cubicBezTo>
                    <a:pt x="55" y="78"/>
                    <a:pt x="53" y="79"/>
                    <a:pt x="51" y="79"/>
                  </a:cubicBezTo>
                  <a:cubicBezTo>
                    <a:pt x="48" y="79"/>
                    <a:pt x="46" y="79"/>
                    <a:pt x="43" y="7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972"/>
            <p:cNvSpPr>
              <a:spLocks/>
            </p:cNvSpPr>
            <p:nvPr/>
          </p:nvSpPr>
          <p:spPr bwMode="auto">
            <a:xfrm>
              <a:off x="3496403" y="3268665"/>
              <a:ext cx="451075" cy="526255"/>
            </a:xfrm>
            <a:custGeom>
              <a:avLst/>
              <a:gdLst/>
              <a:ahLst/>
              <a:cxnLst>
                <a:cxn ang="0">
                  <a:pos x="45" y="0"/>
                </a:cxn>
                <a:cxn ang="0">
                  <a:pos x="56" y="3"/>
                </a:cxn>
                <a:cxn ang="0">
                  <a:pos x="65" y="9"/>
                </a:cxn>
                <a:cxn ang="0">
                  <a:pos x="68" y="15"/>
                </a:cxn>
                <a:cxn ang="0">
                  <a:pos x="66" y="17"/>
                </a:cxn>
                <a:cxn ang="0">
                  <a:pos x="54" y="17"/>
                </a:cxn>
                <a:cxn ang="0">
                  <a:pos x="49" y="8"/>
                </a:cxn>
                <a:cxn ang="0">
                  <a:pos x="34" y="5"/>
                </a:cxn>
                <a:cxn ang="0">
                  <a:pos x="25" y="8"/>
                </a:cxn>
                <a:cxn ang="0">
                  <a:pos x="18" y="15"/>
                </a:cxn>
                <a:cxn ang="0">
                  <a:pos x="16" y="21"/>
                </a:cxn>
                <a:cxn ang="0">
                  <a:pos x="14" y="29"/>
                </a:cxn>
                <a:cxn ang="0">
                  <a:pos x="14" y="38"/>
                </a:cxn>
                <a:cxn ang="0">
                  <a:pos x="16" y="51"/>
                </a:cxn>
                <a:cxn ang="0">
                  <a:pos x="19" y="58"/>
                </a:cxn>
                <a:cxn ang="0">
                  <a:pos x="25" y="66"/>
                </a:cxn>
                <a:cxn ang="0">
                  <a:pos x="33" y="70"/>
                </a:cxn>
                <a:cxn ang="0">
                  <a:pos x="46" y="73"/>
                </a:cxn>
                <a:cxn ang="0">
                  <a:pos x="57" y="73"/>
                </a:cxn>
                <a:cxn ang="0">
                  <a:pos x="66" y="71"/>
                </a:cxn>
                <a:cxn ang="0">
                  <a:pos x="68" y="75"/>
                </a:cxn>
                <a:cxn ang="0">
                  <a:pos x="60" y="78"/>
                </a:cxn>
                <a:cxn ang="0">
                  <a:pos x="53" y="78"/>
                </a:cxn>
                <a:cxn ang="0">
                  <a:pos x="36" y="79"/>
                </a:cxn>
                <a:cxn ang="0">
                  <a:pos x="25" y="76"/>
                </a:cxn>
                <a:cxn ang="0">
                  <a:pos x="20" y="74"/>
                </a:cxn>
                <a:cxn ang="0">
                  <a:pos x="9" y="65"/>
                </a:cxn>
                <a:cxn ang="0">
                  <a:pos x="2" y="52"/>
                </a:cxn>
                <a:cxn ang="0">
                  <a:pos x="0" y="45"/>
                </a:cxn>
                <a:cxn ang="0">
                  <a:pos x="0" y="36"/>
                </a:cxn>
                <a:cxn ang="0">
                  <a:pos x="1" y="22"/>
                </a:cxn>
                <a:cxn ang="0">
                  <a:pos x="6" y="12"/>
                </a:cxn>
                <a:cxn ang="0">
                  <a:pos x="15" y="4"/>
                </a:cxn>
                <a:cxn ang="0">
                  <a:pos x="19" y="3"/>
                </a:cxn>
                <a:cxn ang="0">
                  <a:pos x="28" y="0"/>
                </a:cxn>
                <a:cxn ang="0">
                  <a:pos x="37" y="0"/>
                </a:cxn>
              </a:cxnLst>
              <a:rect l="0" t="0" r="r" b="b"/>
              <a:pathLst>
                <a:path w="68" h="79">
                  <a:moveTo>
                    <a:pt x="37" y="0"/>
                  </a:moveTo>
                  <a:cubicBezTo>
                    <a:pt x="39" y="0"/>
                    <a:pt x="42" y="0"/>
                    <a:pt x="45" y="0"/>
                  </a:cubicBezTo>
                  <a:cubicBezTo>
                    <a:pt x="48" y="0"/>
                    <a:pt x="50" y="1"/>
                    <a:pt x="52" y="1"/>
                  </a:cubicBezTo>
                  <a:cubicBezTo>
                    <a:pt x="53" y="2"/>
                    <a:pt x="55" y="2"/>
                    <a:pt x="56" y="3"/>
                  </a:cubicBezTo>
                  <a:cubicBezTo>
                    <a:pt x="58" y="3"/>
                    <a:pt x="60" y="4"/>
                    <a:pt x="62" y="6"/>
                  </a:cubicBezTo>
                  <a:cubicBezTo>
                    <a:pt x="63" y="7"/>
                    <a:pt x="64" y="8"/>
                    <a:pt x="65" y="9"/>
                  </a:cubicBezTo>
                  <a:cubicBezTo>
                    <a:pt x="66" y="10"/>
                    <a:pt x="67" y="12"/>
                    <a:pt x="67" y="14"/>
                  </a:cubicBezTo>
                  <a:cubicBezTo>
                    <a:pt x="67" y="14"/>
                    <a:pt x="67" y="15"/>
                    <a:pt x="68" y="15"/>
                  </a:cubicBezTo>
                  <a:cubicBezTo>
                    <a:pt x="68" y="16"/>
                    <a:pt x="68" y="16"/>
                    <a:pt x="67" y="17"/>
                  </a:cubicBezTo>
                  <a:cubicBezTo>
                    <a:pt x="66" y="17"/>
                    <a:pt x="66" y="17"/>
                    <a:pt x="66" y="17"/>
                  </a:cubicBezTo>
                  <a:cubicBezTo>
                    <a:pt x="62" y="17"/>
                    <a:pt x="59" y="17"/>
                    <a:pt x="55" y="17"/>
                  </a:cubicBezTo>
                  <a:cubicBezTo>
                    <a:pt x="54" y="17"/>
                    <a:pt x="54" y="17"/>
                    <a:pt x="54" y="17"/>
                  </a:cubicBezTo>
                  <a:cubicBezTo>
                    <a:pt x="54" y="17"/>
                    <a:pt x="53" y="16"/>
                    <a:pt x="53" y="16"/>
                  </a:cubicBezTo>
                  <a:cubicBezTo>
                    <a:pt x="53" y="13"/>
                    <a:pt x="51" y="10"/>
                    <a:pt x="49" y="8"/>
                  </a:cubicBezTo>
                  <a:cubicBezTo>
                    <a:pt x="47" y="7"/>
                    <a:pt x="46" y="7"/>
                    <a:pt x="44" y="6"/>
                  </a:cubicBezTo>
                  <a:cubicBezTo>
                    <a:pt x="41" y="5"/>
                    <a:pt x="38" y="5"/>
                    <a:pt x="34" y="5"/>
                  </a:cubicBezTo>
                  <a:cubicBezTo>
                    <a:pt x="32" y="5"/>
                    <a:pt x="30" y="6"/>
                    <a:pt x="29" y="6"/>
                  </a:cubicBezTo>
                  <a:cubicBezTo>
                    <a:pt x="27" y="7"/>
                    <a:pt x="26" y="8"/>
                    <a:pt x="25" y="8"/>
                  </a:cubicBezTo>
                  <a:cubicBezTo>
                    <a:pt x="23" y="9"/>
                    <a:pt x="22" y="11"/>
                    <a:pt x="21" y="12"/>
                  </a:cubicBezTo>
                  <a:cubicBezTo>
                    <a:pt x="20" y="13"/>
                    <a:pt x="19" y="14"/>
                    <a:pt x="18" y="15"/>
                  </a:cubicBezTo>
                  <a:cubicBezTo>
                    <a:pt x="18" y="16"/>
                    <a:pt x="18" y="17"/>
                    <a:pt x="17" y="18"/>
                  </a:cubicBezTo>
                  <a:cubicBezTo>
                    <a:pt x="17" y="19"/>
                    <a:pt x="16" y="20"/>
                    <a:pt x="16" y="21"/>
                  </a:cubicBezTo>
                  <a:cubicBezTo>
                    <a:pt x="15" y="23"/>
                    <a:pt x="15" y="24"/>
                    <a:pt x="15" y="26"/>
                  </a:cubicBezTo>
                  <a:cubicBezTo>
                    <a:pt x="14" y="27"/>
                    <a:pt x="14" y="28"/>
                    <a:pt x="14" y="29"/>
                  </a:cubicBezTo>
                  <a:cubicBezTo>
                    <a:pt x="14" y="30"/>
                    <a:pt x="14" y="30"/>
                    <a:pt x="14" y="30"/>
                  </a:cubicBezTo>
                  <a:cubicBezTo>
                    <a:pt x="14" y="33"/>
                    <a:pt x="14" y="36"/>
                    <a:pt x="14" y="38"/>
                  </a:cubicBezTo>
                  <a:cubicBezTo>
                    <a:pt x="14" y="41"/>
                    <a:pt x="14" y="43"/>
                    <a:pt x="15" y="45"/>
                  </a:cubicBezTo>
                  <a:cubicBezTo>
                    <a:pt x="15" y="48"/>
                    <a:pt x="16" y="49"/>
                    <a:pt x="16" y="51"/>
                  </a:cubicBezTo>
                  <a:cubicBezTo>
                    <a:pt x="17" y="53"/>
                    <a:pt x="17" y="54"/>
                    <a:pt x="18" y="55"/>
                  </a:cubicBezTo>
                  <a:cubicBezTo>
                    <a:pt x="18" y="56"/>
                    <a:pt x="18" y="57"/>
                    <a:pt x="19" y="58"/>
                  </a:cubicBezTo>
                  <a:cubicBezTo>
                    <a:pt x="20" y="59"/>
                    <a:pt x="20" y="60"/>
                    <a:pt x="21" y="61"/>
                  </a:cubicBezTo>
                  <a:cubicBezTo>
                    <a:pt x="22" y="63"/>
                    <a:pt x="24" y="65"/>
                    <a:pt x="25" y="66"/>
                  </a:cubicBezTo>
                  <a:cubicBezTo>
                    <a:pt x="27" y="67"/>
                    <a:pt x="28" y="68"/>
                    <a:pt x="30" y="69"/>
                  </a:cubicBezTo>
                  <a:cubicBezTo>
                    <a:pt x="31" y="70"/>
                    <a:pt x="32" y="70"/>
                    <a:pt x="33" y="70"/>
                  </a:cubicBezTo>
                  <a:cubicBezTo>
                    <a:pt x="34" y="71"/>
                    <a:pt x="35" y="71"/>
                    <a:pt x="36" y="72"/>
                  </a:cubicBezTo>
                  <a:cubicBezTo>
                    <a:pt x="39" y="72"/>
                    <a:pt x="43" y="73"/>
                    <a:pt x="46" y="73"/>
                  </a:cubicBezTo>
                  <a:cubicBezTo>
                    <a:pt x="49" y="73"/>
                    <a:pt x="51" y="73"/>
                    <a:pt x="54" y="73"/>
                  </a:cubicBezTo>
                  <a:cubicBezTo>
                    <a:pt x="55" y="73"/>
                    <a:pt x="56" y="73"/>
                    <a:pt x="57" y="73"/>
                  </a:cubicBezTo>
                  <a:cubicBezTo>
                    <a:pt x="60" y="72"/>
                    <a:pt x="62" y="72"/>
                    <a:pt x="65" y="71"/>
                  </a:cubicBezTo>
                  <a:cubicBezTo>
                    <a:pt x="65" y="71"/>
                    <a:pt x="66" y="71"/>
                    <a:pt x="66" y="71"/>
                  </a:cubicBezTo>
                  <a:cubicBezTo>
                    <a:pt x="67" y="70"/>
                    <a:pt x="68" y="71"/>
                    <a:pt x="68" y="72"/>
                  </a:cubicBezTo>
                  <a:cubicBezTo>
                    <a:pt x="68" y="73"/>
                    <a:pt x="68" y="74"/>
                    <a:pt x="68" y="75"/>
                  </a:cubicBezTo>
                  <a:cubicBezTo>
                    <a:pt x="68" y="75"/>
                    <a:pt x="67" y="76"/>
                    <a:pt x="67" y="76"/>
                  </a:cubicBezTo>
                  <a:cubicBezTo>
                    <a:pt x="64" y="77"/>
                    <a:pt x="62" y="77"/>
                    <a:pt x="60" y="78"/>
                  </a:cubicBezTo>
                  <a:cubicBezTo>
                    <a:pt x="59" y="78"/>
                    <a:pt x="59" y="78"/>
                    <a:pt x="59" y="78"/>
                  </a:cubicBezTo>
                  <a:cubicBezTo>
                    <a:pt x="57" y="78"/>
                    <a:pt x="55" y="78"/>
                    <a:pt x="53" y="78"/>
                  </a:cubicBezTo>
                  <a:cubicBezTo>
                    <a:pt x="52" y="79"/>
                    <a:pt x="51" y="79"/>
                    <a:pt x="49" y="79"/>
                  </a:cubicBezTo>
                  <a:cubicBezTo>
                    <a:pt x="45" y="79"/>
                    <a:pt x="40" y="79"/>
                    <a:pt x="36" y="79"/>
                  </a:cubicBezTo>
                  <a:cubicBezTo>
                    <a:pt x="34" y="79"/>
                    <a:pt x="31" y="78"/>
                    <a:pt x="29" y="78"/>
                  </a:cubicBezTo>
                  <a:cubicBezTo>
                    <a:pt x="28" y="77"/>
                    <a:pt x="27" y="77"/>
                    <a:pt x="25" y="76"/>
                  </a:cubicBezTo>
                  <a:cubicBezTo>
                    <a:pt x="24" y="76"/>
                    <a:pt x="23" y="75"/>
                    <a:pt x="22" y="75"/>
                  </a:cubicBezTo>
                  <a:cubicBezTo>
                    <a:pt x="21" y="75"/>
                    <a:pt x="20" y="74"/>
                    <a:pt x="20" y="74"/>
                  </a:cubicBezTo>
                  <a:cubicBezTo>
                    <a:pt x="18" y="73"/>
                    <a:pt x="16" y="71"/>
                    <a:pt x="14" y="70"/>
                  </a:cubicBezTo>
                  <a:cubicBezTo>
                    <a:pt x="12" y="68"/>
                    <a:pt x="10" y="67"/>
                    <a:pt x="9" y="65"/>
                  </a:cubicBezTo>
                  <a:cubicBezTo>
                    <a:pt x="7" y="63"/>
                    <a:pt x="6" y="61"/>
                    <a:pt x="5" y="60"/>
                  </a:cubicBezTo>
                  <a:cubicBezTo>
                    <a:pt x="4" y="57"/>
                    <a:pt x="3" y="55"/>
                    <a:pt x="2" y="52"/>
                  </a:cubicBezTo>
                  <a:cubicBezTo>
                    <a:pt x="1" y="51"/>
                    <a:pt x="1" y="49"/>
                    <a:pt x="1" y="48"/>
                  </a:cubicBezTo>
                  <a:cubicBezTo>
                    <a:pt x="1" y="47"/>
                    <a:pt x="0" y="46"/>
                    <a:pt x="0" y="45"/>
                  </a:cubicBezTo>
                  <a:cubicBezTo>
                    <a:pt x="0" y="44"/>
                    <a:pt x="0" y="43"/>
                    <a:pt x="0" y="42"/>
                  </a:cubicBezTo>
                  <a:cubicBezTo>
                    <a:pt x="0" y="40"/>
                    <a:pt x="0" y="38"/>
                    <a:pt x="0" y="36"/>
                  </a:cubicBezTo>
                  <a:cubicBezTo>
                    <a:pt x="0" y="34"/>
                    <a:pt x="0" y="31"/>
                    <a:pt x="0" y="29"/>
                  </a:cubicBezTo>
                  <a:cubicBezTo>
                    <a:pt x="0" y="27"/>
                    <a:pt x="1" y="24"/>
                    <a:pt x="1" y="22"/>
                  </a:cubicBezTo>
                  <a:cubicBezTo>
                    <a:pt x="2" y="21"/>
                    <a:pt x="2" y="19"/>
                    <a:pt x="3" y="18"/>
                  </a:cubicBezTo>
                  <a:cubicBezTo>
                    <a:pt x="4" y="16"/>
                    <a:pt x="5" y="14"/>
                    <a:pt x="6" y="12"/>
                  </a:cubicBezTo>
                  <a:cubicBezTo>
                    <a:pt x="7" y="11"/>
                    <a:pt x="8" y="10"/>
                    <a:pt x="9" y="9"/>
                  </a:cubicBezTo>
                  <a:cubicBezTo>
                    <a:pt x="11" y="7"/>
                    <a:pt x="13" y="5"/>
                    <a:pt x="15" y="4"/>
                  </a:cubicBezTo>
                  <a:cubicBezTo>
                    <a:pt x="16" y="4"/>
                    <a:pt x="17" y="3"/>
                    <a:pt x="18" y="3"/>
                  </a:cubicBezTo>
                  <a:cubicBezTo>
                    <a:pt x="19" y="3"/>
                    <a:pt x="19" y="3"/>
                    <a:pt x="19" y="3"/>
                  </a:cubicBezTo>
                  <a:cubicBezTo>
                    <a:pt x="20" y="2"/>
                    <a:pt x="21" y="2"/>
                    <a:pt x="23" y="1"/>
                  </a:cubicBezTo>
                  <a:cubicBezTo>
                    <a:pt x="25" y="1"/>
                    <a:pt x="27" y="0"/>
                    <a:pt x="28" y="0"/>
                  </a:cubicBezTo>
                  <a:cubicBezTo>
                    <a:pt x="30" y="0"/>
                    <a:pt x="32" y="0"/>
                    <a:pt x="34" y="0"/>
                  </a:cubicBezTo>
                  <a:cubicBezTo>
                    <a:pt x="35" y="0"/>
                    <a:pt x="36" y="0"/>
                    <a:pt x="37"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B14D0A93-9BF1-42AC-B223-4E49FEDDDD41}"/>
                </a:ext>
              </a:extLst>
            </p:cNvPr>
            <p:cNvSpPr txBox="1"/>
            <p:nvPr/>
          </p:nvSpPr>
          <p:spPr>
            <a:xfrm>
              <a:off x="4342146" y="3149968"/>
              <a:ext cx="788565" cy="381824"/>
            </a:xfrm>
            <a:prstGeom prst="rect">
              <a:avLst/>
            </a:prstGeom>
            <a:noFill/>
          </p:spPr>
          <p:txBody>
            <a:bodyPr wrap="square" rtlCol="0">
              <a:spAutoFit/>
            </a:bodyPr>
            <a:lstStyle/>
            <a:p>
              <a:r>
                <a:rPr lang="en-US">
                  <a:solidFill>
                    <a:schemeClr val="bg1">
                      <a:lumMod val="95000"/>
                    </a:schemeClr>
                  </a:solidFill>
                </a:rPr>
                <a:t>®</a:t>
              </a:r>
            </a:p>
          </p:txBody>
        </p:sp>
      </p:grpSp>
    </p:spTree>
    <p:extLst>
      <p:ext uri="{BB962C8B-B14F-4D97-AF65-F5344CB8AC3E}">
        <p14:creationId xmlns:p14="http://schemas.microsoft.com/office/powerpoint/2010/main" val="307412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0A78CE-57CA-4FA1-9D69-112F2CC3734A}"/>
              </a:ext>
            </a:extLst>
          </p:cNvPr>
          <p:cNvSpPr>
            <a:spLocks noGrp="1"/>
          </p:cNvSpPr>
          <p:nvPr>
            <p:ph type="sldNum" idx="12"/>
          </p:nvPr>
        </p:nvSpPr>
        <p:spPr/>
        <p:txBody>
          <a:bodyPr/>
          <a:lstStyle/>
          <a:p>
            <a:fld id="{00000000-1234-1234-1234-123412341234}" type="slidenum">
              <a:rPr lang="en-US" kern="0"/>
              <a:pPr/>
              <a:t>6</a:t>
            </a:fld>
            <a:endParaRPr lang="en-US" kern="0"/>
          </a:p>
        </p:txBody>
      </p:sp>
      <p:pic>
        <p:nvPicPr>
          <p:cNvPr id="3" name="Online Media 2" title="Opioid Response Network Explainer">
            <a:hlinkClick r:id="" action="ppaction://media"/>
            <a:extLst>
              <a:ext uri="{FF2B5EF4-FFF2-40B4-BE49-F238E27FC236}">
                <a16:creationId xmlns:a16="http://schemas.microsoft.com/office/drawing/2014/main" id="{E006F4A1-F8B3-49CF-9A23-1A924CED7910}"/>
              </a:ext>
            </a:extLst>
          </p:cNvPr>
          <p:cNvPicPr>
            <a:picLocks noRot="1" noChangeAspect="1"/>
          </p:cNvPicPr>
          <p:nvPr>
            <a:videoFile r:link="rId1"/>
          </p:nvPr>
        </p:nvPicPr>
        <p:blipFill>
          <a:blip r:embed="rId4"/>
          <a:stretch>
            <a:fillRect/>
          </a:stretch>
        </p:blipFill>
        <p:spPr>
          <a:xfrm>
            <a:off x="2111797" y="860072"/>
            <a:ext cx="7968407" cy="4502150"/>
          </a:xfrm>
          <a:prstGeom prst="rect">
            <a:avLst/>
          </a:prstGeom>
        </p:spPr>
      </p:pic>
    </p:spTree>
    <p:extLst>
      <p:ext uri="{BB962C8B-B14F-4D97-AF65-F5344CB8AC3E}">
        <p14:creationId xmlns:p14="http://schemas.microsoft.com/office/powerpoint/2010/main" val="40979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1524000" y="0"/>
            <a:ext cx="9144000" cy="1448400"/>
          </a:xfrm>
          <a:prstGeom prst="rect">
            <a:avLst/>
          </a:prstGeom>
          <a:solidFill>
            <a:schemeClr val="dk2"/>
          </a:solidFill>
          <a:ln>
            <a:noFill/>
          </a:ln>
        </p:spPr>
        <p:txBody>
          <a:bodyPr spcFirstLastPara="1" wrap="square" lIns="91425" tIns="45700" rIns="91425" bIns="45700" anchor="ctr" anchorCtr="0">
            <a:noAutofit/>
          </a:bodyPr>
          <a:lstStyle/>
          <a:p>
            <a:pPr>
              <a:buSzPts val="4100"/>
            </a:pPr>
            <a:r>
              <a:rPr lang="en-US" sz="4000"/>
              <a:t>Working with communities.</a:t>
            </a:r>
            <a:endParaRPr sz="4000"/>
          </a:p>
        </p:txBody>
      </p:sp>
      <p:sp>
        <p:nvSpPr>
          <p:cNvPr id="91" name="Google Shape;91;p2"/>
          <p:cNvSpPr txBox="1">
            <a:spLocks noGrp="1"/>
          </p:cNvSpPr>
          <p:nvPr>
            <p:ph type="body" idx="1"/>
          </p:nvPr>
        </p:nvSpPr>
        <p:spPr>
          <a:xfrm>
            <a:off x="1981200" y="1679404"/>
            <a:ext cx="8229600" cy="3953421"/>
          </a:xfrm>
          <a:prstGeom prst="rect">
            <a:avLst/>
          </a:prstGeom>
          <a:noFill/>
          <a:ln>
            <a:noFill/>
          </a:ln>
        </p:spPr>
        <p:txBody>
          <a:bodyPr spcFirstLastPara="1" wrap="square" lIns="91425" tIns="45700" rIns="91425" bIns="45700" anchor="t" anchorCtr="0">
            <a:normAutofit/>
          </a:bodyPr>
          <a:lstStyle/>
          <a:p>
            <a:pPr marL="461963" indent="-461963">
              <a:spcBef>
                <a:spcPts val="0"/>
              </a:spcBef>
              <a:buSzPts val="2160"/>
            </a:pPr>
            <a:r>
              <a:rPr lang="en-US" sz="2400" dirty="0"/>
              <a:t>The SAMHSA-funded </a:t>
            </a:r>
            <a:r>
              <a:rPr lang="en-US" sz="2400" i="1" dirty="0"/>
              <a:t>Opioid Response Network (ORN)</a:t>
            </a:r>
            <a:r>
              <a:rPr lang="en-US" sz="2400" dirty="0"/>
              <a:t> assists states, organizations and individuals by providing the resources and technical assistance they need locally to address the opioid crisis and stimulant use.</a:t>
            </a:r>
            <a:endParaRPr dirty="0"/>
          </a:p>
          <a:p>
            <a:pPr marL="461963" indent="-461963">
              <a:buSzPts val="2160"/>
            </a:pPr>
            <a:r>
              <a:rPr lang="en-US" sz="2400" dirty="0"/>
              <a:t>Technical assistance is available to support the evidence-based prevention, treatment and recovery of opioid use disorders and stimulant use disorders. </a:t>
            </a:r>
            <a:endParaRPr dirty="0"/>
          </a:p>
        </p:txBody>
      </p:sp>
      <p:sp>
        <p:nvSpPr>
          <p:cNvPr id="92" name="Google Shape;92;p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kern="0"/>
              <a:pPr/>
              <a:t>7</a:t>
            </a:fld>
            <a:endParaRPr kern="0"/>
          </a:p>
        </p:txBody>
      </p:sp>
      <p:sp>
        <p:nvSpPr>
          <p:cNvPr id="5" name="TextBox 4">
            <a:extLst>
              <a:ext uri="{FF2B5EF4-FFF2-40B4-BE49-F238E27FC236}">
                <a16:creationId xmlns:a16="http://schemas.microsoft.com/office/drawing/2014/main" id="{DBA50ABD-5EF4-4C65-9F73-EABEC5AF891D}"/>
              </a:ext>
            </a:extLst>
          </p:cNvPr>
          <p:cNvSpPr txBox="1"/>
          <p:nvPr/>
        </p:nvSpPr>
        <p:spPr>
          <a:xfrm>
            <a:off x="1981200" y="5215349"/>
            <a:ext cx="8142791" cy="1089869"/>
          </a:xfrm>
          <a:prstGeom prst="rect">
            <a:avLst/>
          </a:prstGeom>
          <a:solidFill>
            <a:srgbClr val="234264">
              <a:lumMod val="20000"/>
              <a:lumOff val="80000"/>
            </a:srgbClr>
          </a:solidFill>
        </p:spPr>
        <p:txBody>
          <a:bodyPr wrap="square" lIns="182880" tIns="0" rIns="182880" rtlCol="0" anchor="ctr" anchorCtr="1">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Sans source pro"/>
                <a:cs typeface="Sans source pro"/>
              </a:rPr>
              <a:t>Funding for this initiative was made possible (in part) by grant nos. 6H79TI080816 and 1H79TI083343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1524000" y="1"/>
            <a:ext cx="9144000" cy="1448485"/>
          </a:xfrm>
          <a:prstGeom prst="rect">
            <a:avLst/>
          </a:prstGeom>
          <a:solidFill>
            <a:schemeClr val="dk2"/>
          </a:solidFill>
          <a:ln>
            <a:noFill/>
          </a:ln>
        </p:spPr>
        <p:txBody>
          <a:bodyPr spcFirstLastPara="1" wrap="square" lIns="91425" tIns="45700" rIns="91425" bIns="45700" anchor="ctr" anchorCtr="0">
            <a:noAutofit/>
          </a:bodyPr>
          <a:lstStyle/>
          <a:p>
            <a:pPr>
              <a:buSzPts val="4100"/>
            </a:pPr>
            <a:r>
              <a:rPr lang="en-US" sz="4000"/>
              <a:t>Working with communities.</a:t>
            </a:r>
            <a:endParaRPr sz="4000"/>
          </a:p>
        </p:txBody>
      </p:sp>
      <p:sp>
        <p:nvSpPr>
          <p:cNvPr id="98" name="Google Shape;98;p3"/>
          <p:cNvSpPr txBox="1">
            <a:spLocks noGrp="1"/>
          </p:cNvSpPr>
          <p:nvPr>
            <p:ph type="body" idx="1"/>
          </p:nvPr>
        </p:nvSpPr>
        <p:spPr>
          <a:xfrm>
            <a:off x="1981200" y="1679404"/>
            <a:ext cx="8229600" cy="3953421"/>
          </a:xfrm>
          <a:prstGeom prst="rect">
            <a:avLst/>
          </a:prstGeom>
          <a:noFill/>
          <a:ln>
            <a:noFill/>
          </a:ln>
        </p:spPr>
        <p:txBody>
          <a:bodyPr spcFirstLastPara="1" wrap="square" lIns="91425" tIns="45700" rIns="91425" bIns="45700" anchor="t" anchorCtr="0">
            <a:noAutofit/>
          </a:bodyPr>
          <a:lstStyle/>
          <a:p>
            <a:pPr marL="461963" indent="-461963">
              <a:spcBef>
                <a:spcPts val="0"/>
              </a:spcBef>
              <a:buSzPts val="2070"/>
            </a:pPr>
            <a:r>
              <a:rPr lang="en-US" sz="2300" dirty="0"/>
              <a:t>The</a:t>
            </a:r>
            <a:r>
              <a:rPr lang="en-US" sz="2300" i="1" dirty="0"/>
              <a:t> Opioid Response Network (ORN) </a:t>
            </a:r>
            <a:r>
              <a:rPr lang="en-US" sz="2300" dirty="0"/>
              <a:t>provides local, experienced consultants in prevention, treatment and recovery to communities and organizations to help address this opioid crisis and stimulant use. </a:t>
            </a:r>
            <a:endParaRPr dirty="0"/>
          </a:p>
          <a:p>
            <a:pPr marL="461963" indent="-461963">
              <a:buSzPts val="2070"/>
            </a:pPr>
            <a:r>
              <a:rPr lang="en-US" sz="2300" dirty="0"/>
              <a:t>Each state/territory has a designated team, led by a regional Technology Transfer Specialist (TTS), who is an expert in implementing evidence-based practices. </a:t>
            </a:r>
          </a:p>
        </p:txBody>
      </p:sp>
      <p:sp>
        <p:nvSpPr>
          <p:cNvPr id="99" name="Google Shape;9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kern="0"/>
              <a:pPr/>
              <a:t>8</a:t>
            </a:fld>
            <a:endParaRPr ker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1524000" y="1"/>
            <a:ext cx="9144000" cy="1448485"/>
          </a:xfrm>
          <a:prstGeom prst="rect">
            <a:avLst/>
          </a:prstGeom>
          <a:solidFill>
            <a:schemeClr val="dk2"/>
          </a:solidFill>
          <a:ln>
            <a:noFill/>
          </a:ln>
        </p:spPr>
        <p:txBody>
          <a:bodyPr spcFirstLastPara="1" wrap="square" lIns="91425" tIns="45700" rIns="91425" bIns="45700" anchor="ctr" anchorCtr="0">
            <a:noAutofit/>
          </a:bodyPr>
          <a:lstStyle/>
          <a:p>
            <a:pPr>
              <a:buSzPts val="4100"/>
            </a:pPr>
            <a:r>
              <a:rPr lang="en-US" sz="4000"/>
              <a:t>Working with communities.</a:t>
            </a:r>
            <a:endParaRPr sz="4000"/>
          </a:p>
        </p:txBody>
      </p:sp>
      <p:sp>
        <p:nvSpPr>
          <p:cNvPr id="98" name="Google Shape;98;p3"/>
          <p:cNvSpPr txBox="1">
            <a:spLocks noGrp="1"/>
          </p:cNvSpPr>
          <p:nvPr>
            <p:ph type="body" idx="1"/>
          </p:nvPr>
        </p:nvSpPr>
        <p:spPr>
          <a:xfrm>
            <a:off x="1981200" y="1679404"/>
            <a:ext cx="8229600" cy="3953421"/>
          </a:xfrm>
          <a:prstGeom prst="rect">
            <a:avLst/>
          </a:prstGeom>
          <a:noFill/>
          <a:ln>
            <a:noFill/>
          </a:ln>
        </p:spPr>
        <p:txBody>
          <a:bodyPr spcFirstLastPara="1" wrap="square" lIns="91425" tIns="45700" rIns="91425" bIns="45700" anchor="t" anchorCtr="0">
            <a:noAutofit/>
          </a:bodyPr>
          <a:lstStyle/>
          <a:p>
            <a:pPr marL="461963" indent="-461963">
              <a:spcBef>
                <a:spcPts val="0"/>
              </a:spcBef>
              <a:buSzPts val="2070"/>
            </a:pPr>
            <a:r>
              <a:rPr lang="en-US" sz="2300" dirty="0"/>
              <a:t>The</a:t>
            </a:r>
            <a:r>
              <a:rPr lang="en-US" sz="2300" i="1" dirty="0"/>
              <a:t> Opioid Response Network (ORN) has a goal of being culturally responsive to our requests.</a:t>
            </a:r>
          </a:p>
          <a:p>
            <a:pPr marL="461963" indent="-461963">
              <a:spcBef>
                <a:spcPts val="0"/>
              </a:spcBef>
              <a:buSzPts val="2070"/>
            </a:pPr>
            <a:endParaRPr lang="en-US" sz="2300" i="1" dirty="0"/>
          </a:p>
          <a:p>
            <a:pPr marL="461963" indent="-461963">
              <a:spcBef>
                <a:spcPts val="0"/>
              </a:spcBef>
              <a:buSzPts val="2070"/>
            </a:pPr>
            <a:r>
              <a:rPr lang="en-US" sz="2300" i="1" dirty="0"/>
              <a:t>To embody those practices we have </a:t>
            </a:r>
            <a:r>
              <a:rPr lang="en-US" sz="2300" i="1" dirty="0">
                <a:solidFill>
                  <a:schemeClr val="tx1"/>
                </a:solidFill>
              </a:rPr>
              <a:t>steps</a:t>
            </a:r>
            <a:r>
              <a:rPr lang="en-US" sz="2300" i="1" dirty="0"/>
              <a:t> in place to make sure we are engaging with the right people to provide technical assistance (TA) for the right audience.</a:t>
            </a:r>
          </a:p>
          <a:p>
            <a:pPr marL="461963" indent="-461963">
              <a:spcBef>
                <a:spcPts val="0"/>
              </a:spcBef>
              <a:buSzPts val="2070"/>
            </a:pPr>
            <a:endParaRPr lang="en-US" sz="2300" i="1" dirty="0"/>
          </a:p>
          <a:p>
            <a:pPr marL="461963" indent="-461963">
              <a:spcBef>
                <a:spcPts val="0"/>
              </a:spcBef>
              <a:buSzPts val="2070"/>
            </a:pPr>
            <a:r>
              <a:rPr lang="en-US" sz="2300" i="1" dirty="0"/>
              <a:t>We currently have 3 workgroups that focus on minority populations.</a:t>
            </a:r>
          </a:p>
          <a:p>
            <a:pPr marL="919163" lvl="1" indent="-461963">
              <a:spcBef>
                <a:spcPts val="0"/>
              </a:spcBef>
              <a:buSzPts val="2070"/>
            </a:pPr>
            <a:r>
              <a:rPr lang="en-US" i="1" dirty="0"/>
              <a:t>Black Communities Work Group</a:t>
            </a:r>
          </a:p>
          <a:p>
            <a:pPr marL="919163" lvl="1" indent="-461963">
              <a:spcBef>
                <a:spcPts val="0"/>
              </a:spcBef>
              <a:buSzPts val="2070"/>
            </a:pPr>
            <a:r>
              <a:rPr lang="en-US" i="1" dirty="0"/>
              <a:t>Alaska Native/ Indigenous Tribe Work Group</a:t>
            </a:r>
          </a:p>
          <a:p>
            <a:pPr marL="919163" lvl="1" indent="-461963">
              <a:spcBef>
                <a:spcPts val="0"/>
              </a:spcBef>
              <a:buSzPts val="2070"/>
            </a:pPr>
            <a:r>
              <a:rPr lang="en-US" i="1" dirty="0"/>
              <a:t>Sexuality and Gender Diversity Work Group</a:t>
            </a:r>
            <a:endParaRPr dirty="0"/>
          </a:p>
        </p:txBody>
      </p:sp>
      <p:sp>
        <p:nvSpPr>
          <p:cNvPr id="99" name="Google Shape;9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kern="0"/>
              <a:pPr/>
              <a:t>9</a:t>
            </a:fld>
            <a:endParaRPr kern="0"/>
          </a:p>
        </p:txBody>
      </p:sp>
    </p:spTree>
    <p:extLst>
      <p:ext uri="{BB962C8B-B14F-4D97-AF65-F5344CB8AC3E}">
        <p14:creationId xmlns:p14="http://schemas.microsoft.com/office/powerpoint/2010/main" val="1955963448"/>
      </p:ext>
    </p:extLst>
  </p:cSld>
  <p:clrMapOvr>
    <a:masterClrMapping/>
  </p:clrMapOvr>
</p:sld>
</file>

<file path=ppt/theme/theme1.xml><?xml version="1.0" encoding="utf-8"?>
<a:theme xmlns:a="http://schemas.openxmlformats.org/drawingml/2006/main" name="1_Office Theme">
  <a:themeElements>
    <a:clrScheme name="Custom 12">
      <a:dk1>
        <a:srgbClr val="000000"/>
      </a:dk1>
      <a:lt1>
        <a:srgbClr val="FFFFFF"/>
      </a:lt1>
      <a:dk2>
        <a:srgbClr val="165C7D"/>
      </a:dk2>
      <a:lt2>
        <a:srgbClr val="EEECE1"/>
      </a:lt2>
      <a:accent1>
        <a:srgbClr val="234264"/>
      </a:accent1>
      <a:accent2>
        <a:srgbClr val="A13F1D"/>
      </a:accent2>
      <a:accent3>
        <a:srgbClr val="34672C"/>
      </a:accent3>
      <a:accent4>
        <a:srgbClr val="C19421"/>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5">
      <a:dk1>
        <a:sysClr val="windowText" lastClr="000000"/>
      </a:dk1>
      <a:lt1>
        <a:sysClr val="window" lastClr="FFFFFF"/>
      </a:lt1>
      <a:dk2>
        <a:srgbClr val="165C7D"/>
      </a:dk2>
      <a:lt2>
        <a:srgbClr val="EEECE1"/>
      </a:lt2>
      <a:accent1>
        <a:srgbClr val="234264"/>
      </a:accent1>
      <a:accent2>
        <a:srgbClr val="B25226"/>
      </a:accent2>
      <a:accent3>
        <a:srgbClr val="34672C"/>
      </a:accent3>
      <a:accent4>
        <a:srgbClr val="D69A2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NK">
  <a:themeElements>
    <a:clrScheme name="CADCA Brand">
      <a:dk1>
        <a:sysClr val="windowText" lastClr="000000"/>
      </a:dk1>
      <a:lt1>
        <a:sysClr val="window" lastClr="FFFFFF"/>
      </a:lt1>
      <a:dk2>
        <a:srgbClr val="2B303C"/>
      </a:dk2>
      <a:lt2>
        <a:srgbClr val="FFFFFF"/>
      </a:lt2>
      <a:accent1>
        <a:srgbClr val="263C87"/>
      </a:accent1>
      <a:accent2>
        <a:srgbClr val="00AEEF"/>
      </a:accent2>
      <a:accent3>
        <a:srgbClr val="E1261E"/>
      </a:accent3>
      <a:accent4>
        <a:srgbClr val="8E9192"/>
      </a:accent4>
      <a:accent5>
        <a:srgbClr val="8BC540"/>
      </a:accent5>
      <a:accent6>
        <a:srgbClr val="6D2C91"/>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A0B1565133034398DDAA97212B83D2" ma:contentTypeVersion="14" ma:contentTypeDescription="Create a new document." ma:contentTypeScope="" ma:versionID="c6d0a1af5b2041d65cdc1d8acdfa93b1">
  <xsd:schema xmlns:xsd="http://www.w3.org/2001/XMLSchema" xmlns:xs="http://www.w3.org/2001/XMLSchema" xmlns:p="http://schemas.microsoft.com/office/2006/metadata/properties" xmlns:ns2="cab16fb9-e759-4e81-8441-caf28a14be9a" xmlns:ns3="613eafc6-f82c-4d6b-9dc0-52ca0a9d85b5" targetNamespace="http://schemas.microsoft.com/office/2006/metadata/properties" ma:root="true" ma:fieldsID="7f870e1ce49517d501463b7980b7d638" ns2:_="" ns3:_="">
    <xsd:import namespace="cab16fb9-e759-4e81-8441-caf28a14be9a"/>
    <xsd:import namespace="613eafc6-f82c-4d6b-9dc0-52ca0a9d85b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b16fb9-e759-4e81-8441-caf28a14be9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a85bb13-9c06-40a6-853d-0848d5d83572}" ma:internalName="TaxCatchAll" ma:showField="CatchAllData" ma:web="cab16fb9-e759-4e81-8441-caf28a14be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3eafc6-f82c-4d6b-9dc0-52ca0a9d85b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2ab8051-8cab-41c9-8784-85292bf6b44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3eafc6-f82c-4d6b-9dc0-52ca0a9d85b5">
      <Terms xmlns="http://schemas.microsoft.com/office/infopath/2007/PartnerControls"/>
    </lcf76f155ced4ddcb4097134ff3c332f>
    <TaxCatchAll xmlns="cab16fb9-e759-4e81-8441-caf28a14be9a" xsi:nil="true"/>
  </documentManagement>
</p:properties>
</file>

<file path=customXml/itemProps1.xml><?xml version="1.0" encoding="utf-8"?>
<ds:datastoreItem xmlns:ds="http://schemas.openxmlformats.org/officeDocument/2006/customXml" ds:itemID="{AC2DB576-EF42-4ED3-B1CF-275AF9914CBC}"/>
</file>

<file path=customXml/itemProps2.xml><?xml version="1.0" encoding="utf-8"?>
<ds:datastoreItem xmlns:ds="http://schemas.openxmlformats.org/officeDocument/2006/customXml" ds:itemID="{FB9E3362-C62B-4DE3-8E71-34F50BBFD182}">
  <ds:schemaRefs>
    <ds:schemaRef ds:uri="http://schemas.microsoft.com/sharepoint/v3/contenttype/forms"/>
  </ds:schemaRefs>
</ds:datastoreItem>
</file>

<file path=customXml/itemProps3.xml><?xml version="1.0" encoding="utf-8"?>
<ds:datastoreItem xmlns:ds="http://schemas.openxmlformats.org/officeDocument/2006/customXml" ds:itemID="{9997FABD-6ADE-4F36-801E-DE93D201FE8A}">
  <ds:schemaRef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http://purl.org/dc/terms/"/>
    <ds:schemaRef ds:uri="http://purl.org/dc/dcmitype/"/>
    <ds:schemaRef ds:uri="http://schemas.microsoft.com/office/2006/documentManagement/types"/>
    <ds:schemaRef ds:uri="http://www.w3.org/XML/1998/namespace"/>
    <ds:schemaRef ds:uri="be99b26a-9b94-4f3f-afcd-126f91ace6fd"/>
    <ds:schemaRef ds:uri="47d9d8a6-9247-49e6-aaf7-6c8a2eb06d8b"/>
  </ds:schemaRefs>
</ds:datastoreItem>
</file>

<file path=docProps/app.xml><?xml version="1.0" encoding="utf-8"?>
<Properties xmlns="http://schemas.openxmlformats.org/officeDocument/2006/extended-properties" xmlns:vt="http://schemas.openxmlformats.org/officeDocument/2006/docPropsVTypes">
  <TotalTime>9562</TotalTime>
  <Words>4972</Words>
  <Application>Microsoft Office PowerPoint</Application>
  <PresentationFormat>Widescreen</PresentationFormat>
  <Paragraphs>407</Paragraphs>
  <Slides>50</Slides>
  <Notes>38</Notes>
  <HiddenSlides>0</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50</vt:i4>
      </vt:variant>
    </vt:vector>
  </HeadingPairs>
  <TitlesOfParts>
    <vt:vector size="65" baseType="lpstr">
      <vt:lpstr>Almaden Sans</vt:lpstr>
      <vt:lpstr>Arial</vt:lpstr>
      <vt:lpstr>Arial,Sans-Serif</vt:lpstr>
      <vt:lpstr>Calibri</vt:lpstr>
      <vt:lpstr>Merriweather Light</vt:lpstr>
      <vt:lpstr>Montserrat</vt:lpstr>
      <vt:lpstr>Noto Sans Symbols</vt:lpstr>
      <vt:lpstr>Sans source pro</vt:lpstr>
      <vt:lpstr>Source Sans Pro</vt:lpstr>
      <vt:lpstr>Source Sans Pro Semibold</vt:lpstr>
      <vt:lpstr>Times New Roman</vt:lpstr>
      <vt:lpstr>Wingdings</vt:lpstr>
      <vt:lpstr>1_Office Theme</vt:lpstr>
      <vt:lpstr>Office Theme</vt:lpstr>
      <vt:lpstr>BLANK</vt:lpstr>
      <vt:lpstr>What Coalitions Need to Know about the Opioid Response Network </vt:lpstr>
      <vt:lpstr>Don’t forget about the Q&amp;A box – we’ll be holding the bulk of the questions until the end, so make sure to stay the whole way through!   When typing into the chat box, be sure to select “everyone” so all can see.    We are recording this webinar and the recording will be up on the Webinar Wednesday page in the next few days.  Here is the link to where the recording will be posted. CADCA's Webinar Wednesdays Series | CADCA  I will be putting an evaluation link into the chat box as we’re wrapping up; you’ll be able to receive a letter of participation once you complete that evaluation.  The letter is only available though for those who attend the webinar live.   </vt:lpstr>
      <vt:lpstr>Today’s Objective  </vt:lpstr>
      <vt:lpstr>About our speaker </vt:lpstr>
      <vt:lpstr>Opioid Response Network Overview</vt:lpstr>
      <vt:lpstr>PowerPoint Presentation</vt:lpstr>
      <vt:lpstr>Working with communities.</vt:lpstr>
      <vt:lpstr>Working with communities.</vt:lpstr>
      <vt:lpstr>Working with communities.</vt:lpstr>
      <vt:lpstr>Consultant Teams</vt:lpstr>
      <vt:lpstr>PowerPoint Presentation</vt:lpstr>
      <vt:lpstr>Overall Mission</vt:lpstr>
      <vt:lpstr>Contact the  Opioid Response Network</vt:lpstr>
      <vt:lpstr>Technical Assistance</vt:lpstr>
      <vt:lpstr>TA Requests can address a variety of things: Training, Education, Program Implementation, Coalition Building   If you need targeted opioid or stimulant use disorder assistance, we have someone on our team who can help! </vt:lpstr>
      <vt:lpstr>Requests</vt:lpstr>
      <vt:lpstr>Requests</vt:lpstr>
      <vt:lpstr>PowerPoint Presentation</vt:lpstr>
      <vt:lpstr>ORN Workflow</vt:lpstr>
      <vt:lpstr>Requests</vt:lpstr>
      <vt:lpstr>Prevention Request Example</vt:lpstr>
      <vt:lpstr>Treatment Request</vt:lpstr>
      <vt:lpstr>Recovery Request</vt:lpstr>
      <vt:lpstr>Other Requests</vt:lpstr>
      <vt:lpstr>Our Approach: To build on existing efforts, enhance, refine and fill in gaps when needed while avoiding duplication and not  “re-creating the wheel.” </vt:lpstr>
      <vt:lpstr>About our speaker </vt:lpstr>
      <vt:lpstr>Identifying Coalition Priorities and Challenges that Could Benefit from Technical Assistance</vt:lpstr>
      <vt:lpstr>Poll</vt:lpstr>
      <vt:lpstr>Discussion</vt:lpstr>
      <vt:lpstr>PowerPoint Presentation</vt:lpstr>
      <vt:lpstr>Coalition Discussion</vt:lpstr>
      <vt:lpstr>Membership Engagement </vt:lpstr>
      <vt:lpstr>PowerPoint Presentation</vt:lpstr>
      <vt:lpstr>Discussion</vt:lpstr>
      <vt:lpstr>IOM Continuum of Care</vt:lpstr>
      <vt:lpstr> What Can Coalition’s Do to Support Efforts Across the Continuum of Care? </vt:lpstr>
      <vt:lpstr>Summary- Opioid Continuum of Care</vt:lpstr>
      <vt:lpstr>TA – How Can We Help?</vt:lpstr>
      <vt:lpstr>TA – How Can We Help?</vt:lpstr>
      <vt:lpstr>TA – How Can We Help?</vt:lpstr>
      <vt:lpstr>TA – How Can We Help?</vt:lpstr>
      <vt:lpstr> Preventing the Use of Opioids/Stimulants with the Seven Strategies for Community Change </vt:lpstr>
      <vt:lpstr>TA – How Can We Help?</vt:lpstr>
      <vt:lpstr>Facilitating a Conversation with Coalition Members to Identify Areas of Need</vt:lpstr>
      <vt:lpstr> Sample Agenda ABC Coalition Meeting Date/Time/Location </vt:lpstr>
      <vt:lpstr>Training Evaluation</vt:lpstr>
      <vt:lpstr>PowerPoint Presentation</vt:lpstr>
      <vt:lpstr>Closing Remarks </vt:lpstr>
      <vt:lpstr>Please complete our survey  </vt:lpstr>
      <vt:lpstr>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Response Network Overview</dc:title>
  <dc:creator>Sarah Canavese</dc:creator>
  <cp:lastModifiedBy>Samantha Andrews</cp:lastModifiedBy>
  <cp:revision>48</cp:revision>
  <dcterms:created xsi:type="dcterms:W3CDTF">2023-08-08T17:19:23Z</dcterms:created>
  <dcterms:modified xsi:type="dcterms:W3CDTF">2023-08-31T16:44:50Z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0x0101002CA0B1565133034398DDAA97212B83D2</vt:lpwstr>
  </property>
</Properties>
</file>