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2"/>
  </p:notesMasterIdLst>
  <p:sldIdLst>
    <p:sldId id="257" r:id="rId5"/>
    <p:sldId id="315" r:id="rId6"/>
    <p:sldId id="317" r:id="rId7"/>
    <p:sldId id="312" r:id="rId8"/>
    <p:sldId id="320" r:id="rId9"/>
    <p:sldId id="322" r:id="rId10"/>
    <p:sldId id="327" r:id="rId11"/>
    <p:sldId id="321" r:id="rId12"/>
    <p:sldId id="326" r:id="rId13"/>
    <p:sldId id="325" r:id="rId14"/>
    <p:sldId id="324" r:id="rId15"/>
    <p:sldId id="328" r:id="rId16"/>
    <p:sldId id="341" r:id="rId17"/>
    <p:sldId id="340" r:id="rId18"/>
    <p:sldId id="339" r:id="rId19"/>
    <p:sldId id="338" r:id="rId20"/>
    <p:sldId id="337" r:id="rId21"/>
    <p:sldId id="336" r:id="rId22"/>
    <p:sldId id="335" r:id="rId23"/>
    <p:sldId id="334" r:id="rId24"/>
    <p:sldId id="333" r:id="rId25"/>
    <p:sldId id="323" r:id="rId26"/>
    <p:sldId id="331" r:id="rId27"/>
    <p:sldId id="330" r:id="rId28"/>
    <p:sldId id="329" r:id="rId29"/>
    <p:sldId id="351" r:id="rId30"/>
    <p:sldId id="350" r:id="rId31"/>
    <p:sldId id="347" r:id="rId32"/>
    <p:sldId id="346" r:id="rId33"/>
    <p:sldId id="344" r:id="rId34"/>
    <p:sldId id="343" r:id="rId35"/>
    <p:sldId id="342" r:id="rId36"/>
    <p:sldId id="348" r:id="rId37"/>
    <p:sldId id="353" r:id="rId38"/>
    <p:sldId id="316" r:id="rId39"/>
    <p:sldId id="291" r:id="rId40"/>
    <p:sldId id="356" r:id="rId41"/>
  </p:sldIdLst>
  <p:sldSz cx="12192000" cy="6858000"/>
  <p:notesSz cx="6858000" cy="9144000"/>
  <p:embeddedFontLst>
    <p:embeddedFont>
      <p:font typeface="Arial Narrow" panose="020B060602020203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Merriweather Light" panose="00000400000000000000" pitchFamily="2" charset="0"/>
      <p:regular r:id="rId53"/>
      <p:italic r:id="rId54"/>
    </p:embeddedFont>
    <p:embeddedFont>
      <p:font typeface="Open Sans" panose="020B0606030504020204" pitchFamily="34" charset="0"/>
      <p:regular r:id="rId55"/>
      <p:bold r:id="rId56"/>
      <p:italic r:id="rId57"/>
      <p:boldItalic r:id="rId58"/>
    </p:embeddedFont>
    <p:embeddedFont>
      <p:font typeface="Source Sans Pro" panose="020B0503030403020204" pitchFamily="34" charset="0"/>
      <p:regular r:id="rId59"/>
      <p:bold r:id="rId60"/>
      <p:italic r:id="rId61"/>
      <p:boldItalic r:id="rId62"/>
    </p:embeddedFont>
    <p:embeddedFont>
      <p:font typeface="Source Sans Pro Semibold" panose="020B060303040302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lja Ugrinic" initials="RU" lastIdx="1" clrIdx="0">
    <p:extLst>
      <p:ext uri="{19B8F6BF-5375-455C-9EA6-DF929625EA0E}">
        <p15:presenceInfo xmlns:p15="http://schemas.microsoft.com/office/powerpoint/2012/main" userId="S::rugrinic@cadca.org::de63dadf-ab78-4342-8067-e109c75a1f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63B88"/>
    <a:srgbClr val="ED2E26"/>
    <a:srgbClr val="6D2C91"/>
    <a:srgbClr val="8CC53F"/>
    <a:srgbClr val="394C96"/>
    <a:srgbClr val="263B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782" y="9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Kulick" userId="6c27c33c-7cfc-477a-8121-342eaba0129a" providerId="ADAL" clId="{3092BED4-AB5C-4D69-A760-62128DC70943}"/>
    <pc:docChg chg="delSld">
      <pc:chgData name="Natalie Kulick" userId="6c27c33c-7cfc-477a-8121-342eaba0129a" providerId="ADAL" clId="{3092BED4-AB5C-4D69-A760-62128DC70943}" dt="2023-06-21T19:06:40.776" v="2" actId="2696"/>
      <pc:docMkLst>
        <pc:docMk/>
      </pc:docMkLst>
      <pc:sldChg chg="del">
        <pc:chgData name="Natalie Kulick" userId="6c27c33c-7cfc-477a-8121-342eaba0129a" providerId="ADAL" clId="{3092BED4-AB5C-4D69-A760-62128DC70943}" dt="2023-06-21T19:06:36.815" v="1" actId="2696"/>
        <pc:sldMkLst>
          <pc:docMk/>
          <pc:sldMk cId="3982375822" sldId="345"/>
        </pc:sldMkLst>
      </pc:sldChg>
      <pc:sldChg chg="del">
        <pc:chgData name="Natalie Kulick" userId="6c27c33c-7cfc-477a-8121-342eaba0129a" providerId="ADAL" clId="{3092BED4-AB5C-4D69-A760-62128DC70943}" dt="2023-06-21T19:06:34.513" v="0" actId="2696"/>
        <pc:sldMkLst>
          <pc:docMk/>
          <pc:sldMk cId="2124757918" sldId="349"/>
        </pc:sldMkLst>
      </pc:sldChg>
      <pc:sldChg chg="del">
        <pc:chgData name="Natalie Kulick" userId="6c27c33c-7cfc-477a-8121-342eaba0129a" providerId="ADAL" clId="{3092BED4-AB5C-4D69-A760-62128DC70943}" dt="2023-06-21T19:06:40.776" v="2" actId="2696"/>
        <pc:sldMkLst>
          <pc:docMk/>
          <pc:sldMk cId="2224526723" sldId="352"/>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1C43F2-35F0-4BAB-9DC6-EC12D6B628BA}"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7208F17A-B32A-4808-AA4A-9714CE0BFAB1}">
      <dgm:prSet custT="1"/>
      <dgm:spPr/>
      <dgm:t>
        <a:bodyPr/>
        <a:lstStyle/>
        <a:p>
          <a:r>
            <a:rPr lang="en-US" sz="1900" b="1" dirty="0">
              <a:effectLst/>
              <a:latin typeface="Arial Narrow" panose="020B0606020202030204" pitchFamily="34" charset="0"/>
            </a:rPr>
            <a:t>Distinct and Separate: </a:t>
          </a:r>
          <a:r>
            <a:rPr lang="en-US" sz="1900" dirty="0">
              <a:effectLst/>
              <a:latin typeface="Arial Narrow" panose="020B0606020202030204" pitchFamily="34" charset="0"/>
            </a:rPr>
            <a:t>Sex assigned at birth, gender identity, gender expression, sexual orientation and sexual behavior are each distinct from one another. </a:t>
          </a:r>
        </a:p>
      </dgm:t>
    </dgm:pt>
    <dgm:pt modelId="{63811624-2AFD-4D82-984A-57F94FA7182C}" type="parTrans" cxnId="{76D5D5D9-86C3-4BE7-A019-D7A8A4A38480}">
      <dgm:prSet/>
      <dgm:spPr/>
      <dgm:t>
        <a:bodyPr/>
        <a:lstStyle/>
        <a:p>
          <a:endParaRPr lang="en-US" sz="1900">
            <a:effectLst/>
            <a:latin typeface="Arial Narrow" panose="020B0606020202030204" pitchFamily="34" charset="0"/>
          </a:endParaRPr>
        </a:p>
      </dgm:t>
    </dgm:pt>
    <dgm:pt modelId="{6FE3E4E8-A278-4020-BDF4-2EAC86A0E3B2}" type="sibTrans" cxnId="{76D5D5D9-86C3-4BE7-A019-D7A8A4A38480}">
      <dgm:prSet/>
      <dgm:spPr/>
      <dgm:t>
        <a:bodyPr/>
        <a:lstStyle/>
        <a:p>
          <a:endParaRPr lang="en-US" sz="1900">
            <a:effectLst/>
            <a:latin typeface="Arial Narrow" panose="020B0606020202030204" pitchFamily="34" charset="0"/>
          </a:endParaRPr>
        </a:p>
      </dgm:t>
    </dgm:pt>
    <dgm:pt modelId="{B0A42755-0139-4C04-8287-24A24FCD3A14}">
      <dgm:prSet custT="1"/>
      <dgm:spPr/>
      <dgm:t>
        <a:bodyPr/>
        <a:lstStyle/>
        <a:p>
          <a:r>
            <a:rPr lang="en-US" sz="1900" b="1" dirty="0">
              <a:effectLst/>
              <a:latin typeface="Arial Narrow" panose="020B0606020202030204" pitchFamily="34" charset="0"/>
            </a:rPr>
            <a:t>Exists on Spectrums: </a:t>
          </a:r>
          <a:r>
            <a:rPr lang="en-US" sz="1900" dirty="0">
              <a:effectLst/>
              <a:latin typeface="Arial Narrow" panose="020B0606020202030204" pitchFamily="34" charset="0"/>
            </a:rPr>
            <a:t>SOGIE identities exist on spectrums, language to describe identities on these spectrums varies by the individuals that use that language. </a:t>
          </a:r>
        </a:p>
      </dgm:t>
    </dgm:pt>
    <dgm:pt modelId="{B1887FE0-58E6-4F8B-A042-2522F8C00A35}" type="parTrans" cxnId="{27538D76-2D22-42D1-8F1B-F94DD6FAAF91}">
      <dgm:prSet/>
      <dgm:spPr/>
      <dgm:t>
        <a:bodyPr/>
        <a:lstStyle/>
        <a:p>
          <a:endParaRPr lang="en-US" sz="1900">
            <a:effectLst/>
            <a:latin typeface="Arial Narrow" panose="020B0606020202030204" pitchFamily="34" charset="0"/>
          </a:endParaRPr>
        </a:p>
      </dgm:t>
    </dgm:pt>
    <dgm:pt modelId="{ED42F465-5EC7-49B3-A714-129EA8F2471F}" type="sibTrans" cxnId="{27538D76-2D22-42D1-8F1B-F94DD6FAAF91}">
      <dgm:prSet/>
      <dgm:spPr/>
      <dgm:t>
        <a:bodyPr/>
        <a:lstStyle/>
        <a:p>
          <a:endParaRPr lang="en-US" sz="1900">
            <a:effectLst/>
            <a:latin typeface="Arial Narrow" panose="020B0606020202030204" pitchFamily="34" charset="0"/>
          </a:endParaRPr>
        </a:p>
      </dgm:t>
    </dgm:pt>
    <dgm:pt modelId="{D3F512E0-84E5-4EFF-ABBB-58ABF729BCAC}">
      <dgm:prSet custT="1"/>
      <dgm:spPr/>
      <dgm:t>
        <a:bodyPr/>
        <a:lstStyle/>
        <a:p>
          <a:r>
            <a:rPr lang="en-US" sz="1900" b="1">
              <a:effectLst/>
              <a:latin typeface="Arial Narrow" panose="020B0606020202030204" pitchFamily="34" charset="0"/>
            </a:rPr>
            <a:t>Intersectional: </a:t>
          </a:r>
          <a:r>
            <a:rPr lang="en-US" sz="1900">
              <a:effectLst/>
              <a:latin typeface="Arial Narrow" panose="020B0606020202030204" pitchFamily="34" charset="0"/>
            </a:rPr>
            <a:t>SOGIE identities intersect with other identities like race, class, and ability to create life experiences. </a:t>
          </a:r>
        </a:p>
      </dgm:t>
    </dgm:pt>
    <dgm:pt modelId="{67935013-E910-4129-A7F4-9DBAA189A6A5}" type="parTrans" cxnId="{94CD9297-DA38-4A05-9EB3-C0C84D4AE7E1}">
      <dgm:prSet/>
      <dgm:spPr/>
      <dgm:t>
        <a:bodyPr/>
        <a:lstStyle/>
        <a:p>
          <a:endParaRPr lang="en-US" sz="1900">
            <a:effectLst/>
            <a:latin typeface="Arial Narrow" panose="020B0606020202030204" pitchFamily="34" charset="0"/>
          </a:endParaRPr>
        </a:p>
      </dgm:t>
    </dgm:pt>
    <dgm:pt modelId="{239FE826-5854-4E0C-B5EB-EABBFBAFEF5C}" type="sibTrans" cxnId="{94CD9297-DA38-4A05-9EB3-C0C84D4AE7E1}">
      <dgm:prSet/>
      <dgm:spPr/>
      <dgm:t>
        <a:bodyPr/>
        <a:lstStyle/>
        <a:p>
          <a:endParaRPr lang="en-US" sz="1900">
            <a:effectLst/>
            <a:latin typeface="Arial Narrow" panose="020B0606020202030204" pitchFamily="34" charset="0"/>
          </a:endParaRPr>
        </a:p>
      </dgm:t>
    </dgm:pt>
    <dgm:pt modelId="{65DFC1EE-D346-4D29-93ED-465FA906A921}">
      <dgm:prSet custT="1"/>
      <dgm:spPr/>
      <dgm:t>
        <a:bodyPr/>
        <a:lstStyle/>
        <a:p>
          <a:r>
            <a:rPr lang="en-US" sz="1900" b="1">
              <a:effectLst/>
              <a:latin typeface="Arial Narrow" panose="020B0606020202030204" pitchFamily="34" charset="0"/>
            </a:rPr>
            <a:t>Universal: </a:t>
          </a:r>
          <a:r>
            <a:rPr lang="en-US" sz="1900">
              <a:effectLst/>
              <a:latin typeface="Arial Narrow" panose="020B0606020202030204" pitchFamily="34" charset="0"/>
            </a:rPr>
            <a:t>Everyone has a SOGIE, and identity development is a natural, ongoing part of the human experience. </a:t>
          </a:r>
        </a:p>
      </dgm:t>
    </dgm:pt>
    <dgm:pt modelId="{226CAFDE-1DDD-4331-9E69-5B81E8A0D95A}" type="parTrans" cxnId="{767F5F90-F380-43C9-AA9D-21D42F70CF6C}">
      <dgm:prSet/>
      <dgm:spPr/>
      <dgm:t>
        <a:bodyPr/>
        <a:lstStyle/>
        <a:p>
          <a:endParaRPr lang="en-US" sz="1900">
            <a:effectLst/>
            <a:latin typeface="Arial Narrow" panose="020B0606020202030204" pitchFamily="34" charset="0"/>
          </a:endParaRPr>
        </a:p>
      </dgm:t>
    </dgm:pt>
    <dgm:pt modelId="{85E70A92-D3C8-4F47-BBB6-C923DE99E3D7}" type="sibTrans" cxnId="{767F5F90-F380-43C9-AA9D-21D42F70CF6C}">
      <dgm:prSet/>
      <dgm:spPr/>
      <dgm:t>
        <a:bodyPr/>
        <a:lstStyle/>
        <a:p>
          <a:endParaRPr lang="en-US" sz="1900">
            <a:effectLst/>
            <a:latin typeface="Arial Narrow" panose="020B0606020202030204" pitchFamily="34" charset="0"/>
          </a:endParaRPr>
        </a:p>
      </dgm:t>
    </dgm:pt>
    <dgm:pt modelId="{ADCB6C56-F23E-4530-9B4E-66D5A21788F0}">
      <dgm:prSet custT="1"/>
      <dgm:spPr/>
      <dgm:t>
        <a:bodyPr/>
        <a:lstStyle/>
        <a:p>
          <a:r>
            <a:rPr lang="en-US" sz="1900" b="1">
              <a:effectLst/>
              <a:latin typeface="Arial Narrow" panose="020B0606020202030204" pitchFamily="34" charset="0"/>
            </a:rPr>
            <a:t>Self-Defined: </a:t>
          </a:r>
          <a:r>
            <a:rPr lang="en-US" sz="1900">
              <a:effectLst/>
              <a:latin typeface="Arial Narrow" panose="020B0606020202030204" pitchFamily="34" charset="0"/>
            </a:rPr>
            <a:t>How one understands, articulates and shares their SOGIE is self-determined. </a:t>
          </a:r>
        </a:p>
      </dgm:t>
    </dgm:pt>
    <dgm:pt modelId="{AD245A65-231C-45DE-B55D-ECB63518C577}" type="parTrans" cxnId="{979DB686-7F46-4E3F-BD15-A5B7460CF4E3}">
      <dgm:prSet/>
      <dgm:spPr/>
      <dgm:t>
        <a:bodyPr/>
        <a:lstStyle/>
        <a:p>
          <a:endParaRPr lang="en-US" sz="1900">
            <a:effectLst/>
            <a:latin typeface="Arial Narrow" panose="020B0606020202030204" pitchFamily="34" charset="0"/>
          </a:endParaRPr>
        </a:p>
      </dgm:t>
    </dgm:pt>
    <dgm:pt modelId="{1A1F5625-D499-4F3C-A9AF-B40B5A4513BF}" type="sibTrans" cxnId="{979DB686-7F46-4E3F-BD15-A5B7460CF4E3}">
      <dgm:prSet/>
      <dgm:spPr/>
      <dgm:t>
        <a:bodyPr/>
        <a:lstStyle/>
        <a:p>
          <a:endParaRPr lang="en-US" sz="1900">
            <a:effectLst/>
            <a:latin typeface="Arial Narrow" panose="020B0606020202030204" pitchFamily="34" charset="0"/>
          </a:endParaRPr>
        </a:p>
      </dgm:t>
    </dgm:pt>
    <dgm:pt modelId="{F13FA204-C238-4390-93B7-8D121DA5B04B}" type="pres">
      <dgm:prSet presAssocID="{541C43F2-35F0-4BAB-9DC6-EC12D6B628BA}" presName="vert0" presStyleCnt="0">
        <dgm:presLayoutVars>
          <dgm:dir/>
          <dgm:animOne val="branch"/>
          <dgm:animLvl val="lvl"/>
        </dgm:presLayoutVars>
      </dgm:prSet>
      <dgm:spPr/>
    </dgm:pt>
    <dgm:pt modelId="{82250F18-C675-4F03-85AB-FA03B8152658}" type="pres">
      <dgm:prSet presAssocID="{7208F17A-B32A-4808-AA4A-9714CE0BFAB1}" presName="thickLine" presStyleLbl="alignNode1" presStyleIdx="0" presStyleCnt="5"/>
      <dgm:spPr/>
    </dgm:pt>
    <dgm:pt modelId="{B9A5D3E1-1D06-453F-B528-21755226E7F2}" type="pres">
      <dgm:prSet presAssocID="{7208F17A-B32A-4808-AA4A-9714CE0BFAB1}" presName="horz1" presStyleCnt="0"/>
      <dgm:spPr/>
    </dgm:pt>
    <dgm:pt modelId="{84755580-360D-4F2B-9F47-D408E44B7DC8}" type="pres">
      <dgm:prSet presAssocID="{7208F17A-B32A-4808-AA4A-9714CE0BFAB1}" presName="tx1" presStyleLbl="revTx" presStyleIdx="0" presStyleCnt="5"/>
      <dgm:spPr/>
    </dgm:pt>
    <dgm:pt modelId="{CDD65109-3015-4C8E-9C7B-3019DE69DFB8}" type="pres">
      <dgm:prSet presAssocID="{7208F17A-B32A-4808-AA4A-9714CE0BFAB1}" presName="vert1" presStyleCnt="0"/>
      <dgm:spPr/>
    </dgm:pt>
    <dgm:pt modelId="{EC62E9FB-B227-4732-93BD-3E3B5DF9DDFF}" type="pres">
      <dgm:prSet presAssocID="{B0A42755-0139-4C04-8287-24A24FCD3A14}" presName="thickLine" presStyleLbl="alignNode1" presStyleIdx="1" presStyleCnt="5"/>
      <dgm:spPr/>
    </dgm:pt>
    <dgm:pt modelId="{6A52552B-10F1-4AEF-9FCB-8EB6E9BFC8EF}" type="pres">
      <dgm:prSet presAssocID="{B0A42755-0139-4C04-8287-24A24FCD3A14}" presName="horz1" presStyleCnt="0"/>
      <dgm:spPr/>
    </dgm:pt>
    <dgm:pt modelId="{B09326F0-49E5-4368-A34F-4A30261E1AFD}" type="pres">
      <dgm:prSet presAssocID="{B0A42755-0139-4C04-8287-24A24FCD3A14}" presName="tx1" presStyleLbl="revTx" presStyleIdx="1" presStyleCnt="5"/>
      <dgm:spPr/>
    </dgm:pt>
    <dgm:pt modelId="{715FA129-57E5-403E-866F-FC96E925626C}" type="pres">
      <dgm:prSet presAssocID="{B0A42755-0139-4C04-8287-24A24FCD3A14}" presName="vert1" presStyleCnt="0"/>
      <dgm:spPr/>
    </dgm:pt>
    <dgm:pt modelId="{1F810D18-9B34-430F-8E85-0AABC61294A0}" type="pres">
      <dgm:prSet presAssocID="{D3F512E0-84E5-4EFF-ABBB-58ABF729BCAC}" presName="thickLine" presStyleLbl="alignNode1" presStyleIdx="2" presStyleCnt="5"/>
      <dgm:spPr/>
    </dgm:pt>
    <dgm:pt modelId="{75D9A406-BE63-4457-A5A8-2DCF55FB00D3}" type="pres">
      <dgm:prSet presAssocID="{D3F512E0-84E5-4EFF-ABBB-58ABF729BCAC}" presName="horz1" presStyleCnt="0"/>
      <dgm:spPr/>
    </dgm:pt>
    <dgm:pt modelId="{F37B21DC-7EF5-4F3E-8E79-4D065CC77E62}" type="pres">
      <dgm:prSet presAssocID="{D3F512E0-84E5-4EFF-ABBB-58ABF729BCAC}" presName="tx1" presStyleLbl="revTx" presStyleIdx="2" presStyleCnt="5"/>
      <dgm:spPr/>
    </dgm:pt>
    <dgm:pt modelId="{F962D282-050D-4EB9-B1C7-BA5282FCE31C}" type="pres">
      <dgm:prSet presAssocID="{D3F512E0-84E5-4EFF-ABBB-58ABF729BCAC}" presName="vert1" presStyleCnt="0"/>
      <dgm:spPr/>
    </dgm:pt>
    <dgm:pt modelId="{820A56CF-76C8-4288-9F9C-1F38E2A3456F}" type="pres">
      <dgm:prSet presAssocID="{65DFC1EE-D346-4D29-93ED-465FA906A921}" presName="thickLine" presStyleLbl="alignNode1" presStyleIdx="3" presStyleCnt="5"/>
      <dgm:spPr/>
    </dgm:pt>
    <dgm:pt modelId="{024D51C5-134D-494E-9A1E-9B5A59FBD124}" type="pres">
      <dgm:prSet presAssocID="{65DFC1EE-D346-4D29-93ED-465FA906A921}" presName="horz1" presStyleCnt="0"/>
      <dgm:spPr/>
    </dgm:pt>
    <dgm:pt modelId="{88569853-99C2-4E5E-B8B2-592D9AA592AD}" type="pres">
      <dgm:prSet presAssocID="{65DFC1EE-D346-4D29-93ED-465FA906A921}" presName="tx1" presStyleLbl="revTx" presStyleIdx="3" presStyleCnt="5"/>
      <dgm:spPr/>
    </dgm:pt>
    <dgm:pt modelId="{3844D8CC-67EA-4719-9795-2AEABDFA02AE}" type="pres">
      <dgm:prSet presAssocID="{65DFC1EE-D346-4D29-93ED-465FA906A921}" presName="vert1" presStyleCnt="0"/>
      <dgm:spPr/>
    </dgm:pt>
    <dgm:pt modelId="{431135B0-C67D-4341-91C8-2347836DEC7A}" type="pres">
      <dgm:prSet presAssocID="{ADCB6C56-F23E-4530-9B4E-66D5A21788F0}" presName="thickLine" presStyleLbl="alignNode1" presStyleIdx="4" presStyleCnt="5"/>
      <dgm:spPr/>
    </dgm:pt>
    <dgm:pt modelId="{C27DE79A-9F8C-4CA1-B70E-89C4D3700F8C}" type="pres">
      <dgm:prSet presAssocID="{ADCB6C56-F23E-4530-9B4E-66D5A21788F0}" presName="horz1" presStyleCnt="0"/>
      <dgm:spPr/>
    </dgm:pt>
    <dgm:pt modelId="{0AC2137B-F700-4C35-94C7-13F8EF92242E}" type="pres">
      <dgm:prSet presAssocID="{ADCB6C56-F23E-4530-9B4E-66D5A21788F0}" presName="tx1" presStyleLbl="revTx" presStyleIdx="4" presStyleCnt="5"/>
      <dgm:spPr/>
    </dgm:pt>
    <dgm:pt modelId="{8F653A9F-407D-480F-B60C-8BDFE6F6BFDE}" type="pres">
      <dgm:prSet presAssocID="{ADCB6C56-F23E-4530-9B4E-66D5A21788F0}" presName="vert1" presStyleCnt="0"/>
      <dgm:spPr/>
    </dgm:pt>
  </dgm:ptLst>
  <dgm:cxnLst>
    <dgm:cxn modelId="{0E475009-C1BE-475F-B583-7E86B210BD47}" type="presOf" srcId="{65DFC1EE-D346-4D29-93ED-465FA906A921}" destId="{88569853-99C2-4E5E-B8B2-592D9AA592AD}" srcOrd="0" destOrd="0" presId="urn:microsoft.com/office/officeart/2008/layout/LinedList"/>
    <dgm:cxn modelId="{27538D76-2D22-42D1-8F1B-F94DD6FAAF91}" srcId="{541C43F2-35F0-4BAB-9DC6-EC12D6B628BA}" destId="{B0A42755-0139-4C04-8287-24A24FCD3A14}" srcOrd="1" destOrd="0" parTransId="{B1887FE0-58E6-4F8B-A042-2522F8C00A35}" sibTransId="{ED42F465-5EC7-49B3-A714-129EA8F2471F}"/>
    <dgm:cxn modelId="{B6658C57-3362-4537-8744-3012F42AEF0E}" type="presOf" srcId="{B0A42755-0139-4C04-8287-24A24FCD3A14}" destId="{B09326F0-49E5-4368-A34F-4A30261E1AFD}" srcOrd="0" destOrd="0" presId="urn:microsoft.com/office/officeart/2008/layout/LinedList"/>
    <dgm:cxn modelId="{979DB686-7F46-4E3F-BD15-A5B7460CF4E3}" srcId="{541C43F2-35F0-4BAB-9DC6-EC12D6B628BA}" destId="{ADCB6C56-F23E-4530-9B4E-66D5A21788F0}" srcOrd="4" destOrd="0" parTransId="{AD245A65-231C-45DE-B55D-ECB63518C577}" sibTransId="{1A1F5625-D499-4F3C-A9AF-B40B5A4513BF}"/>
    <dgm:cxn modelId="{6388F98E-FB33-4E6E-907D-EC31B38BB5FA}" type="presOf" srcId="{ADCB6C56-F23E-4530-9B4E-66D5A21788F0}" destId="{0AC2137B-F700-4C35-94C7-13F8EF92242E}" srcOrd="0" destOrd="0" presId="urn:microsoft.com/office/officeart/2008/layout/LinedList"/>
    <dgm:cxn modelId="{767F5F90-F380-43C9-AA9D-21D42F70CF6C}" srcId="{541C43F2-35F0-4BAB-9DC6-EC12D6B628BA}" destId="{65DFC1EE-D346-4D29-93ED-465FA906A921}" srcOrd="3" destOrd="0" parTransId="{226CAFDE-1DDD-4331-9E69-5B81E8A0D95A}" sibTransId="{85E70A92-D3C8-4F47-BBB6-C923DE99E3D7}"/>
    <dgm:cxn modelId="{94CD9297-DA38-4A05-9EB3-C0C84D4AE7E1}" srcId="{541C43F2-35F0-4BAB-9DC6-EC12D6B628BA}" destId="{D3F512E0-84E5-4EFF-ABBB-58ABF729BCAC}" srcOrd="2" destOrd="0" parTransId="{67935013-E910-4129-A7F4-9DBAA189A6A5}" sibTransId="{239FE826-5854-4E0C-B5EB-EABBFBAFEF5C}"/>
    <dgm:cxn modelId="{36BB18B0-2699-4E34-8F6E-F93D4359F25B}" type="presOf" srcId="{7208F17A-B32A-4808-AA4A-9714CE0BFAB1}" destId="{84755580-360D-4F2B-9F47-D408E44B7DC8}" srcOrd="0" destOrd="0" presId="urn:microsoft.com/office/officeart/2008/layout/LinedList"/>
    <dgm:cxn modelId="{76D5D5D9-86C3-4BE7-A019-D7A8A4A38480}" srcId="{541C43F2-35F0-4BAB-9DC6-EC12D6B628BA}" destId="{7208F17A-B32A-4808-AA4A-9714CE0BFAB1}" srcOrd="0" destOrd="0" parTransId="{63811624-2AFD-4D82-984A-57F94FA7182C}" sibTransId="{6FE3E4E8-A278-4020-BDF4-2EAC86A0E3B2}"/>
    <dgm:cxn modelId="{DEA128E8-2377-41D3-BCF3-8F4D531DD9E5}" type="presOf" srcId="{541C43F2-35F0-4BAB-9DC6-EC12D6B628BA}" destId="{F13FA204-C238-4390-93B7-8D121DA5B04B}" srcOrd="0" destOrd="0" presId="urn:microsoft.com/office/officeart/2008/layout/LinedList"/>
    <dgm:cxn modelId="{AB8D17F0-FB38-4B8A-B0CD-05F9AC0F67F9}" type="presOf" srcId="{D3F512E0-84E5-4EFF-ABBB-58ABF729BCAC}" destId="{F37B21DC-7EF5-4F3E-8E79-4D065CC77E62}" srcOrd="0" destOrd="0" presId="urn:microsoft.com/office/officeart/2008/layout/LinedList"/>
    <dgm:cxn modelId="{8518DFD0-0982-4545-8E6F-BD93B188F47D}" type="presParOf" srcId="{F13FA204-C238-4390-93B7-8D121DA5B04B}" destId="{82250F18-C675-4F03-85AB-FA03B8152658}" srcOrd="0" destOrd="0" presId="urn:microsoft.com/office/officeart/2008/layout/LinedList"/>
    <dgm:cxn modelId="{7AF6E2E5-AAE8-442A-BDAF-25CF2531F6B8}" type="presParOf" srcId="{F13FA204-C238-4390-93B7-8D121DA5B04B}" destId="{B9A5D3E1-1D06-453F-B528-21755226E7F2}" srcOrd="1" destOrd="0" presId="urn:microsoft.com/office/officeart/2008/layout/LinedList"/>
    <dgm:cxn modelId="{360215CF-5937-4A40-A3CE-715B663ED06F}" type="presParOf" srcId="{B9A5D3E1-1D06-453F-B528-21755226E7F2}" destId="{84755580-360D-4F2B-9F47-D408E44B7DC8}" srcOrd="0" destOrd="0" presId="urn:microsoft.com/office/officeart/2008/layout/LinedList"/>
    <dgm:cxn modelId="{9419A5A0-3FBE-4CF0-ADED-C50139F965F1}" type="presParOf" srcId="{B9A5D3E1-1D06-453F-B528-21755226E7F2}" destId="{CDD65109-3015-4C8E-9C7B-3019DE69DFB8}" srcOrd="1" destOrd="0" presId="urn:microsoft.com/office/officeart/2008/layout/LinedList"/>
    <dgm:cxn modelId="{832F1949-B049-4E7E-9DBA-A7353A7C4CA7}" type="presParOf" srcId="{F13FA204-C238-4390-93B7-8D121DA5B04B}" destId="{EC62E9FB-B227-4732-93BD-3E3B5DF9DDFF}" srcOrd="2" destOrd="0" presId="urn:microsoft.com/office/officeart/2008/layout/LinedList"/>
    <dgm:cxn modelId="{2197EF49-2B7C-4964-B80A-E31156E386E1}" type="presParOf" srcId="{F13FA204-C238-4390-93B7-8D121DA5B04B}" destId="{6A52552B-10F1-4AEF-9FCB-8EB6E9BFC8EF}" srcOrd="3" destOrd="0" presId="urn:microsoft.com/office/officeart/2008/layout/LinedList"/>
    <dgm:cxn modelId="{79BDC104-4C44-4937-AF3A-6EFB88E4BF76}" type="presParOf" srcId="{6A52552B-10F1-4AEF-9FCB-8EB6E9BFC8EF}" destId="{B09326F0-49E5-4368-A34F-4A30261E1AFD}" srcOrd="0" destOrd="0" presId="urn:microsoft.com/office/officeart/2008/layout/LinedList"/>
    <dgm:cxn modelId="{412EF9ED-6B64-4AE3-A329-D62FD4806314}" type="presParOf" srcId="{6A52552B-10F1-4AEF-9FCB-8EB6E9BFC8EF}" destId="{715FA129-57E5-403E-866F-FC96E925626C}" srcOrd="1" destOrd="0" presId="urn:microsoft.com/office/officeart/2008/layout/LinedList"/>
    <dgm:cxn modelId="{69D371F0-D846-4393-98F0-DA9FF3313CAC}" type="presParOf" srcId="{F13FA204-C238-4390-93B7-8D121DA5B04B}" destId="{1F810D18-9B34-430F-8E85-0AABC61294A0}" srcOrd="4" destOrd="0" presId="urn:microsoft.com/office/officeart/2008/layout/LinedList"/>
    <dgm:cxn modelId="{63764B50-9EA8-4FEE-9534-8700E1921C2E}" type="presParOf" srcId="{F13FA204-C238-4390-93B7-8D121DA5B04B}" destId="{75D9A406-BE63-4457-A5A8-2DCF55FB00D3}" srcOrd="5" destOrd="0" presId="urn:microsoft.com/office/officeart/2008/layout/LinedList"/>
    <dgm:cxn modelId="{37C15DCD-7228-4413-BDCA-7A53F2AA1A79}" type="presParOf" srcId="{75D9A406-BE63-4457-A5A8-2DCF55FB00D3}" destId="{F37B21DC-7EF5-4F3E-8E79-4D065CC77E62}" srcOrd="0" destOrd="0" presId="urn:microsoft.com/office/officeart/2008/layout/LinedList"/>
    <dgm:cxn modelId="{1F70E0E8-BD9F-437E-BE92-01BA59B95113}" type="presParOf" srcId="{75D9A406-BE63-4457-A5A8-2DCF55FB00D3}" destId="{F962D282-050D-4EB9-B1C7-BA5282FCE31C}" srcOrd="1" destOrd="0" presId="urn:microsoft.com/office/officeart/2008/layout/LinedList"/>
    <dgm:cxn modelId="{541531E7-21EC-44DC-BD5B-825052206595}" type="presParOf" srcId="{F13FA204-C238-4390-93B7-8D121DA5B04B}" destId="{820A56CF-76C8-4288-9F9C-1F38E2A3456F}" srcOrd="6" destOrd="0" presId="urn:microsoft.com/office/officeart/2008/layout/LinedList"/>
    <dgm:cxn modelId="{829F0A56-C3AA-435E-91F1-982B61976DCB}" type="presParOf" srcId="{F13FA204-C238-4390-93B7-8D121DA5B04B}" destId="{024D51C5-134D-494E-9A1E-9B5A59FBD124}" srcOrd="7" destOrd="0" presId="urn:microsoft.com/office/officeart/2008/layout/LinedList"/>
    <dgm:cxn modelId="{CF7FF3F8-9D7B-4534-873E-5E4568D691CA}" type="presParOf" srcId="{024D51C5-134D-494E-9A1E-9B5A59FBD124}" destId="{88569853-99C2-4E5E-B8B2-592D9AA592AD}" srcOrd="0" destOrd="0" presId="urn:microsoft.com/office/officeart/2008/layout/LinedList"/>
    <dgm:cxn modelId="{6B1009D9-6B11-4EF6-96A3-23D0354EC9CC}" type="presParOf" srcId="{024D51C5-134D-494E-9A1E-9B5A59FBD124}" destId="{3844D8CC-67EA-4719-9795-2AEABDFA02AE}" srcOrd="1" destOrd="0" presId="urn:microsoft.com/office/officeart/2008/layout/LinedList"/>
    <dgm:cxn modelId="{E61ADC4E-F40D-4DAA-8234-052A5A58FFE0}" type="presParOf" srcId="{F13FA204-C238-4390-93B7-8D121DA5B04B}" destId="{431135B0-C67D-4341-91C8-2347836DEC7A}" srcOrd="8" destOrd="0" presId="urn:microsoft.com/office/officeart/2008/layout/LinedList"/>
    <dgm:cxn modelId="{CFAEFD6D-F0F4-46D1-BFA8-D2DDEE4E2E0B}" type="presParOf" srcId="{F13FA204-C238-4390-93B7-8D121DA5B04B}" destId="{C27DE79A-9F8C-4CA1-B70E-89C4D3700F8C}" srcOrd="9" destOrd="0" presId="urn:microsoft.com/office/officeart/2008/layout/LinedList"/>
    <dgm:cxn modelId="{56C3AACF-9F47-4FD9-BB2B-6C189A194E28}" type="presParOf" srcId="{C27DE79A-9F8C-4CA1-B70E-89C4D3700F8C}" destId="{0AC2137B-F700-4C35-94C7-13F8EF92242E}" srcOrd="0" destOrd="0" presId="urn:microsoft.com/office/officeart/2008/layout/LinedList"/>
    <dgm:cxn modelId="{95E36A58-8664-4B0F-8D47-BE22E4D4EA17}" type="presParOf" srcId="{C27DE79A-9F8C-4CA1-B70E-89C4D3700F8C}" destId="{8F653A9F-407D-480F-B60C-8BDFE6F6BF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0F083F-B32C-42B7-BB03-336E534ACF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5096A17-F6C6-4D2D-A053-6E57A65D5138}">
      <dgm:prSet custT="1"/>
      <dgm:spPr/>
      <dgm:t>
        <a:bodyPr/>
        <a:lstStyle/>
        <a:p>
          <a:pPr algn="ctr"/>
          <a:r>
            <a:rPr lang="en-US" sz="1800" b="1" dirty="0">
              <a:latin typeface="Arial Narrow" panose="020B0606020202030204" pitchFamily="34" charset="0"/>
            </a:rPr>
            <a:t>Rejection And Isolation</a:t>
          </a:r>
          <a:endParaRPr lang="en-US" sz="1800" dirty="0">
            <a:latin typeface="Arial Narrow" panose="020B0606020202030204" pitchFamily="34" charset="0"/>
          </a:endParaRPr>
        </a:p>
      </dgm:t>
    </dgm:pt>
    <dgm:pt modelId="{EF6DCC2E-2F79-462D-8396-0393296FE38F}" type="parTrans" cxnId="{65D726FB-3EF1-4952-829C-FC2FA6F1C7F7}">
      <dgm:prSet/>
      <dgm:spPr/>
      <dgm:t>
        <a:bodyPr/>
        <a:lstStyle/>
        <a:p>
          <a:endParaRPr lang="en-US" dirty="0"/>
        </a:p>
      </dgm:t>
    </dgm:pt>
    <dgm:pt modelId="{69234F16-3E7E-44CB-8B1D-BE5773514616}" type="sibTrans" cxnId="{65D726FB-3EF1-4952-829C-FC2FA6F1C7F7}">
      <dgm:prSet/>
      <dgm:spPr/>
      <dgm:t>
        <a:bodyPr/>
        <a:lstStyle/>
        <a:p>
          <a:endParaRPr lang="en-US" dirty="0"/>
        </a:p>
      </dgm:t>
    </dgm:pt>
    <dgm:pt modelId="{2F74B10B-C264-4F60-977E-310646B2AEDE}">
      <dgm:prSet custT="1"/>
      <dgm:spPr/>
      <dgm:t>
        <a:bodyPr/>
        <a:lstStyle/>
        <a:p>
          <a:pPr algn="ctr"/>
          <a:r>
            <a:rPr lang="en-US" sz="1600" b="1" dirty="0">
              <a:latin typeface="Arial Narrow" panose="020B0606020202030204" pitchFamily="34" charset="0"/>
            </a:rPr>
            <a:t>Discrimination, Homophobia, Transphobia, Harassment; Physical, Sexual And Emotional Abuse</a:t>
          </a:r>
          <a:endParaRPr lang="en-US" sz="1600" dirty="0">
            <a:latin typeface="Arial Narrow" panose="020B0606020202030204" pitchFamily="34" charset="0"/>
          </a:endParaRPr>
        </a:p>
      </dgm:t>
    </dgm:pt>
    <dgm:pt modelId="{04CC42FC-2B57-4466-8EC2-101C3B59FC81}" type="parTrans" cxnId="{C68E6C7C-E059-4BF0-B786-4B1C160BDA05}">
      <dgm:prSet/>
      <dgm:spPr/>
      <dgm:t>
        <a:bodyPr/>
        <a:lstStyle/>
        <a:p>
          <a:endParaRPr lang="en-US" dirty="0"/>
        </a:p>
      </dgm:t>
    </dgm:pt>
    <dgm:pt modelId="{24672022-50EF-4E11-8099-471E076C217B}" type="sibTrans" cxnId="{C68E6C7C-E059-4BF0-B786-4B1C160BDA05}">
      <dgm:prSet/>
      <dgm:spPr/>
      <dgm:t>
        <a:bodyPr/>
        <a:lstStyle/>
        <a:p>
          <a:endParaRPr lang="en-US" dirty="0"/>
        </a:p>
      </dgm:t>
    </dgm:pt>
    <dgm:pt modelId="{F4C18E92-0249-4AF3-9BB8-AD72EA27AC35}">
      <dgm:prSet custT="1"/>
      <dgm:spPr/>
      <dgm:t>
        <a:bodyPr/>
        <a:lstStyle/>
        <a:p>
          <a:pPr algn="ctr"/>
          <a:r>
            <a:rPr lang="en-US" sz="1800" b="1" dirty="0">
              <a:latin typeface="Arial Narrow" panose="020B0606020202030204" pitchFamily="34" charset="0"/>
            </a:rPr>
            <a:t>Negative School Experiences And Interrupted Education</a:t>
          </a:r>
          <a:endParaRPr lang="en-US" sz="1800" dirty="0">
            <a:latin typeface="Arial Narrow" panose="020B0606020202030204" pitchFamily="34" charset="0"/>
          </a:endParaRPr>
        </a:p>
      </dgm:t>
    </dgm:pt>
    <dgm:pt modelId="{66C89332-5642-4B39-BE5A-0C8BA57F4239}" type="parTrans" cxnId="{E729AAC8-6B6F-436C-8A98-ACC769A22788}">
      <dgm:prSet/>
      <dgm:spPr/>
      <dgm:t>
        <a:bodyPr/>
        <a:lstStyle/>
        <a:p>
          <a:endParaRPr lang="en-US" dirty="0"/>
        </a:p>
      </dgm:t>
    </dgm:pt>
    <dgm:pt modelId="{F0130004-82F6-40F4-9EE5-93A1DB1D65B1}" type="sibTrans" cxnId="{E729AAC8-6B6F-436C-8A98-ACC769A22788}">
      <dgm:prSet/>
      <dgm:spPr/>
      <dgm:t>
        <a:bodyPr/>
        <a:lstStyle/>
        <a:p>
          <a:endParaRPr lang="en-US" dirty="0"/>
        </a:p>
      </dgm:t>
    </dgm:pt>
    <dgm:pt modelId="{976F38E5-B464-4628-A72D-622AB69BDFFD}">
      <dgm:prSet custT="1"/>
      <dgm:spPr>
        <a:solidFill>
          <a:schemeClr val="accent1"/>
        </a:solidFill>
      </dgm:spPr>
      <dgm:t>
        <a:bodyPr/>
        <a:lstStyle/>
        <a:p>
          <a:pPr algn="ctr"/>
          <a:r>
            <a:rPr lang="en-US" sz="1600" b="1" dirty="0">
              <a:latin typeface="Arial Narrow" panose="020B0606020202030204" pitchFamily="34" charset="0"/>
            </a:rPr>
            <a:t>Absence Of Role Models And Mentors</a:t>
          </a:r>
          <a:endParaRPr lang="en-US" sz="1600" dirty="0">
            <a:latin typeface="Arial Narrow" panose="020B0606020202030204" pitchFamily="34" charset="0"/>
          </a:endParaRPr>
        </a:p>
      </dgm:t>
    </dgm:pt>
    <dgm:pt modelId="{0EC86D82-AE26-49A4-B8C8-D12355A6B996}" type="parTrans" cxnId="{002872D5-955C-44B0-8910-8F90F08CD180}">
      <dgm:prSet/>
      <dgm:spPr/>
      <dgm:t>
        <a:bodyPr/>
        <a:lstStyle/>
        <a:p>
          <a:endParaRPr lang="en-US" dirty="0"/>
        </a:p>
      </dgm:t>
    </dgm:pt>
    <dgm:pt modelId="{160CA63C-03A4-4469-9A20-2344F619F10C}" type="sibTrans" cxnId="{002872D5-955C-44B0-8910-8F90F08CD180}">
      <dgm:prSet/>
      <dgm:spPr/>
      <dgm:t>
        <a:bodyPr/>
        <a:lstStyle/>
        <a:p>
          <a:endParaRPr lang="en-US" dirty="0"/>
        </a:p>
      </dgm:t>
    </dgm:pt>
    <dgm:pt modelId="{F91A2705-BC40-4FCC-9924-EFA294C54FE9}" type="pres">
      <dgm:prSet presAssocID="{840F083F-B32C-42B7-BB03-336E534ACF0D}" presName="linear" presStyleCnt="0">
        <dgm:presLayoutVars>
          <dgm:animLvl val="lvl"/>
          <dgm:resizeHandles val="exact"/>
        </dgm:presLayoutVars>
      </dgm:prSet>
      <dgm:spPr/>
    </dgm:pt>
    <dgm:pt modelId="{D6C9D56A-D0E4-4A6D-942C-72C6FE169C91}" type="pres">
      <dgm:prSet presAssocID="{C5096A17-F6C6-4D2D-A053-6E57A65D5138}" presName="parentText" presStyleLbl="node1" presStyleIdx="0" presStyleCnt="4">
        <dgm:presLayoutVars>
          <dgm:chMax val="0"/>
          <dgm:bulletEnabled val="1"/>
        </dgm:presLayoutVars>
      </dgm:prSet>
      <dgm:spPr/>
    </dgm:pt>
    <dgm:pt modelId="{C1157F67-C502-48B8-A6C2-6D756B40C970}" type="pres">
      <dgm:prSet presAssocID="{69234F16-3E7E-44CB-8B1D-BE5773514616}" presName="spacer" presStyleCnt="0"/>
      <dgm:spPr/>
    </dgm:pt>
    <dgm:pt modelId="{A55E47D5-05E3-4FD7-B8F4-585CA9E47014}" type="pres">
      <dgm:prSet presAssocID="{2F74B10B-C264-4F60-977E-310646B2AEDE}" presName="parentText" presStyleLbl="node1" presStyleIdx="1" presStyleCnt="4">
        <dgm:presLayoutVars>
          <dgm:chMax val="0"/>
          <dgm:bulletEnabled val="1"/>
        </dgm:presLayoutVars>
      </dgm:prSet>
      <dgm:spPr/>
    </dgm:pt>
    <dgm:pt modelId="{79A9DD83-3B3D-4D75-9C1F-136660487A02}" type="pres">
      <dgm:prSet presAssocID="{24672022-50EF-4E11-8099-471E076C217B}" presName="spacer" presStyleCnt="0"/>
      <dgm:spPr/>
    </dgm:pt>
    <dgm:pt modelId="{DC0D51CE-22DC-41C5-96D7-4283E4670960}" type="pres">
      <dgm:prSet presAssocID="{F4C18E92-0249-4AF3-9BB8-AD72EA27AC35}" presName="parentText" presStyleLbl="node1" presStyleIdx="2" presStyleCnt="4">
        <dgm:presLayoutVars>
          <dgm:chMax val="0"/>
          <dgm:bulletEnabled val="1"/>
        </dgm:presLayoutVars>
      </dgm:prSet>
      <dgm:spPr/>
    </dgm:pt>
    <dgm:pt modelId="{9EF7E0E8-AA4D-4DD8-BBDE-39AB59DC19DA}" type="pres">
      <dgm:prSet presAssocID="{F0130004-82F6-40F4-9EE5-93A1DB1D65B1}" presName="spacer" presStyleCnt="0"/>
      <dgm:spPr/>
    </dgm:pt>
    <dgm:pt modelId="{75FE2D92-7AF0-4584-918F-E70DA1E56849}" type="pres">
      <dgm:prSet presAssocID="{976F38E5-B464-4628-A72D-622AB69BDFFD}" presName="parentText" presStyleLbl="node1" presStyleIdx="3" presStyleCnt="4">
        <dgm:presLayoutVars>
          <dgm:chMax val="0"/>
          <dgm:bulletEnabled val="1"/>
        </dgm:presLayoutVars>
      </dgm:prSet>
      <dgm:spPr/>
    </dgm:pt>
  </dgm:ptLst>
  <dgm:cxnLst>
    <dgm:cxn modelId="{E3A40224-B3E2-4448-A58A-8DD071A7D7FE}" type="presOf" srcId="{C5096A17-F6C6-4D2D-A053-6E57A65D5138}" destId="{D6C9D56A-D0E4-4A6D-942C-72C6FE169C91}" srcOrd="0" destOrd="0" presId="urn:microsoft.com/office/officeart/2005/8/layout/vList2"/>
    <dgm:cxn modelId="{A696C326-B9BC-4A3D-A7E4-56F62F6BCF27}" type="presOf" srcId="{840F083F-B32C-42B7-BB03-336E534ACF0D}" destId="{F91A2705-BC40-4FCC-9924-EFA294C54FE9}" srcOrd="0" destOrd="0" presId="urn:microsoft.com/office/officeart/2005/8/layout/vList2"/>
    <dgm:cxn modelId="{919F176A-8521-4183-84F1-68DCFB364826}" type="presOf" srcId="{F4C18E92-0249-4AF3-9BB8-AD72EA27AC35}" destId="{DC0D51CE-22DC-41C5-96D7-4283E4670960}" srcOrd="0" destOrd="0" presId="urn:microsoft.com/office/officeart/2005/8/layout/vList2"/>
    <dgm:cxn modelId="{C68E6C7C-E059-4BF0-B786-4B1C160BDA05}" srcId="{840F083F-B32C-42B7-BB03-336E534ACF0D}" destId="{2F74B10B-C264-4F60-977E-310646B2AEDE}" srcOrd="1" destOrd="0" parTransId="{04CC42FC-2B57-4466-8EC2-101C3B59FC81}" sibTransId="{24672022-50EF-4E11-8099-471E076C217B}"/>
    <dgm:cxn modelId="{DE1019C1-9466-4E3C-93EE-54CB3F3E9FD2}" type="presOf" srcId="{2F74B10B-C264-4F60-977E-310646B2AEDE}" destId="{A55E47D5-05E3-4FD7-B8F4-585CA9E47014}" srcOrd="0" destOrd="0" presId="urn:microsoft.com/office/officeart/2005/8/layout/vList2"/>
    <dgm:cxn modelId="{E729AAC8-6B6F-436C-8A98-ACC769A22788}" srcId="{840F083F-B32C-42B7-BB03-336E534ACF0D}" destId="{F4C18E92-0249-4AF3-9BB8-AD72EA27AC35}" srcOrd="2" destOrd="0" parTransId="{66C89332-5642-4B39-BE5A-0C8BA57F4239}" sibTransId="{F0130004-82F6-40F4-9EE5-93A1DB1D65B1}"/>
    <dgm:cxn modelId="{C434F5D1-9F8A-49D4-9458-118DD2A5569E}" type="presOf" srcId="{976F38E5-B464-4628-A72D-622AB69BDFFD}" destId="{75FE2D92-7AF0-4584-918F-E70DA1E56849}" srcOrd="0" destOrd="0" presId="urn:microsoft.com/office/officeart/2005/8/layout/vList2"/>
    <dgm:cxn modelId="{002872D5-955C-44B0-8910-8F90F08CD180}" srcId="{840F083F-B32C-42B7-BB03-336E534ACF0D}" destId="{976F38E5-B464-4628-A72D-622AB69BDFFD}" srcOrd="3" destOrd="0" parTransId="{0EC86D82-AE26-49A4-B8C8-D12355A6B996}" sibTransId="{160CA63C-03A4-4469-9A20-2344F619F10C}"/>
    <dgm:cxn modelId="{65D726FB-3EF1-4952-829C-FC2FA6F1C7F7}" srcId="{840F083F-B32C-42B7-BB03-336E534ACF0D}" destId="{C5096A17-F6C6-4D2D-A053-6E57A65D5138}" srcOrd="0" destOrd="0" parTransId="{EF6DCC2E-2F79-462D-8396-0393296FE38F}" sibTransId="{69234F16-3E7E-44CB-8B1D-BE5773514616}"/>
    <dgm:cxn modelId="{0158E6CC-2CB5-49AE-96CB-C9ACC35FF443}" type="presParOf" srcId="{F91A2705-BC40-4FCC-9924-EFA294C54FE9}" destId="{D6C9D56A-D0E4-4A6D-942C-72C6FE169C91}" srcOrd="0" destOrd="0" presId="urn:microsoft.com/office/officeart/2005/8/layout/vList2"/>
    <dgm:cxn modelId="{0CEB648B-AC71-432A-A0F1-EC707438CC6D}" type="presParOf" srcId="{F91A2705-BC40-4FCC-9924-EFA294C54FE9}" destId="{C1157F67-C502-48B8-A6C2-6D756B40C970}" srcOrd="1" destOrd="0" presId="urn:microsoft.com/office/officeart/2005/8/layout/vList2"/>
    <dgm:cxn modelId="{8FFADFD3-0A1F-4503-8254-3ECD32D10D82}" type="presParOf" srcId="{F91A2705-BC40-4FCC-9924-EFA294C54FE9}" destId="{A55E47D5-05E3-4FD7-B8F4-585CA9E47014}" srcOrd="2" destOrd="0" presId="urn:microsoft.com/office/officeart/2005/8/layout/vList2"/>
    <dgm:cxn modelId="{401DA2AD-474D-41E8-8553-EFA262361C7A}" type="presParOf" srcId="{F91A2705-BC40-4FCC-9924-EFA294C54FE9}" destId="{79A9DD83-3B3D-4D75-9C1F-136660487A02}" srcOrd="3" destOrd="0" presId="urn:microsoft.com/office/officeart/2005/8/layout/vList2"/>
    <dgm:cxn modelId="{DC979E01-D46A-4890-BF2E-77C49744F0B3}" type="presParOf" srcId="{F91A2705-BC40-4FCC-9924-EFA294C54FE9}" destId="{DC0D51CE-22DC-41C5-96D7-4283E4670960}" srcOrd="4" destOrd="0" presId="urn:microsoft.com/office/officeart/2005/8/layout/vList2"/>
    <dgm:cxn modelId="{CD63E644-F2C6-4A7E-8CED-29A4BAA088B7}" type="presParOf" srcId="{F91A2705-BC40-4FCC-9924-EFA294C54FE9}" destId="{9EF7E0E8-AA4D-4DD8-BBDE-39AB59DC19DA}" srcOrd="5" destOrd="0" presId="urn:microsoft.com/office/officeart/2005/8/layout/vList2"/>
    <dgm:cxn modelId="{0064F1E2-4F34-4EFB-8E97-F0414597740A}" type="presParOf" srcId="{F91A2705-BC40-4FCC-9924-EFA294C54FE9}" destId="{75FE2D92-7AF0-4584-918F-E70DA1E568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229EA9-6888-4D17-88E5-216940EAA39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BA55152-C5B0-4559-A88A-6781903A44AF}">
      <dgm:prSet custT="1"/>
      <dgm:spPr/>
      <dgm:t>
        <a:bodyPr/>
        <a:lstStyle/>
        <a:p>
          <a:pPr algn="ctr"/>
          <a:r>
            <a:rPr lang="en-US" sz="1800" b="1" dirty="0">
              <a:latin typeface="Arial Narrow" panose="020B0606020202030204" pitchFamily="34" charset="0"/>
            </a:rPr>
            <a:t>Disengagement </a:t>
          </a:r>
        </a:p>
      </dgm:t>
    </dgm:pt>
    <dgm:pt modelId="{5186DA86-99F5-437D-B3FE-406E1F209701}" type="parTrans" cxnId="{769BADA3-8C70-4320-AA81-74629E0144C8}">
      <dgm:prSet/>
      <dgm:spPr/>
      <dgm:t>
        <a:bodyPr/>
        <a:lstStyle/>
        <a:p>
          <a:endParaRPr lang="en-US" sz="1050"/>
        </a:p>
      </dgm:t>
    </dgm:pt>
    <dgm:pt modelId="{85546748-8926-467A-BFF5-C8E8E2F40261}" type="sibTrans" cxnId="{769BADA3-8C70-4320-AA81-74629E0144C8}">
      <dgm:prSet/>
      <dgm:spPr/>
      <dgm:t>
        <a:bodyPr/>
        <a:lstStyle/>
        <a:p>
          <a:endParaRPr lang="en-US" sz="1050"/>
        </a:p>
      </dgm:t>
    </dgm:pt>
    <dgm:pt modelId="{EDF66954-6D6D-4D05-BABB-49F42B5B72B3}">
      <dgm:prSet custT="1"/>
      <dgm:spPr/>
      <dgm:t>
        <a:bodyPr/>
        <a:lstStyle/>
        <a:p>
          <a:pPr algn="ctr"/>
          <a:r>
            <a:rPr lang="en-US" sz="1600" b="1" dirty="0">
              <a:latin typeface="Arial Narrow" panose="020B0606020202030204" pitchFamily="34" charset="0"/>
            </a:rPr>
            <a:t>Lacking Sense of a Positive Future Self</a:t>
          </a:r>
        </a:p>
      </dgm:t>
    </dgm:pt>
    <dgm:pt modelId="{CE715ED8-827A-4B7A-84FB-3EB406ECBA04}" type="parTrans" cxnId="{52624EE7-96E9-4D13-9274-D9CDE0F8405C}">
      <dgm:prSet/>
      <dgm:spPr/>
      <dgm:t>
        <a:bodyPr/>
        <a:lstStyle/>
        <a:p>
          <a:endParaRPr lang="en-US" sz="1050"/>
        </a:p>
      </dgm:t>
    </dgm:pt>
    <dgm:pt modelId="{48AA4249-40F7-4C6F-B994-69D8A83DC0E5}" type="sibTrans" cxnId="{52624EE7-96E9-4D13-9274-D9CDE0F8405C}">
      <dgm:prSet/>
      <dgm:spPr/>
      <dgm:t>
        <a:bodyPr/>
        <a:lstStyle/>
        <a:p>
          <a:endParaRPr lang="en-US" sz="1050"/>
        </a:p>
      </dgm:t>
    </dgm:pt>
    <dgm:pt modelId="{AD9455EC-4F94-49E7-8F83-96E9C32CA3C6}">
      <dgm:prSet phldrT="[Text]" custT="1"/>
      <dgm:spPr/>
      <dgm:t>
        <a:bodyPr/>
        <a:lstStyle/>
        <a:p>
          <a:pPr algn="ctr">
            <a:buFont typeface="Courier New" panose="02070309020205020404" pitchFamily="49" charset="0"/>
            <a:buChar char="o"/>
          </a:pPr>
          <a:r>
            <a:rPr lang="en-US" sz="1600" b="1" dirty="0">
              <a:latin typeface="Arial Narrow" panose="020B0606020202030204" pitchFamily="34" charset="0"/>
              <a:ea typeface="Verdana" pitchFamily="34" charset="0"/>
              <a:cs typeface="Arial" panose="020B0604020202020204" pitchFamily="34" charset="0"/>
            </a:rPr>
            <a:t>Mental Health Challenges</a:t>
          </a:r>
          <a:endParaRPr lang="en-US" sz="1600" b="1" dirty="0">
            <a:latin typeface="Arial Narrow" panose="020B0606020202030204" pitchFamily="34" charset="0"/>
          </a:endParaRPr>
        </a:p>
      </dgm:t>
    </dgm:pt>
    <dgm:pt modelId="{DA9D5535-8ED1-4F39-AC0F-13E04276F454}" type="parTrans" cxnId="{C0976592-787E-4F38-B1F6-7402BBD1ECEF}">
      <dgm:prSet/>
      <dgm:spPr/>
      <dgm:t>
        <a:bodyPr/>
        <a:lstStyle/>
        <a:p>
          <a:endParaRPr lang="en-US"/>
        </a:p>
      </dgm:t>
    </dgm:pt>
    <dgm:pt modelId="{3857C65E-6C8B-44CA-B2F4-C6181D3B52B3}" type="sibTrans" cxnId="{C0976592-787E-4F38-B1F6-7402BBD1ECEF}">
      <dgm:prSet/>
      <dgm:spPr/>
      <dgm:t>
        <a:bodyPr/>
        <a:lstStyle/>
        <a:p>
          <a:endParaRPr lang="en-US"/>
        </a:p>
      </dgm:t>
    </dgm:pt>
    <dgm:pt modelId="{B2B6D0A6-F9DE-4B2A-A8E1-239EBDF8F810}">
      <dgm:prSet custT="1"/>
      <dgm:spPr/>
      <dgm:t>
        <a:bodyPr/>
        <a:lstStyle/>
        <a:p>
          <a:pPr algn="ctr"/>
          <a:r>
            <a:rPr lang="en-US" sz="1600" b="1" dirty="0">
              <a:latin typeface="Arial Narrow" panose="020B0606020202030204" pitchFamily="34" charset="0"/>
              <a:ea typeface="Verdana" pitchFamily="34" charset="0"/>
              <a:cs typeface="Arial" panose="020B0604020202020204" pitchFamily="34" charset="0"/>
            </a:rPr>
            <a:t>Increased Risk of Victimization and Exploitation</a:t>
          </a:r>
        </a:p>
      </dgm:t>
    </dgm:pt>
    <dgm:pt modelId="{1AA31141-6B89-47B8-BFB1-407A88A242D2}" type="parTrans" cxnId="{D80CF063-02A9-499E-AFC1-74A6FB7D3926}">
      <dgm:prSet/>
      <dgm:spPr/>
      <dgm:t>
        <a:bodyPr/>
        <a:lstStyle/>
        <a:p>
          <a:endParaRPr lang="en-US"/>
        </a:p>
      </dgm:t>
    </dgm:pt>
    <dgm:pt modelId="{9AF20008-FD98-48E5-A9E4-CBD6697FD766}" type="sibTrans" cxnId="{D80CF063-02A9-499E-AFC1-74A6FB7D3926}">
      <dgm:prSet/>
      <dgm:spPr/>
      <dgm:t>
        <a:bodyPr/>
        <a:lstStyle/>
        <a:p>
          <a:endParaRPr lang="en-US"/>
        </a:p>
      </dgm:t>
    </dgm:pt>
    <dgm:pt modelId="{44851692-B744-432E-8BE8-E39C012C7AA6}">
      <dgm:prSet custT="1"/>
      <dgm:spPr/>
      <dgm:t>
        <a:bodyPr/>
        <a:lstStyle/>
        <a:p>
          <a:pPr algn="ctr"/>
          <a:r>
            <a:rPr lang="en-US" sz="1600" b="1" dirty="0">
              <a:latin typeface="Arial Narrow" panose="020B0606020202030204" pitchFamily="34" charset="0"/>
              <a:ea typeface="Verdana" pitchFamily="34" charset="0"/>
              <a:cs typeface="Arial" panose="020B0604020202020204" pitchFamily="34" charset="0"/>
            </a:rPr>
            <a:t>Compromised Life Skills</a:t>
          </a:r>
        </a:p>
      </dgm:t>
    </dgm:pt>
    <dgm:pt modelId="{119DC6FC-A058-4228-9F98-4188CC70C2CA}" type="parTrans" cxnId="{9F048472-69BF-48B3-851C-1FE7084D6868}">
      <dgm:prSet/>
      <dgm:spPr/>
      <dgm:t>
        <a:bodyPr/>
        <a:lstStyle/>
        <a:p>
          <a:endParaRPr lang="en-US"/>
        </a:p>
      </dgm:t>
    </dgm:pt>
    <dgm:pt modelId="{9D80B4B1-DB68-4335-A291-44EFB390FB1A}" type="sibTrans" cxnId="{9F048472-69BF-48B3-851C-1FE7084D6868}">
      <dgm:prSet/>
      <dgm:spPr/>
      <dgm:t>
        <a:bodyPr/>
        <a:lstStyle/>
        <a:p>
          <a:endParaRPr lang="en-US"/>
        </a:p>
      </dgm:t>
    </dgm:pt>
    <dgm:pt modelId="{2A8FE074-2E2C-40B6-85A8-A318C3A2FE96}">
      <dgm:prSet phldrT="[Text]" custT="1"/>
      <dgm:spPr>
        <a:solidFill>
          <a:schemeClr val="accent1"/>
        </a:solidFill>
      </dgm:spPr>
      <dgm:t>
        <a:bodyPr/>
        <a:lstStyle/>
        <a:p>
          <a:pPr algn="ctr">
            <a:buFont typeface="Courier New" panose="02070309020205020404" pitchFamily="49" charset="0"/>
            <a:buChar char="o"/>
          </a:pPr>
          <a:r>
            <a:rPr lang="en-US" sz="1600" b="1" dirty="0">
              <a:latin typeface="Arial Narrow" panose="020B0606020202030204" pitchFamily="34" charset="0"/>
              <a:ea typeface="Verdana" pitchFamily="34" charset="0"/>
              <a:cs typeface="Arial" panose="020B0604020202020204" pitchFamily="34" charset="0"/>
            </a:rPr>
            <a:t>Substance (Mis)Use</a:t>
          </a:r>
          <a:endParaRPr lang="en-US" sz="1600" b="1" dirty="0">
            <a:latin typeface="Arial Narrow" panose="020B0606020202030204" pitchFamily="34" charset="0"/>
          </a:endParaRPr>
        </a:p>
      </dgm:t>
    </dgm:pt>
    <dgm:pt modelId="{3B4986B5-C088-4F52-AA16-F4E78DA40672}" type="parTrans" cxnId="{38894251-B42A-4BC3-8B37-73A1E144961C}">
      <dgm:prSet/>
      <dgm:spPr/>
      <dgm:t>
        <a:bodyPr/>
        <a:lstStyle/>
        <a:p>
          <a:endParaRPr lang="en-US"/>
        </a:p>
      </dgm:t>
    </dgm:pt>
    <dgm:pt modelId="{8CDD6DD6-5BF3-4727-B82D-924B09FD7BB8}" type="sibTrans" cxnId="{38894251-B42A-4BC3-8B37-73A1E144961C}">
      <dgm:prSet/>
      <dgm:spPr/>
      <dgm:t>
        <a:bodyPr/>
        <a:lstStyle/>
        <a:p>
          <a:endParaRPr lang="en-US"/>
        </a:p>
      </dgm:t>
    </dgm:pt>
    <dgm:pt modelId="{A9BB21AA-4EF1-461E-9017-FC9833EF7E2D}" type="pres">
      <dgm:prSet presAssocID="{9C229EA9-6888-4D17-88E5-216940EAA392}" presName="linear" presStyleCnt="0">
        <dgm:presLayoutVars>
          <dgm:animLvl val="lvl"/>
          <dgm:resizeHandles val="exact"/>
        </dgm:presLayoutVars>
      </dgm:prSet>
      <dgm:spPr/>
    </dgm:pt>
    <dgm:pt modelId="{20B1AA7B-EBCE-47C0-A821-0D11FBE25814}" type="pres">
      <dgm:prSet presAssocID="{7BA55152-C5B0-4559-A88A-6781903A44AF}" presName="parentText" presStyleLbl="node1" presStyleIdx="0" presStyleCnt="6">
        <dgm:presLayoutVars>
          <dgm:chMax val="0"/>
          <dgm:bulletEnabled val="1"/>
        </dgm:presLayoutVars>
      </dgm:prSet>
      <dgm:spPr/>
    </dgm:pt>
    <dgm:pt modelId="{532D0EAD-EE45-4DB6-8F91-FBBF17A5AD42}" type="pres">
      <dgm:prSet presAssocID="{85546748-8926-467A-BFF5-C8E8E2F40261}" presName="spacer" presStyleCnt="0"/>
      <dgm:spPr/>
    </dgm:pt>
    <dgm:pt modelId="{E67D41CF-7435-417E-8E24-6FDD065BA54C}" type="pres">
      <dgm:prSet presAssocID="{EDF66954-6D6D-4D05-BABB-49F42B5B72B3}" presName="parentText" presStyleLbl="node1" presStyleIdx="1" presStyleCnt="6">
        <dgm:presLayoutVars>
          <dgm:chMax val="0"/>
          <dgm:bulletEnabled val="1"/>
        </dgm:presLayoutVars>
      </dgm:prSet>
      <dgm:spPr/>
    </dgm:pt>
    <dgm:pt modelId="{33F78D84-C03A-40F4-967B-1CFF0336F58D}" type="pres">
      <dgm:prSet presAssocID="{48AA4249-40F7-4C6F-B994-69D8A83DC0E5}" presName="spacer" presStyleCnt="0"/>
      <dgm:spPr/>
    </dgm:pt>
    <dgm:pt modelId="{9FF23B05-9FDF-46AC-801D-8CF5D1E7963F}" type="pres">
      <dgm:prSet presAssocID="{AD9455EC-4F94-49E7-8F83-96E9C32CA3C6}" presName="parentText" presStyleLbl="node1" presStyleIdx="2" presStyleCnt="6">
        <dgm:presLayoutVars>
          <dgm:chMax val="0"/>
          <dgm:bulletEnabled val="1"/>
        </dgm:presLayoutVars>
      </dgm:prSet>
      <dgm:spPr/>
    </dgm:pt>
    <dgm:pt modelId="{49440C38-4997-4151-8E08-DEAE1A2C89B2}" type="pres">
      <dgm:prSet presAssocID="{3857C65E-6C8B-44CA-B2F4-C6181D3B52B3}" presName="spacer" presStyleCnt="0"/>
      <dgm:spPr/>
    </dgm:pt>
    <dgm:pt modelId="{E702ED05-9DBA-4C47-8802-437C1B2AC12A}" type="pres">
      <dgm:prSet presAssocID="{2A8FE074-2E2C-40B6-85A8-A318C3A2FE96}" presName="parentText" presStyleLbl="node1" presStyleIdx="3" presStyleCnt="6">
        <dgm:presLayoutVars>
          <dgm:chMax val="0"/>
          <dgm:bulletEnabled val="1"/>
        </dgm:presLayoutVars>
      </dgm:prSet>
      <dgm:spPr/>
    </dgm:pt>
    <dgm:pt modelId="{DC855C2E-C0D3-4287-9817-2AE2E9D9288E}" type="pres">
      <dgm:prSet presAssocID="{8CDD6DD6-5BF3-4727-B82D-924B09FD7BB8}" presName="spacer" presStyleCnt="0"/>
      <dgm:spPr/>
    </dgm:pt>
    <dgm:pt modelId="{B65707C6-3A05-4186-BC10-353C0F1045E8}" type="pres">
      <dgm:prSet presAssocID="{B2B6D0A6-F9DE-4B2A-A8E1-239EBDF8F810}" presName="parentText" presStyleLbl="node1" presStyleIdx="4" presStyleCnt="6">
        <dgm:presLayoutVars>
          <dgm:chMax val="0"/>
          <dgm:bulletEnabled val="1"/>
        </dgm:presLayoutVars>
      </dgm:prSet>
      <dgm:spPr/>
    </dgm:pt>
    <dgm:pt modelId="{E1AA7707-B946-4381-A9CF-C6EBA1A764A9}" type="pres">
      <dgm:prSet presAssocID="{9AF20008-FD98-48E5-A9E4-CBD6697FD766}" presName="spacer" presStyleCnt="0"/>
      <dgm:spPr/>
    </dgm:pt>
    <dgm:pt modelId="{357726B8-800E-4B17-9A2E-1CD077A3C550}" type="pres">
      <dgm:prSet presAssocID="{44851692-B744-432E-8BE8-E39C012C7AA6}" presName="parentText" presStyleLbl="node1" presStyleIdx="5" presStyleCnt="6">
        <dgm:presLayoutVars>
          <dgm:chMax val="0"/>
          <dgm:bulletEnabled val="1"/>
        </dgm:presLayoutVars>
      </dgm:prSet>
      <dgm:spPr/>
    </dgm:pt>
  </dgm:ptLst>
  <dgm:cxnLst>
    <dgm:cxn modelId="{782FF206-3391-4EF1-BE2A-B57C7A0182BC}" type="presOf" srcId="{EDF66954-6D6D-4D05-BABB-49F42B5B72B3}" destId="{E67D41CF-7435-417E-8E24-6FDD065BA54C}" srcOrd="0" destOrd="0" presId="urn:microsoft.com/office/officeart/2005/8/layout/vList2"/>
    <dgm:cxn modelId="{E6E63C08-83B3-415D-9C35-609DDCC531A0}" type="presOf" srcId="{2A8FE074-2E2C-40B6-85A8-A318C3A2FE96}" destId="{E702ED05-9DBA-4C47-8802-437C1B2AC12A}" srcOrd="0" destOrd="0" presId="urn:microsoft.com/office/officeart/2005/8/layout/vList2"/>
    <dgm:cxn modelId="{367F361B-1B93-47F5-8D01-EC3D3F03FEC1}" type="presOf" srcId="{9C229EA9-6888-4D17-88E5-216940EAA392}" destId="{A9BB21AA-4EF1-461E-9017-FC9833EF7E2D}" srcOrd="0" destOrd="0" presId="urn:microsoft.com/office/officeart/2005/8/layout/vList2"/>
    <dgm:cxn modelId="{1557081D-B195-4AC3-842D-5CC356B00C5B}" type="presOf" srcId="{44851692-B744-432E-8BE8-E39C012C7AA6}" destId="{357726B8-800E-4B17-9A2E-1CD077A3C550}" srcOrd="0" destOrd="0" presId="urn:microsoft.com/office/officeart/2005/8/layout/vList2"/>
    <dgm:cxn modelId="{8C38E81E-E227-4FDA-9FC8-DA0BD44E6726}" type="presOf" srcId="{7BA55152-C5B0-4559-A88A-6781903A44AF}" destId="{20B1AA7B-EBCE-47C0-A821-0D11FBE25814}" srcOrd="0" destOrd="0" presId="urn:microsoft.com/office/officeart/2005/8/layout/vList2"/>
    <dgm:cxn modelId="{5FBBE131-4617-4C6C-ABDE-C0742363A668}" type="presOf" srcId="{B2B6D0A6-F9DE-4B2A-A8E1-239EBDF8F810}" destId="{B65707C6-3A05-4186-BC10-353C0F1045E8}" srcOrd="0" destOrd="0" presId="urn:microsoft.com/office/officeart/2005/8/layout/vList2"/>
    <dgm:cxn modelId="{D80CF063-02A9-499E-AFC1-74A6FB7D3926}" srcId="{9C229EA9-6888-4D17-88E5-216940EAA392}" destId="{B2B6D0A6-F9DE-4B2A-A8E1-239EBDF8F810}" srcOrd="4" destOrd="0" parTransId="{1AA31141-6B89-47B8-BFB1-407A88A242D2}" sibTransId="{9AF20008-FD98-48E5-A9E4-CBD6697FD766}"/>
    <dgm:cxn modelId="{38894251-B42A-4BC3-8B37-73A1E144961C}" srcId="{9C229EA9-6888-4D17-88E5-216940EAA392}" destId="{2A8FE074-2E2C-40B6-85A8-A318C3A2FE96}" srcOrd="3" destOrd="0" parTransId="{3B4986B5-C088-4F52-AA16-F4E78DA40672}" sibTransId="{8CDD6DD6-5BF3-4727-B82D-924B09FD7BB8}"/>
    <dgm:cxn modelId="{9F048472-69BF-48B3-851C-1FE7084D6868}" srcId="{9C229EA9-6888-4D17-88E5-216940EAA392}" destId="{44851692-B744-432E-8BE8-E39C012C7AA6}" srcOrd="5" destOrd="0" parTransId="{119DC6FC-A058-4228-9F98-4188CC70C2CA}" sibTransId="{9D80B4B1-DB68-4335-A291-44EFB390FB1A}"/>
    <dgm:cxn modelId="{97405B8F-7C62-4E22-AD3D-6AED32E0C0D8}" type="presOf" srcId="{AD9455EC-4F94-49E7-8F83-96E9C32CA3C6}" destId="{9FF23B05-9FDF-46AC-801D-8CF5D1E7963F}" srcOrd="0" destOrd="0" presId="urn:microsoft.com/office/officeart/2005/8/layout/vList2"/>
    <dgm:cxn modelId="{C0976592-787E-4F38-B1F6-7402BBD1ECEF}" srcId="{9C229EA9-6888-4D17-88E5-216940EAA392}" destId="{AD9455EC-4F94-49E7-8F83-96E9C32CA3C6}" srcOrd="2" destOrd="0" parTransId="{DA9D5535-8ED1-4F39-AC0F-13E04276F454}" sibTransId="{3857C65E-6C8B-44CA-B2F4-C6181D3B52B3}"/>
    <dgm:cxn modelId="{769BADA3-8C70-4320-AA81-74629E0144C8}" srcId="{9C229EA9-6888-4D17-88E5-216940EAA392}" destId="{7BA55152-C5B0-4559-A88A-6781903A44AF}" srcOrd="0" destOrd="0" parTransId="{5186DA86-99F5-437D-B3FE-406E1F209701}" sibTransId="{85546748-8926-467A-BFF5-C8E8E2F40261}"/>
    <dgm:cxn modelId="{52624EE7-96E9-4D13-9274-D9CDE0F8405C}" srcId="{9C229EA9-6888-4D17-88E5-216940EAA392}" destId="{EDF66954-6D6D-4D05-BABB-49F42B5B72B3}" srcOrd="1" destOrd="0" parTransId="{CE715ED8-827A-4B7A-84FB-3EB406ECBA04}" sibTransId="{48AA4249-40F7-4C6F-B994-69D8A83DC0E5}"/>
    <dgm:cxn modelId="{D97859CD-F19F-4D2D-87B2-97BE28F198E1}" type="presParOf" srcId="{A9BB21AA-4EF1-461E-9017-FC9833EF7E2D}" destId="{20B1AA7B-EBCE-47C0-A821-0D11FBE25814}" srcOrd="0" destOrd="0" presId="urn:microsoft.com/office/officeart/2005/8/layout/vList2"/>
    <dgm:cxn modelId="{D231CE22-2D8A-4030-9023-4D2F3B253990}" type="presParOf" srcId="{A9BB21AA-4EF1-461E-9017-FC9833EF7E2D}" destId="{532D0EAD-EE45-4DB6-8F91-FBBF17A5AD42}" srcOrd="1" destOrd="0" presId="urn:microsoft.com/office/officeart/2005/8/layout/vList2"/>
    <dgm:cxn modelId="{1C9774FF-0F1D-49D8-ACA2-7DF924C44E88}" type="presParOf" srcId="{A9BB21AA-4EF1-461E-9017-FC9833EF7E2D}" destId="{E67D41CF-7435-417E-8E24-6FDD065BA54C}" srcOrd="2" destOrd="0" presId="urn:microsoft.com/office/officeart/2005/8/layout/vList2"/>
    <dgm:cxn modelId="{2D47BDAE-9F69-4B60-A85A-A374650828D0}" type="presParOf" srcId="{A9BB21AA-4EF1-461E-9017-FC9833EF7E2D}" destId="{33F78D84-C03A-40F4-967B-1CFF0336F58D}" srcOrd="3" destOrd="0" presId="urn:microsoft.com/office/officeart/2005/8/layout/vList2"/>
    <dgm:cxn modelId="{1DBC1C6B-0D9D-40B8-8CB1-347E5A1F4AFE}" type="presParOf" srcId="{A9BB21AA-4EF1-461E-9017-FC9833EF7E2D}" destId="{9FF23B05-9FDF-46AC-801D-8CF5D1E7963F}" srcOrd="4" destOrd="0" presId="urn:microsoft.com/office/officeart/2005/8/layout/vList2"/>
    <dgm:cxn modelId="{5D39A91B-C7E1-47B7-9CB3-9D41F5F0EF97}" type="presParOf" srcId="{A9BB21AA-4EF1-461E-9017-FC9833EF7E2D}" destId="{49440C38-4997-4151-8E08-DEAE1A2C89B2}" srcOrd="5" destOrd="0" presId="urn:microsoft.com/office/officeart/2005/8/layout/vList2"/>
    <dgm:cxn modelId="{AC10D1CC-2550-4318-9A4B-14736C096D40}" type="presParOf" srcId="{A9BB21AA-4EF1-461E-9017-FC9833EF7E2D}" destId="{E702ED05-9DBA-4C47-8802-437C1B2AC12A}" srcOrd="6" destOrd="0" presId="urn:microsoft.com/office/officeart/2005/8/layout/vList2"/>
    <dgm:cxn modelId="{47F977E8-72CE-45CD-A114-0E1A2EFACE84}" type="presParOf" srcId="{A9BB21AA-4EF1-461E-9017-FC9833EF7E2D}" destId="{DC855C2E-C0D3-4287-9817-2AE2E9D9288E}" srcOrd="7" destOrd="0" presId="urn:microsoft.com/office/officeart/2005/8/layout/vList2"/>
    <dgm:cxn modelId="{10349999-219B-4B0B-A125-18D482F17048}" type="presParOf" srcId="{A9BB21AA-4EF1-461E-9017-FC9833EF7E2D}" destId="{B65707C6-3A05-4186-BC10-353C0F1045E8}" srcOrd="8" destOrd="0" presId="urn:microsoft.com/office/officeart/2005/8/layout/vList2"/>
    <dgm:cxn modelId="{428CDA1A-225F-43DB-9437-2CD3C95034F9}" type="presParOf" srcId="{A9BB21AA-4EF1-461E-9017-FC9833EF7E2D}" destId="{E1AA7707-B946-4381-A9CF-C6EBA1A764A9}" srcOrd="9" destOrd="0" presId="urn:microsoft.com/office/officeart/2005/8/layout/vList2"/>
    <dgm:cxn modelId="{38EDEB13-95F3-479D-944F-469183E05537}" type="presParOf" srcId="{A9BB21AA-4EF1-461E-9017-FC9833EF7E2D}" destId="{357726B8-800E-4B17-9A2E-1CD077A3C550}"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3F8E83-75D0-4885-9C8E-81D23F5F2A3F}"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0155EB2D-E651-408E-89E1-480412A103D7}">
      <dgm:prSet/>
      <dgm:spPr>
        <a:solidFill>
          <a:schemeClr val="accent1"/>
        </a:solidFill>
      </dgm:spPr>
      <dgm:t>
        <a:bodyPr/>
        <a:lstStyle/>
        <a:p>
          <a:r>
            <a:rPr lang="en-US" b="1" dirty="0">
              <a:latin typeface="Arial Narrow" panose="020B0606020202030204" pitchFamily="34" charset="0"/>
            </a:rPr>
            <a:t>Low Self-Esteem And Self-worth</a:t>
          </a:r>
          <a:endParaRPr lang="en-US" dirty="0">
            <a:latin typeface="Arial Narrow" panose="020B0606020202030204" pitchFamily="34" charset="0"/>
          </a:endParaRPr>
        </a:p>
      </dgm:t>
    </dgm:pt>
    <dgm:pt modelId="{EACBF6B6-B678-4FA3-9C54-58528B7A182E}" type="parTrans" cxnId="{D211D3BA-991C-4883-9547-DB6B31A2A138}">
      <dgm:prSet/>
      <dgm:spPr/>
      <dgm:t>
        <a:bodyPr/>
        <a:lstStyle/>
        <a:p>
          <a:endParaRPr lang="en-US" dirty="0">
            <a:latin typeface="Arial Narrow" panose="020B0606020202030204" pitchFamily="34" charset="0"/>
          </a:endParaRPr>
        </a:p>
      </dgm:t>
    </dgm:pt>
    <dgm:pt modelId="{8969EFDC-A6C5-4219-B85B-6FADE40BDA65}" type="sibTrans" cxnId="{D211D3BA-991C-4883-9547-DB6B31A2A138}">
      <dgm:prSet/>
      <dgm:spPr/>
      <dgm:t>
        <a:bodyPr/>
        <a:lstStyle/>
        <a:p>
          <a:endParaRPr lang="en-US" dirty="0">
            <a:latin typeface="Arial Narrow" panose="020B0606020202030204" pitchFamily="34" charset="0"/>
          </a:endParaRPr>
        </a:p>
      </dgm:t>
    </dgm:pt>
    <dgm:pt modelId="{A3528D83-4B3A-42EE-B8BD-C15F95394125}">
      <dgm:prSet/>
      <dgm:spPr/>
      <dgm:t>
        <a:bodyPr/>
        <a:lstStyle/>
        <a:p>
          <a:r>
            <a:rPr lang="en-US" b="1" dirty="0">
              <a:latin typeface="Arial Narrow" panose="020B0606020202030204" pitchFamily="34" charset="0"/>
            </a:rPr>
            <a:t>PTSD And Internalized Homophobia And Transphobia</a:t>
          </a:r>
          <a:endParaRPr lang="en-US" dirty="0">
            <a:latin typeface="Arial Narrow" panose="020B0606020202030204" pitchFamily="34" charset="0"/>
          </a:endParaRPr>
        </a:p>
      </dgm:t>
    </dgm:pt>
    <dgm:pt modelId="{95ED196E-9C60-422B-A040-38BEAEDCFF7C}" type="parTrans" cxnId="{2E8196F3-E296-4427-BAF6-1E92D7CBCAAC}">
      <dgm:prSet/>
      <dgm:spPr/>
      <dgm:t>
        <a:bodyPr/>
        <a:lstStyle/>
        <a:p>
          <a:endParaRPr lang="en-US" dirty="0">
            <a:latin typeface="Arial Narrow" panose="020B0606020202030204" pitchFamily="34" charset="0"/>
          </a:endParaRPr>
        </a:p>
      </dgm:t>
    </dgm:pt>
    <dgm:pt modelId="{BC6460F6-4E55-4250-964C-537CF21427DF}" type="sibTrans" cxnId="{2E8196F3-E296-4427-BAF6-1E92D7CBCAAC}">
      <dgm:prSet/>
      <dgm:spPr/>
      <dgm:t>
        <a:bodyPr/>
        <a:lstStyle/>
        <a:p>
          <a:endParaRPr lang="en-US" dirty="0">
            <a:latin typeface="Arial Narrow" panose="020B0606020202030204" pitchFamily="34" charset="0"/>
          </a:endParaRPr>
        </a:p>
      </dgm:t>
    </dgm:pt>
    <dgm:pt modelId="{5FAA6C92-63C2-4BB9-AF00-C505D8BF6FEE}">
      <dgm:prSet/>
      <dgm:spPr/>
      <dgm:t>
        <a:bodyPr/>
        <a:lstStyle/>
        <a:p>
          <a:r>
            <a:rPr lang="en-US" b="1" dirty="0">
              <a:latin typeface="Arial Narrow" panose="020B0606020202030204" pitchFamily="34" charset="0"/>
            </a:rPr>
            <a:t>Lack Of Income</a:t>
          </a:r>
          <a:endParaRPr lang="en-US" dirty="0">
            <a:latin typeface="Arial Narrow" panose="020B0606020202030204" pitchFamily="34" charset="0"/>
          </a:endParaRPr>
        </a:p>
      </dgm:t>
    </dgm:pt>
    <dgm:pt modelId="{09D31E6A-6A0B-4191-AC74-8978E0887E02}" type="parTrans" cxnId="{A67A6685-5686-4924-9C6A-FB0C346313E1}">
      <dgm:prSet/>
      <dgm:spPr/>
      <dgm:t>
        <a:bodyPr/>
        <a:lstStyle/>
        <a:p>
          <a:endParaRPr lang="en-US" dirty="0">
            <a:latin typeface="Arial Narrow" panose="020B0606020202030204" pitchFamily="34" charset="0"/>
          </a:endParaRPr>
        </a:p>
      </dgm:t>
    </dgm:pt>
    <dgm:pt modelId="{7E61FC80-C45E-4CE3-92BA-BE2BCADF2F2D}" type="sibTrans" cxnId="{A67A6685-5686-4924-9C6A-FB0C346313E1}">
      <dgm:prSet/>
      <dgm:spPr/>
      <dgm:t>
        <a:bodyPr/>
        <a:lstStyle/>
        <a:p>
          <a:endParaRPr lang="en-US" dirty="0">
            <a:latin typeface="Arial Narrow" panose="020B0606020202030204" pitchFamily="34" charset="0"/>
          </a:endParaRPr>
        </a:p>
      </dgm:t>
    </dgm:pt>
    <dgm:pt modelId="{FA38485C-803D-4935-92E7-DDEA2B0DF014}">
      <dgm:prSet/>
      <dgm:spPr>
        <a:solidFill>
          <a:srgbClr val="C00000"/>
        </a:solidFill>
      </dgm:spPr>
      <dgm:t>
        <a:bodyPr/>
        <a:lstStyle/>
        <a:p>
          <a:r>
            <a:rPr lang="en-US" b="1" dirty="0">
              <a:latin typeface="Arial Narrow" panose="020B0606020202030204" pitchFamily="34" charset="0"/>
            </a:rPr>
            <a:t>Lack Of Transportation</a:t>
          </a:r>
          <a:endParaRPr lang="en-US" dirty="0">
            <a:latin typeface="Arial Narrow" panose="020B0606020202030204" pitchFamily="34" charset="0"/>
          </a:endParaRPr>
        </a:p>
      </dgm:t>
    </dgm:pt>
    <dgm:pt modelId="{65ABE7E4-B58D-41F0-8744-914E60903AD4}" type="parTrans" cxnId="{9E05BDDE-F746-4E37-91F7-6F9EB5B6B833}">
      <dgm:prSet/>
      <dgm:spPr/>
      <dgm:t>
        <a:bodyPr/>
        <a:lstStyle/>
        <a:p>
          <a:endParaRPr lang="en-US" dirty="0">
            <a:latin typeface="Arial Narrow" panose="020B0606020202030204" pitchFamily="34" charset="0"/>
          </a:endParaRPr>
        </a:p>
      </dgm:t>
    </dgm:pt>
    <dgm:pt modelId="{50468092-DAE9-400E-BD3D-3676025A89A1}" type="sibTrans" cxnId="{9E05BDDE-F746-4E37-91F7-6F9EB5B6B833}">
      <dgm:prSet/>
      <dgm:spPr/>
      <dgm:t>
        <a:bodyPr/>
        <a:lstStyle/>
        <a:p>
          <a:endParaRPr lang="en-US" dirty="0">
            <a:latin typeface="Arial Narrow" panose="020B0606020202030204" pitchFamily="34" charset="0"/>
          </a:endParaRPr>
        </a:p>
      </dgm:t>
    </dgm:pt>
    <dgm:pt modelId="{80BC6477-A805-4FCD-8C99-250B91C2869D}">
      <dgm:prSet/>
      <dgm:spPr/>
      <dgm:t>
        <a:bodyPr/>
        <a:lstStyle/>
        <a:p>
          <a:r>
            <a:rPr lang="en-US" b="1" dirty="0">
              <a:latin typeface="Arial Narrow" panose="020B0606020202030204" pitchFamily="34" charset="0"/>
            </a:rPr>
            <a:t>Lack Of Trust With Unfamiliar Service Providers</a:t>
          </a:r>
          <a:endParaRPr lang="en-US" dirty="0">
            <a:latin typeface="Arial Narrow" panose="020B0606020202030204" pitchFamily="34" charset="0"/>
          </a:endParaRPr>
        </a:p>
      </dgm:t>
    </dgm:pt>
    <dgm:pt modelId="{14A3905C-CA67-46F2-9657-6D804E5158BE}" type="parTrans" cxnId="{4D22652B-7E34-4537-8662-5F72B261E395}">
      <dgm:prSet/>
      <dgm:spPr/>
      <dgm:t>
        <a:bodyPr/>
        <a:lstStyle/>
        <a:p>
          <a:endParaRPr lang="en-US" dirty="0">
            <a:latin typeface="Arial Narrow" panose="020B0606020202030204" pitchFamily="34" charset="0"/>
          </a:endParaRPr>
        </a:p>
      </dgm:t>
    </dgm:pt>
    <dgm:pt modelId="{79F0D62D-C311-418E-9115-D513B3D062AF}" type="sibTrans" cxnId="{4D22652B-7E34-4537-8662-5F72B261E395}">
      <dgm:prSet/>
      <dgm:spPr/>
      <dgm:t>
        <a:bodyPr/>
        <a:lstStyle/>
        <a:p>
          <a:endParaRPr lang="en-US" dirty="0">
            <a:latin typeface="Arial Narrow" panose="020B0606020202030204" pitchFamily="34" charset="0"/>
          </a:endParaRPr>
        </a:p>
      </dgm:t>
    </dgm:pt>
    <dgm:pt modelId="{F2E15A1F-8293-4AFF-AFE8-1C338B70C4C7}">
      <dgm:prSet/>
      <dgm:spPr/>
      <dgm:t>
        <a:bodyPr/>
        <a:lstStyle/>
        <a:p>
          <a:r>
            <a:rPr lang="en-US" b="1" dirty="0">
              <a:latin typeface="Arial Narrow" panose="020B0606020202030204" pitchFamily="34" charset="0"/>
            </a:rPr>
            <a:t>Complex Enrollment And Participation Processes</a:t>
          </a:r>
          <a:endParaRPr lang="en-US" dirty="0">
            <a:latin typeface="Arial Narrow" panose="020B0606020202030204" pitchFamily="34" charset="0"/>
          </a:endParaRPr>
        </a:p>
      </dgm:t>
    </dgm:pt>
    <dgm:pt modelId="{41345903-29D5-40EB-8532-1E393D04FFEA}" type="parTrans" cxnId="{EAAB86B7-8002-4679-BDDB-E945318832DE}">
      <dgm:prSet/>
      <dgm:spPr/>
      <dgm:t>
        <a:bodyPr/>
        <a:lstStyle/>
        <a:p>
          <a:endParaRPr lang="en-US" dirty="0">
            <a:latin typeface="Arial Narrow" panose="020B0606020202030204" pitchFamily="34" charset="0"/>
          </a:endParaRPr>
        </a:p>
      </dgm:t>
    </dgm:pt>
    <dgm:pt modelId="{70A2A81F-D40A-41EB-9700-D8DE44F953E6}" type="sibTrans" cxnId="{EAAB86B7-8002-4679-BDDB-E945318832DE}">
      <dgm:prSet/>
      <dgm:spPr/>
      <dgm:t>
        <a:bodyPr/>
        <a:lstStyle/>
        <a:p>
          <a:endParaRPr lang="en-US" dirty="0">
            <a:latin typeface="Arial Narrow" panose="020B0606020202030204" pitchFamily="34" charset="0"/>
          </a:endParaRPr>
        </a:p>
      </dgm:t>
    </dgm:pt>
    <dgm:pt modelId="{CDA06691-1E57-4C8B-A861-AE1D407B80F5}" type="pres">
      <dgm:prSet presAssocID="{253F8E83-75D0-4885-9C8E-81D23F5F2A3F}" presName="linearFlow" presStyleCnt="0">
        <dgm:presLayoutVars>
          <dgm:dir/>
          <dgm:resizeHandles val="exact"/>
        </dgm:presLayoutVars>
      </dgm:prSet>
      <dgm:spPr/>
    </dgm:pt>
    <dgm:pt modelId="{DB1A036A-25C8-4481-B68F-2CC433351DFC}" type="pres">
      <dgm:prSet presAssocID="{0155EB2D-E651-408E-89E1-480412A103D7}" presName="composite" presStyleCnt="0"/>
      <dgm:spPr/>
    </dgm:pt>
    <dgm:pt modelId="{E281D0CC-B195-42EF-9A5B-7C35301213F0}" type="pres">
      <dgm:prSet presAssocID="{0155EB2D-E651-408E-89E1-480412A103D7}" presName="imgShp" presStyleLbl="fgImgPlace1" presStyleIdx="0" presStyleCnt="6"/>
      <dgm:spPr>
        <a:blipFill>
          <a:blip xmlns:r="http://schemas.openxmlformats.org/officeDocument/2006/relationships" r:embed="rId1"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7032AB81-6922-42AE-8EA3-1BE7AD183F09}" type="pres">
      <dgm:prSet presAssocID="{0155EB2D-E651-408E-89E1-480412A103D7}" presName="txShp" presStyleLbl="node1" presStyleIdx="0" presStyleCnt="6">
        <dgm:presLayoutVars>
          <dgm:bulletEnabled val="1"/>
        </dgm:presLayoutVars>
      </dgm:prSet>
      <dgm:spPr/>
    </dgm:pt>
    <dgm:pt modelId="{EF6C538D-0050-4D31-9A03-91D0EFB768C0}" type="pres">
      <dgm:prSet presAssocID="{8969EFDC-A6C5-4219-B85B-6FADE40BDA65}" presName="spacing" presStyleCnt="0"/>
      <dgm:spPr/>
    </dgm:pt>
    <dgm:pt modelId="{298E9588-BC12-449A-9C5E-337FD9967112}" type="pres">
      <dgm:prSet presAssocID="{A3528D83-4B3A-42EE-B8BD-C15F95394125}" presName="composite" presStyleCnt="0"/>
      <dgm:spPr/>
    </dgm:pt>
    <dgm:pt modelId="{198FBFEB-8015-437A-8AF9-A454941B8E31}" type="pres">
      <dgm:prSet presAssocID="{A3528D83-4B3A-42EE-B8BD-C15F95394125}" presName="imgShp" presStyleLbl="fgImgPlace1" presStyleIdx="1" presStyleCnt="6"/>
      <dgm:spPr>
        <a:blipFill>
          <a:blip xmlns:r="http://schemas.openxmlformats.org/officeDocument/2006/relationships"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DC904531-74EC-482D-9DDC-8083F596972E}" type="pres">
      <dgm:prSet presAssocID="{A3528D83-4B3A-42EE-B8BD-C15F95394125}" presName="txShp" presStyleLbl="node1" presStyleIdx="1" presStyleCnt="6">
        <dgm:presLayoutVars>
          <dgm:bulletEnabled val="1"/>
        </dgm:presLayoutVars>
      </dgm:prSet>
      <dgm:spPr/>
    </dgm:pt>
    <dgm:pt modelId="{3A68539C-11B4-42D2-88A9-9C488DBD9332}" type="pres">
      <dgm:prSet presAssocID="{BC6460F6-4E55-4250-964C-537CF21427DF}" presName="spacing" presStyleCnt="0"/>
      <dgm:spPr/>
    </dgm:pt>
    <dgm:pt modelId="{459235DF-7A54-482D-80A0-5EFDEF2465DB}" type="pres">
      <dgm:prSet presAssocID="{5FAA6C92-63C2-4BB9-AF00-C505D8BF6FEE}" presName="composite" presStyleCnt="0"/>
      <dgm:spPr/>
    </dgm:pt>
    <dgm:pt modelId="{5E82C2FD-E01C-47C4-90E7-0A5D8C7F99B1}" type="pres">
      <dgm:prSet presAssocID="{5FAA6C92-63C2-4BB9-AF00-C505D8BF6FEE}" presName="imgShp" presStyleLbl="fgImgPlace1" presStyleIdx="2" presStyleCnt="6"/>
      <dgm:spPr>
        <a:blipFill>
          <a:blip xmlns:r="http://schemas.openxmlformats.org/officeDocument/2006/relationships" r:embed="rId3" cstate="email">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87EAFA47-F3CB-4236-90FF-C52E1CF8D66A}" type="pres">
      <dgm:prSet presAssocID="{5FAA6C92-63C2-4BB9-AF00-C505D8BF6FEE}" presName="txShp" presStyleLbl="node1" presStyleIdx="2" presStyleCnt="6">
        <dgm:presLayoutVars>
          <dgm:bulletEnabled val="1"/>
        </dgm:presLayoutVars>
      </dgm:prSet>
      <dgm:spPr/>
    </dgm:pt>
    <dgm:pt modelId="{C7914408-83F9-4BCC-8325-9320C03D3883}" type="pres">
      <dgm:prSet presAssocID="{7E61FC80-C45E-4CE3-92BA-BE2BCADF2F2D}" presName="spacing" presStyleCnt="0"/>
      <dgm:spPr/>
    </dgm:pt>
    <dgm:pt modelId="{5B32767C-CE9A-4FDF-AAF7-7C72DA610C08}" type="pres">
      <dgm:prSet presAssocID="{FA38485C-803D-4935-92E7-DDEA2B0DF014}" presName="composite" presStyleCnt="0"/>
      <dgm:spPr/>
    </dgm:pt>
    <dgm:pt modelId="{D619A71E-04A5-4CA0-909C-F5A9ECA2D4EE}" type="pres">
      <dgm:prSet presAssocID="{FA38485C-803D-4935-92E7-DDEA2B0DF014}" presName="imgShp" presStyleLbl="fgImgPlace1" presStyleIdx="3" presStyleCnt="6"/>
      <dgm:spPr>
        <a:blipFill>
          <a:blip xmlns:r="http://schemas.openxmlformats.org/officeDocument/2006/relationships" r:embed="rId4" cstate="email">
            <a:duotone>
              <a:prstClr val="black"/>
              <a:srgbClr val="FF0000">
                <a:tint val="45000"/>
                <a:satMod val="400000"/>
              </a:srgbClr>
            </a:duotone>
            <a:extLst>
              <a:ext uri="{28A0092B-C50C-407E-A947-70E740481C1C}">
                <a14:useLocalDpi xmlns:a14="http://schemas.microsoft.com/office/drawing/2010/main" val="0"/>
              </a:ext>
            </a:extLst>
          </a:blip>
          <a:srcRect/>
          <a:stretch>
            <a:fillRect/>
          </a:stretch>
        </a:blipFill>
      </dgm:spPr>
    </dgm:pt>
    <dgm:pt modelId="{C91111B4-3D80-4F5D-AFD0-3130CDCB4370}" type="pres">
      <dgm:prSet presAssocID="{FA38485C-803D-4935-92E7-DDEA2B0DF014}" presName="txShp" presStyleLbl="node1" presStyleIdx="3" presStyleCnt="6">
        <dgm:presLayoutVars>
          <dgm:bulletEnabled val="1"/>
        </dgm:presLayoutVars>
      </dgm:prSet>
      <dgm:spPr/>
    </dgm:pt>
    <dgm:pt modelId="{E47A87B8-F814-4D9E-B07F-5414EF333D29}" type="pres">
      <dgm:prSet presAssocID="{50468092-DAE9-400E-BD3D-3676025A89A1}" presName="spacing" presStyleCnt="0"/>
      <dgm:spPr/>
    </dgm:pt>
    <dgm:pt modelId="{38472E56-C8D5-4993-9673-317D6224C377}" type="pres">
      <dgm:prSet presAssocID="{80BC6477-A805-4FCD-8C99-250B91C2869D}" presName="composite" presStyleCnt="0"/>
      <dgm:spPr/>
    </dgm:pt>
    <dgm:pt modelId="{212B2C70-2256-44EE-9BAE-F35D653B1185}" type="pres">
      <dgm:prSet presAssocID="{80BC6477-A805-4FCD-8C99-250B91C2869D}" presName="imgShp" presStyleLbl="fgImgPlace1" presStyleIdx="4" presStyleCnt="6"/>
      <dgm:spPr>
        <a:blipFill>
          <a:blip xmlns:r="http://schemas.openxmlformats.org/officeDocument/2006/relationships" r:embed="rId5"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389DA914-8EAA-4CCB-926F-5948FA850980}" type="pres">
      <dgm:prSet presAssocID="{80BC6477-A805-4FCD-8C99-250B91C2869D}" presName="txShp" presStyleLbl="node1" presStyleIdx="4" presStyleCnt="6">
        <dgm:presLayoutVars>
          <dgm:bulletEnabled val="1"/>
        </dgm:presLayoutVars>
      </dgm:prSet>
      <dgm:spPr/>
    </dgm:pt>
    <dgm:pt modelId="{1DD0CAF2-F045-4123-B71F-82A2C075DFEE}" type="pres">
      <dgm:prSet presAssocID="{79F0D62D-C311-418E-9115-D513B3D062AF}" presName="spacing" presStyleCnt="0"/>
      <dgm:spPr/>
    </dgm:pt>
    <dgm:pt modelId="{9EE5DF6B-CCE0-43EB-9849-E53435B588A7}" type="pres">
      <dgm:prSet presAssocID="{F2E15A1F-8293-4AFF-AFE8-1C338B70C4C7}" presName="composite" presStyleCnt="0"/>
      <dgm:spPr/>
    </dgm:pt>
    <dgm:pt modelId="{1CC65CEB-D62C-4AB5-87D3-4ED6DB1508A9}" type="pres">
      <dgm:prSet presAssocID="{F2E15A1F-8293-4AFF-AFE8-1C338B70C4C7}" presName="imgShp" presStyleLbl="fgImgPlace1" presStyleIdx="5" presStyleCnt="6"/>
      <dgm:spPr>
        <a:blipFill>
          <a:blip xmlns:r="http://schemas.openxmlformats.org/officeDocument/2006/relationships"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BBDDF20C-E4D9-4DCF-9900-E4112DCBC283}" type="pres">
      <dgm:prSet presAssocID="{F2E15A1F-8293-4AFF-AFE8-1C338B70C4C7}" presName="txShp" presStyleLbl="node1" presStyleIdx="5" presStyleCnt="6">
        <dgm:presLayoutVars>
          <dgm:bulletEnabled val="1"/>
        </dgm:presLayoutVars>
      </dgm:prSet>
      <dgm:spPr/>
    </dgm:pt>
  </dgm:ptLst>
  <dgm:cxnLst>
    <dgm:cxn modelId="{74806123-F4B6-4F49-82F8-0364437BC08C}" type="presOf" srcId="{0155EB2D-E651-408E-89E1-480412A103D7}" destId="{7032AB81-6922-42AE-8EA3-1BE7AD183F09}" srcOrd="0" destOrd="0" presId="urn:microsoft.com/office/officeart/2005/8/layout/vList3"/>
    <dgm:cxn modelId="{CD5E5425-7BF9-4CB0-85B2-70BC971A4DC8}" type="presOf" srcId="{253F8E83-75D0-4885-9C8E-81D23F5F2A3F}" destId="{CDA06691-1E57-4C8B-A861-AE1D407B80F5}" srcOrd="0" destOrd="0" presId="urn:microsoft.com/office/officeart/2005/8/layout/vList3"/>
    <dgm:cxn modelId="{4D22652B-7E34-4537-8662-5F72B261E395}" srcId="{253F8E83-75D0-4885-9C8E-81D23F5F2A3F}" destId="{80BC6477-A805-4FCD-8C99-250B91C2869D}" srcOrd="4" destOrd="0" parTransId="{14A3905C-CA67-46F2-9657-6D804E5158BE}" sibTransId="{79F0D62D-C311-418E-9115-D513B3D062AF}"/>
    <dgm:cxn modelId="{195B1735-E0B4-483C-BD14-13B4374207F8}" type="presOf" srcId="{A3528D83-4B3A-42EE-B8BD-C15F95394125}" destId="{DC904531-74EC-482D-9DDC-8083F596972E}" srcOrd="0" destOrd="0" presId="urn:microsoft.com/office/officeart/2005/8/layout/vList3"/>
    <dgm:cxn modelId="{5703FA54-5024-4D28-BEBA-0E6148B38772}" type="presOf" srcId="{80BC6477-A805-4FCD-8C99-250B91C2869D}" destId="{389DA914-8EAA-4CCB-926F-5948FA850980}" srcOrd="0" destOrd="0" presId="urn:microsoft.com/office/officeart/2005/8/layout/vList3"/>
    <dgm:cxn modelId="{DE9C3577-10C3-46C5-B756-5D2FD961337E}" type="presOf" srcId="{5FAA6C92-63C2-4BB9-AF00-C505D8BF6FEE}" destId="{87EAFA47-F3CB-4236-90FF-C52E1CF8D66A}" srcOrd="0" destOrd="0" presId="urn:microsoft.com/office/officeart/2005/8/layout/vList3"/>
    <dgm:cxn modelId="{A67A6685-5686-4924-9C6A-FB0C346313E1}" srcId="{253F8E83-75D0-4885-9C8E-81D23F5F2A3F}" destId="{5FAA6C92-63C2-4BB9-AF00-C505D8BF6FEE}" srcOrd="2" destOrd="0" parTransId="{09D31E6A-6A0B-4191-AC74-8978E0887E02}" sibTransId="{7E61FC80-C45E-4CE3-92BA-BE2BCADF2F2D}"/>
    <dgm:cxn modelId="{ED8B3394-317E-4C9B-A1E0-6C4A68E044A8}" type="presOf" srcId="{FA38485C-803D-4935-92E7-DDEA2B0DF014}" destId="{C91111B4-3D80-4F5D-AFD0-3130CDCB4370}" srcOrd="0" destOrd="0" presId="urn:microsoft.com/office/officeart/2005/8/layout/vList3"/>
    <dgm:cxn modelId="{EAAB86B7-8002-4679-BDDB-E945318832DE}" srcId="{253F8E83-75D0-4885-9C8E-81D23F5F2A3F}" destId="{F2E15A1F-8293-4AFF-AFE8-1C338B70C4C7}" srcOrd="5" destOrd="0" parTransId="{41345903-29D5-40EB-8532-1E393D04FFEA}" sibTransId="{70A2A81F-D40A-41EB-9700-D8DE44F953E6}"/>
    <dgm:cxn modelId="{D211D3BA-991C-4883-9547-DB6B31A2A138}" srcId="{253F8E83-75D0-4885-9C8E-81D23F5F2A3F}" destId="{0155EB2D-E651-408E-89E1-480412A103D7}" srcOrd="0" destOrd="0" parTransId="{EACBF6B6-B678-4FA3-9C54-58528B7A182E}" sibTransId="{8969EFDC-A6C5-4219-B85B-6FADE40BDA65}"/>
    <dgm:cxn modelId="{EE2560D8-7066-4323-9B1A-99BEFDBE8F86}" type="presOf" srcId="{F2E15A1F-8293-4AFF-AFE8-1C338B70C4C7}" destId="{BBDDF20C-E4D9-4DCF-9900-E4112DCBC283}" srcOrd="0" destOrd="0" presId="urn:microsoft.com/office/officeart/2005/8/layout/vList3"/>
    <dgm:cxn modelId="{9E05BDDE-F746-4E37-91F7-6F9EB5B6B833}" srcId="{253F8E83-75D0-4885-9C8E-81D23F5F2A3F}" destId="{FA38485C-803D-4935-92E7-DDEA2B0DF014}" srcOrd="3" destOrd="0" parTransId="{65ABE7E4-B58D-41F0-8744-914E60903AD4}" sibTransId="{50468092-DAE9-400E-BD3D-3676025A89A1}"/>
    <dgm:cxn modelId="{2E8196F3-E296-4427-BAF6-1E92D7CBCAAC}" srcId="{253F8E83-75D0-4885-9C8E-81D23F5F2A3F}" destId="{A3528D83-4B3A-42EE-B8BD-C15F95394125}" srcOrd="1" destOrd="0" parTransId="{95ED196E-9C60-422B-A040-38BEAEDCFF7C}" sibTransId="{BC6460F6-4E55-4250-964C-537CF21427DF}"/>
    <dgm:cxn modelId="{EB22FD8D-C6E2-4710-9661-1F0292F8696F}" type="presParOf" srcId="{CDA06691-1E57-4C8B-A861-AE1D407B80F5}" destId="{DB1A036A-25C8-4481-B68F-2CC433351DFC}" srcOrd="0" destOrd="0" presId="urn:microsoft.com/office/officeart/2005/8/layout/vList3"/>
    <dgm:cxn modelId="{9363C5CC-42CF-4312-8EC7-6AEF7AA95ADB}" type="presParOf" srcId="{DB1A036A-25C8-4481-B68F-2CC433351DFC}" destId="{E281D0CC-B195-42EF-9A5B-7C35301213F0}" srcOrd="0" destOrd="0" presId="urn:microsoft.com/office/officeart/2005/8/layout/vList3"/>
    <dgm:cxn modelId="{C24974EB-0E82-4369-B9DE-9D542E579ED1}" type="presParOf" srcId="{DB1A036A-25C8-4481-B68F-2CC433351DFC}" destId="{7032AB81-6922-42AE-8EA3-1BE7AD183F09}" srcOrd="1" destOrd="0" presId="urn:microsoft.com/office/officeart/2005/8/layout/vList3"/>
    <dgm:cxn modelId="{2F05CB2D-CA50-4318-A19B-89A35260C48A}" type="presParOf" srcId="{CDA06691-1E57-4C8B-A861-AE1D407B80F5}" destId="{EF6C538D-0050-4D31-9A03-91D0EFB768C0}" srcOrd="1" destOrd="0" presId="urn:microsoft.com/office/officeart/2005/8/layout/vList3"/>
    <dgm:cxn modelId="{8EC603DC-43D4-46CC-86CE-E8B1D01F5371}" type="presParOf" srcId="{CDA06691-1E57-4C8B-A861-AE1D407B80F5}" destId="{298E9588-BC12-449A-9C5E-337FD9967112}" srcOrd="2" destOrd="0" presId="urn:microsoft.com/office/officeart/2005/8/layout/vList3"/>
    <dgm:cxn modelId="{B3C553C2-0E81-482F-89A4-7EE5D08D9DF3}" type="presParOf" srcId="{298E9588-BC12-449A-9C5E-337FD9967112}" destId="{198FBFEB-8015-437A-8AF9-A454941B8E31}" srcOrd="0" destOrd="0" presId="urn:microsoft.com/office/officeart/2005/8/layout/vList3"/>
    <dgm:cxn modelId="{61B2AD48-5AA5-4F48-9C1A-A153AF735B74}" type="presParOf" srcId="{298E9588-BC12-449A-9C5E-337FD9967112}" destId="{DC904531-74EC-482D-9DDC-8083F596972E}" srcOrd="1" destOrd="0" presId="urn:microsoft.com/office/officeart/2005/8/layout/vList3"/>
    <dgm:cxn modelId="{E25ACB2E-A582-4633-9F84-20F3636FD8D5}" type="presParOf" srcId="{CDA06691-1E57-4C8B-A861-AE1D407B80F5}" destId="{3A68539C-11B4-42D2-88A9-9C488DBD9332}" srcOrd="3" destOrd="0" presId="urn:microsoft.com/office/officeart/2005/8/layout/vList3"/>
    <dgm:cxn modelId="{2D70CC2F-2C34-4208-9CEC-04520051FBED}" type="presParOf" srcId="{CDA06691-1E57-4C8B-A861-AE1D407B80F5}" destId="{459235DF-7A54-482D-80A0-5EFDEF2465DB}" srcOrd="4" destOrd="0" presId="urn:microsoft.com/office/officeart/2005/8/layout/vList3"/>
    <dgm:cxn modelId="{87AB4C59-1A53-4C24-941E-3BC7F8180D6A}" type="presParOf" srcId="{459235DF-7A54-482D-80A0-5EFDEF2465DB}" destId="{5E82C2FD-E01C-47C4-90E7-0A5D8C7F99B1}" srcOrd="0" destOrd="0" presId="urn:microsoft.com/office/officeart/2005/8/layout/vList3"/>
    <dgm:cxn modelId="{939DA237-31BD-4B3C-91B9-7ADF462D3D93}" type="presParOf" srcId="{459235DF-7A54-482D-80A0-5EFDEF2465DB}" destId="{87EAFA47-F3CB-4236-90FF-C52E1CF8D66A}" srcOrd="1" destOrd="0" presId="urn:microsoft.com/office/officeart/2005/8/layout/vList3"/>
    <dgm:cxn modelId="{07301FF1-443E-4B03-9B98-D1EF9BA0B683}" type="presParOf" srcId="{CDA06691-1E57-4C8B-A861-AE1D407B80F5}" destId="{C7914408-83F9-4BCC-8325-9320C03D3883}" srcOrd="5" destOrd="0" presId="urn:microsoft.com/office/officeart/2005/8/layout/vList3"/>
    <dgm:cxn modelId="{62D246DB-4602-4898-A4A1-94BD1B182517}" type="presParOf" srcId="{CDA06691-1E57-4C8B-A861-AE1D407B80F5}" destId="{5B32767C-CE9A-4FDF-AAF7-7C72DA610C08}" srcOrd="6" destOrd="0" presId="urn:microsoft.com/office/officeart/2005/8/layout/vList3"/>
    <dgm:cxn modelId="{2E759876-7347-43CE-95E0-8C0C5158616F}" type="presParOf" srcId="{5B32767C-CE9A-4FDF-AAF7-7C72DA610C08}" destId="{D619A71E-04A5-4CA0-909C-F5A9ECA2D4EE}" srcOrd="0" destOrd="0" presId="urn:microsoft.com/office/officeart/2005/8/layout/vList3"/>
    <dgm:cxn modelId="{198F0956-EE1F-4211-A708-CF217D6A8173}" type="presParOf" srcId="{5B32767C-CE9A-4FDF-AAF7-7C72DA610C08}" destId="{C91111B4-3D80-4F5D-AFD0-3130CDCB4370}" srcOrd="1" destOrd="0" presId="urn:microsoft.com/office/officeart/2005/8/layout/vList3"/>
    <dgm:cxn modelId="{99033527-A1DE-4991-A89E-2742B524486F}" type="presParOf" srcId="{CDA06691-1E57-4C8B-A861-AE1D407B80F5}" destId="{E47A87B8-F814-4D9E-B07F-5414EF333D29}" srcOrd="7" destOrd="0" presId="urn:microsoft.com/office/officeart/2005/8/layout/vList3"/>
    <dgm:cxn modelId="{4EE48BFF-6741-4C08-93A3-4FA44CD5C6B5}" type="presParOf" srcId="{CDA06691-1E57-4C8B-A861-AE1D407B80F5}" destId="{38472E56-C8D5-4993-9673-317D6224C377}" srcOrd="8" destOrd="0" presId="urn:microsoft.com/office/officeart/2005/8/layout/vList3"/>
    <dgm:cxn modelId="{476EBC72-0F62-4476-900D-F76E0E4D2718}" type="presParOf" srcId="{38472E56-C8D5-4993-9673-317D6224C377}" destId="{212B2C70-2256-44EE-9BAE-F35D653B1185}" srcOrd="0" destOrd="0" presId="urn:microsoft.com/office/officeart/2005/8/layout/vList3"/>
    <dgm:cxn modelId="{926CAB35-58CA-420F-8FD4-6ACEE8F2E909}" type="presParOf" srcId="{38472E56-C8D5-4993-9673-317D6224C377}" destId="{389DA914-8EAA-4CCB-926F-5948FA850980}" srcOrd="1" destOrd="0" presId="urn:microsoft.com/office/officeart/2005/8/layout/vList3"/>
    <dgm:cxn modelId="{058CF699-F040-407B-912E-8B2972BF622D}" type="presParOf" srcId="{CDA06691-1E57-4C8B-A861-AE1D407B80F5}" destId="{1DD0CAF2-F045-4123-B71F-82A2C075DFEE}" srcOrd="9" destOrd="0" presId="urn:microsoft.com/office/officeart/2005/8/layout/vList3"/>
    <dgm:cxn modelId="{5E633BD9-3010-4771-8DE9-DA71627F9A3D}" type="presParOf" srcId="{CDA06691-1E57-4C8B-A861-AE1D407B80F5}" destId="{9EE5DF6B-CCE0-43EB-9849-E53435B588A7}" srcOrd="10" destOrd="0" presId="urn:microsoft.com/office/officeart/2005/8/layout/vList3"/>
    <dgm:cxn modelId="{BE0910AD-A849-4D52-A2D8-0BD5EE7D92B6}" type="presParOf" srcId="{9EE5DF6B-CCE0-43EB-9849-E53435B588A7}" destId="{1CC65CEB-D62C-4AB5-87D3-4ED6DB1508A9}" srcOrd="0" destOrd="0" presId="urn:microsoft.com/office/officeart/2005/8/layout/vList3"/>
    <dgm:cxn modelId="{154F0395-C204-4CAF-81EE-011674BEF214}" type="presParOf" srcId="{9EE5DF6B-CCE0-43EB-9849-E53435B588A7}" destId="{BBDDF20C-E4D9-4DCF-9900-E4112DCBC28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50F18-C675-4F03-85AB-FA03B8152658}">
      <dsp:nvSpPr>
        <dsp:cNvPr id="0" name=""/>
        <dsp:cNvSpPr/>
      </dsp:nvSpPr>
      <dsp:spPr>
        <a:xfrm>
          <a:off x="0" y="626"/>
          <a:ext cx="112013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755580-360D-4F2B-9F47-D408E44B7DC8}">
      <dsp:nvSpPr>
        <dsp:cNvPr id="0" name=""/>
        <dsp:cNvSpPr/>
      </dsp:nvSpPr>
      <dsp:spPr>
        <a:xfrm>
          <a:off x="0" y="626"/>
          <a:ext cx="11201399" cy="102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effectLst/>
              <a:latin typeface="Arial Narrow" panose="020B0606020202030204" pitchFamily="34" charset="0"/>
            </a:rPr>
            <a:t>Distinct and Separate: </a:t>
          </a:r>
          <a:r>
            <a:rPr lang="en-US" sz="1900" kern="1200" dirty="0">
              <a:effectLst/>
              <a:latin typeface="Arial Narrow" panose="020B0606020202030204" pitchFamily="34" charset="0"/>
            </a:rPr>
            <a:t>Sex assigned at birth, gender identity, gender expression, sexual orientation and sexual behavior are each distinct from one another. </a:t>
          </a:r>
        </a:p>
      </dsp:txBody>
      <dsp:txXfrm>
        <a:off x="0" y="626"/>
        <a:ext cx="11201399" cy="1026616"/>
      </dsp:txXfrm>
    </dsp:sp>
    <dsp:sp modelId="{EC62E9FB-B227-4732-93BD-3E3B5DF9DDFF}">
      <dsp:nvSpPr>
        <dsp:cNvPr id="0" name=""/>
        <dsp:cNvSpPr/>
      </dsp:nvSpPr>
      <dsp:spPr>
        <a:xfrm>
          <a:off x="0" y="1027243"/>
          <a:ext cx="11201399" cy="0"/>
        </a:xfrm>
        <a:prstGeom prst="line">
          <a:avLst/>
        </a:prstGeom>
        <a:solidFill>
          <a:schemeClr val="accent5">
            <a:hueOff val="2886722"/>
            <a:satOff val="6"/>
            <a:lumOff val="-3530"/>
            <a:alphaOff val="0"/>
          </a:schemeClr>
        </a:solidFill>
        <a:ln w="12700" cap="flat" cmpd="sng" algn="ctr">
          <a:solidFill>
            <a:schemeClr val="accent5">
              <a:hueOff val="2886722"/>
              <a:satOff val="6"/>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326F0-49E5-4368-A34F-4A30261E1AFD}">
      <dsp:nvSpPr>
        <dsp:cNvPr id="0" name=""/>
        <dsp:cNvSpPr/>
      </dsp:nvSpPr>
      <dsp:spPr>
        <a:xfrm>
          <a:off x="0" y="1027243"/>
          <a:ext cx="11201399" cy="102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effectLst/>
              <a:latin typeface="Arial Narrow" panose="020B0606020202030204" pitchFamily="34" charset="0"/>
            </a:rPr>
            <a:t>Exists on Spectrums: </a:t>
          </a:r>
          <a:r>
            <a:rPr lang="en-US" sz="1900" kern="1200" dirty="0">
              <a:effectLst/>
              <a:latin typeface="Arial Narrow" panose="020B0606020202030204" pitchFamily="34" charset="0"/>
            </a:rPr>
            <a:t>SOGIE identities exist on spectrums, language to describe identities on these spectrums varies by the individuals that use that language. </a:t>
          </a:r>
        </a:p>
      </dsp:txBody>
      <dsp:txXfrm>
        <a:off x="0" y="1027243"/>
        <a:ext cx="11201399" cy="1026616"/>
      </dsp:txXfrm>
    </dsp:sp>
    <dsp:sp modelId="{1F810D18-9B34-430F-8E85-0AABC61294A0}">
      <dsp:nvSpPr>
        <dsp:cNvPr id="0" name=""/>
        <dsp:cNvSpPr/>
      </dsp:nvSpPr>
      <dsp:spPr>
        <a:xfrm>
          <a:off x="0" y="2053859"/>
          <a:ext cx="11201399" cy="0"/>
        </a:xfrm>
        <a:prstGeom prst="line">
          <a:avLst/>
        </a:prstGeom>
        <a:solidFill>
          <a:schemeClr val="accent5">
            <a:hueOff val="5773443"/>
            <a:satOff val="12"/>
            <a:lumOff val="-7059"/>
            <a:alphaOff val="0"/>
          </a:schemeClr>
        </a:solidFill>
        <a:ln w="12700" cap="flat" cmpd="sng" algn="ctr">
          <a:solidFill>
            <a:schemeClr val="accent5">
              <a:hueOff val="5773443"/>
              <a:satOff val="12"/>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B21DC-7EF5-4F3E-8E79-4D065CC77E62}">
      <dsp:nvSpPr>
        <dsp:cNvPr id="0" name=""/>
        <dsp:cNvSpPr/>
      </dsp:nvSpPr>
      <dsp:spPr>
        <a:xfrm>
          <a:off x="0" y="2053859"/>
          <a:ext cx="11201399" cy="102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effectLst/>
              <a:latin typeface="Arial Narrow" panose="020B0606020202030204" pitchFamily="34" charset="0"/>
            </a:rPr>
            <a:t>Intersectional: </a:t>
          </a:r>
          <a:r>
            <a:rPr lang="en-US" sz="1900" kern="1200">
              <a:effectLst/>
              <a:latin typeface="Arial Narrow" panose="020B0606020202030204" pitchFamily="34" charset="0"/>
            </a:rPr>
            <a:t>SOGIE identities intersect with other identities like race, class, and ability to create life experiences. </a:t>
          </a:r>
        </a:p>
      </dsp:txBody>
      <dsp:txXfrm>
        <a:off x="0" y="2053859"/>
        <a:ext cx="11201399" cy="1026616"/>
      </dsp:txXfrm>
    </dsp:sp>
    <dsp:sp modelId="{820A56CF-76C8-4288-9F9C-1F38E2A3456F}">
      <dsp:nvSpPr>
        <dsp:cNvPr id="0" name=""/>
        <dsp:cNvSpPr/>
      </dsp:nvSpPr>
      <dsp:spPr>
        <a:xfrm>
          <a:off x="0" y="3080476"/>
          <a:ext cx="11201399" cy="0"/>
        </a:xfrm>
        <a:prstGeom prst="line">
          <a:avLst/>
        </a:prstGeom>
        <a:solidFill>
          <a:schemeClr val="accent5">
            <a:hueOff val="8660164"/>
            <a:satOff val="17"/>
            <a:lumOff val="-10589"/>
            <a:alphaOff val="0"/>
          </a:schemeClr>
        </a:solidFill>
        <a:ln w="12700" cap="flat" cmpd="sng" algn="ctr">
          <a:solidFill>
            <a:schemeClr val="accent5">
              <a:hueOff val="8660164"/>
              <a:satOff val="17"/>
              <a:lumOff val="-10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69853-99C2-4E5E-B8B2-592D9AA592AD}">
      <dsp:nvSpPr>
        <dsp:cNvPr id="0" name=""/>
        <dsp:cNvSpPr/>
      </dsp:nvSpPr>
      <dsp:spPr>
        <a:xfrm>
          <a:off x="0" y="3080476"/>
          <a:ext cx="11201399" cy="102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effectLst/>
              <a:latin typeface="Arial Narrow" panose="020B0606020202030204" pitchFamily="34" charset="0"/>
            </a:rPr>
            <a:t>Universal: </a:t>
          </a:r>
          <a:r>
            <a:rPr lang="en-US" sz="1900" kern="1200">
              <a:effectLst/>
              <a:latin typeface="Arial Narrow" panose="020B0606020202030204" pitchFamily="34" charset="0"/>
            </a:rPr>
            <a:t>Everyone has a SOGIE, and identity development is a natural, ongoing part of the human experience. </a:t>
          </a:r>
        </a:p>
      </dsp:txBody>
      <dsp:txXfrm>
        <a:off x="0" y="3080476"/>
        <a:ext cx="11201399" cy="1026616"/>
      </dsp:txXfrm>
    </dsp:sp>
    <dsp:sp modelId="{431135B0-C67D-4341-91C8-2347836DEC7A}">
      <dsp:nvSpPr>
        <dsp:cNvPr id="0" name=""/>
        <dsp:cNvSpPr/>
      </dsp:nvSpPr>
      <dsp:spPr>
        <a:xfrm>
          <a:off x="0" y="4107092"/>
          <a:ext cx="11201399" cy="0"/>
        </a:xfrm>
        <a:prstGeom prst="line">
          <a:avLst/>
        </a:prstGeom>
        <a:solidFill>
          <a:schemeClr val="accent5">
            <a:hueOff val="11546886"/>
            <a:satOff val="23"/>
            <a:lumOff val="-14118"/>
            <a:alphaOff val="0"/>
          </a:schemeClr>
        </a:solidFill>
        <a:ln w="12700" cap="flat" cmpd="sng" algn="ctr">
          <a:solidFill>
            <a:schemeClr val="accent5">
              <a:hueOff val="11546886"/>
              <a:satOff val="23"/>
              <a:lumOff val="-1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2137B-F700-4C35-94C7-13F8EF92242E}">
      <dsp:nvSpPr>
        <dsp:cNvPr id="0" name=""/>
        <dsp:cNvSpPr/>
      </dsp:nvSpPr>
      <dsp:spPr>
        <a:xfrm>
          <a:off x="0" y="4107092"/>
          <a:ext cx="11201399" cy="102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effectLst/>
              <a:latin typeface="Arial Narrow" panose="020B0606020202030204" pitchFamily="34" charset="0"/>
            </a:rPr>
            <a:t>Self-Defined: </a:t>
          </a:r>
          <a:r>
            <a:rPr lang="en-US" sz="1900" kern="1200">
              <a:effectLst/>
              <a:latin typeface="Arial Narrow" panose="020B0606020202030204" pitchFamily="34" charset="0"/>
            </a:rPr>
            <a:t>How one understands, articulates and shares their SOGIE is self-determined. </a:t>
          </a:r>
        </a:p>
      </dsp:txBody>
      <dsp:txXfrm>
        <a:off x="0" y="4107092"/>
        <a:ext cx="11201399" cy="1026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9D56A-D0E4-4A6D-942C-72C6FE169C91}">
      <dsp:nvSpPr>
        <dsp:cNvPr id="0" name=""/>
        <dsp:cNvSpPr/>
      </dsp:nvSpPr>
      <dsp:spPr>
        <a:xfrm>
          <a:off x="0" y="4765"/>
          <a:ext cx="3475779" cy="8342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anose="020B0606020202030204" pitchFamily="34" charset="0"/>
            </a:rPr>
            <a:t>Rejection And Isolation</a:t>
          </a:r>
          <a:endParaRPr lang="en-US" sz="1800" kern="1200" dirty="0">
            <a:latin typeface="Arial Narrow" panose="020B0606020202030204" pitchFamily="34" charset="0"/>
          </a:endParaRPr>
        </a:p>
      </dsp:txBody>
      <dsp:txXfrm>
        <a:off x="40723" y="45488"/>
        <a:ext cx="3394333" cy="752764"/>
      </dsp:txXfrm>
    </dsp:sp>
    <dsp:sp modelId="{A55E47D5-05E3-4FD7-B8F4-585CA9E47014}">
      <dsp:nvSpPr>
        <dsp:cNvPr id="0" name=""/>
        <dsp:cNvSpPr/>
      </dsp:nvSpPr>
      <dsp:spPr>
        <a:xfrm>
          <a:off x="0" y="905215"/>
          <a:ext cx="3475779" cy="8342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Discrimination, Homophobia, Transphobia, Harassment; Physical, Sexual And Emotional Abuse</a:t>
          </a:r>
          <a:endParaRPr lang="en-US" sz="1600" kern="1200" dirty="0">
            <a:latin typeface="Arial Narrow" panose="020B0606020202030204" pitchFamily="34" charset="0"/>
          </a:endParaRPr>
        </a:p>
      </dsp:txBody>
      <dsp:txXfrm>
        <a:off x="40723" y="945938"/>
        <a:ext cx="3394333" cy="752764"/>
      </dsp:txXfrm>
    </dsp:sp>
    <dsp:sp modelId="{DC0D51CE-22DC-41C5-96D7-4283E4670960}">
      <dsp:nvSpPr>
        <dsp:cNvPr id="0" name=""/>
        <dsp:cNvSpPr/>
      </dsp:nvSpPr>
      <dsp:spPr>
        <a:xfrm>
          <a:off x="0" y="1805665"/>
          <a:ext cx="3475779" cy="83421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anose="020B0606020202030204" pitchFamily="34" charset="0"/>
            </a:rPr>
            <a:t>Negative School Experiences And Interrupted Education</a:t>
          </a:r>
          <a:endParaRPr lang="en-US" sz="1800" kern="1200" dirty="0">
            <a:latin typeface="Arial Narrow" panose="020B0606020202030204" pitchFamily="34" charset="0"/>
          </a:endParaRPr>
        </a:p>
      </dsp:txBody>
      <dsp:txXfrm>
        <a:off x="40723" y="1846388"/>
        <a:ext cx="3394333" cy="752764"/>
      </dsp:txXfrm>
    </dsp:sp>
    <dsp:sp modelId="{75FE2D92-7AF0-4584-918F-E70DA1E56849}">
      <dsp:nvSpPr>
        <dsp:cNvPr id="0" name=""/>
        <dsp:cNvSpPr/>
      </dsp:nvSpPr>
      <dsp:spPr>
        <a:xfrm>
          <a:off x="0" y="2706115"/>
          <a:ext cx="3475779" cy="83421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Absence Of Role Models And Mentors</a:t>
          </a:r>
          <a:endParaRPr lang="en-US" sz="1600" kern="1200" dirty="0">
            <a:latin typeface="Arial Narrow" panose="020B0606020202030204" pitchFamily="34" charset="0"/>
          </a:endParaRPr>
        </a:p>
      </dsp:txBody>
      <dsp:txXfrm>
        <a:off x="40723" y="2746838"/>
        <a:ext cx="3394333" cy="752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1AA7B-EBCE-47C0-A821-0D11FBE25814}">
      <dsp:nvSpPr>
        <dsp:cNvPr id="0" name=""/>
        <dsp:cNvSpPr/>
      </dsp:nvSpPr>
      <dsp:spPr>
        <a:xfrm>
          <a:off x="0" y="1525"/>
          <a:ext cx="3475779" cy="5788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anose="020B0606020202030204" pitchFamily="34" charset="0"/>
            </a:rPr>
            <a:t>Disengagement </a:t>
          </a:r>
        </a:p>
      </dsp:txBody>
      <dsp:txXfrm>
        <a:off x="28258" y="29783"/>
        <a:ext cx="3419263" cy="522351"/>
      </dsp:txXfrm>
    </dsp:sp>
    <dsp:sp modelId="{E67D41CF-7435-417E-8E24-6FDD065BA54C}">
      <dsp:nvSpPr>
        <dsp:cNvPr id="0" name=""/>
        <dsp:cNvSpPr/>
      </dsp:nvSpPr>
      <dsp:spPr>
        <a:xfrm>
          <a:off x="0" y="594160"/>
          <a:ext cx="3475779" cy="57886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Lacking Sense of a Positive Future Self</a:t>
          </a:r>
        </a:p>
      </dsp:txBody>
      <dsp:txXfrm>
        <a:off x="28258" y="622418"/>
        <a:ext cx="3419263" cy="522351"/>
      </dsp:txXfrm>
    </dsp:sp>
    <dsp:sp modelId="{9FF23B05-9FDF-46AC-801D-8CF5D1E7963F}">
      <dsp:nvSpPr>
        <dsp:cNvPr id="0" name=""/>
        <dsp:cNvSpPr/>
      </dsp:nvSpPr>
      <dsp:spPr>
        <a:xfrm>
          <a:off x="0" y="1186794"/>
          <a:ext cx="3475779" cy="57886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Courier New" panose="02070309020205020404" pitchFamily="49" charset="0"/>
            <a:buNone/>
          </a:pPr>
          <a:r>
            <a:rPr lang="en-US" sz="1600" b="1" kern="1200" dirty="0">
              <a:latin typeface="Arial Narrow" panose="020B0606020202030204" pitchFamily="34" charset="0"/>
              <a:ea typeface="Verdana" pitchFamily="34" charset="0"/>
              <a:cs typeface="Arial" panose="020B0604020202020204" pitchFamily="34" charset="0"/>
            </a:rPr>
            <a:t>Mental Health Challenges</a:t>
          </a:r>
          <a:endParaRPr lang="en-US" sz="1600" b="1" kern="1200" dirty="0">
            <a:latin typeface="Arial Narrow" panose="020B0606020202030204" pitchFamily="34" charset="0"/>
          </a:endParaRPr>
        </a:p>
      </dsp:txBody>
      <dsp:txXfrm>
        <a:off x="28258" y="1215052"/>
        <a:ext cx="3419263" cy="522351"/>
      </dsp:txXfrm>
    </dsp:sp>
    <dsp:sp modelId="{E702ED05-9DBA-4C47-8802-437C1B2AC12A}">
      <dsp:nvSpPr>
        <dsp:cNvPr id="0" name=""/>
        <dsp:cNvSpPr/>
      </dsp:nvSpPr>
      <dsp:spPr>
        <a:xfrm>
          <a:off x="0" y="1779429"/>
          <a:ext cx="3475779" cy="578867"/>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Courier New" panose="02070309020205020404" pitchFamily="49" charset="0"/>
            <a:buNone/>
          </a:pPr>
          <a:r>
            <a:rPr lang="en-US" sz="1600" b="1" kern="1200" dirty="0">
              <a:latin typeface="Arial Narrow" panose="020B0606020202030204" pitchFamily="34" charset="0"/>
              <a:ea typeface="Verdana" pitchFamily="34" charset="0"/>
              <a:cs typeface="Arial" panose="020B0604020202020204" pitchFamily="34" charset="0"/>
            </a:rPr>
            <a:t>Substance (Mis)Use</a:t>
          </a:r>
          <a:endParaRPr lang="en-US" sz="1600" b="1" kern="1200" dirty="0">
            <a:latin typeface="Arial Narrow" panose="020B0606020202030204" pitchFamily="34" charset="0"/>
          </a:endParaRPr>
        </a:p>
      </dsp:txBody>
      <dsp:txXfrm>
        <a:off x="28258" y="1807687"/>
        <a:ext cx="3419263" cy="522351"/>
      </dsp:txXfrm>
    </dsp:sp>
    <dsp:sp modelId="{B65707C6-3A05-4186-BC10-353C0F1045E8}">
      <dsp:nvSpPr>
        <dsp:cNvPr id="0" name=""/>
        <dsp:cNvSpPr/>
      </dsp:nvSpPr>
      <dsp:spPr>
        <a:xfrm>
          <a:off x="0" y="2372063"/>
          <a:ext cx="3475779" cy="57886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ea typeface="Verdana" pitchFamily="34" charset="0"/>
              <a:cs typeface="Arial" panose="020B0604020202020204" pitchFamily="34" charset="0"/>
            </a:rPr>
            <a:t>Increased Risk of Victimization and Exploitation</a:t>
          </a:r>
        </a:p>
      </dsp:txBody>
      <dsp:txXfrm>
        <a:off x="28258" y="2400321"/>
        <a:ext cx="3419263" cy="522351"/>
      </dsp:txXfrm>
    </dsp:sp>
    <dsp:sp modelId="{357726B8-800E-4B17-9A2E-1CD077A3C550}">
      <dsp:nvSpPr>
        <dsp:cNvPr id="0" name=""/>
        <dsp:cNvSpPr/>
      </dsp:nvSpPr>
      <dsp:spPr>
        <a:xfrm>
          <a:off x="0" y="2964697"/>
          <a:ext cx="3475779" cy="5788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ea typeface="Verdana" pitchFamily="34" charset="0"/>
              <a:cs typeface="Arial" panose="020B0604020202020204" pitchFamily="34" charset="0"/>
            </a:rPr>
            <a:t>Compromised Life Skills</a:t>
          </a:r>
        </a:p>
      </dsp:txBody>
      <dsp:txXfrm>
        <a:off x="28258" y="2992955"/>
        <a:ext cx="3419263" cy="522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2AB81-6922-42AE-8EA3-1BE7AD183F09}">
      <dsp:nvSpPr>
        <dsp:cNvPr id="0" name=""/>
        <dsp:cNvSpPr/>
      </dsp:nvSpPr>
      <dsp:spPr>
        <a:xfrm rot="10800000">
          <a:off x="1416106" y="1090"/>
          <a:ext cx="5067300" cy="559026"/>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51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Narrow" panose="020B0606020202030204" pitchFamily="34" charset="0"/>
            </a:rPr>
            <a:t>Low Self-Esteem And Self-worth</a:t>
          </a:r>
          <a:endParaRPr lang="en-US" sz="1700" kern="1200" dirty="0">
            <a:latin typeface="Arial Narrow" panose="020B0606020202030204" pitchFamily="34" charset="0"/>
          </a:endParaRPr>
        </a:p>
      </dsp:txBody>
      <dsp:txXfrm rot="10800000">
        <a:off x="1555862" y="1090"/>
        <a:ext cx="4927544" cy="559026"/>
      </dsp:txXfrm>
    </dsp:sp>
    <dsp:sp modelId="{E281D0CC-B195-42EF-9A5B-7C35301213F0}">
      <dsp:nvSpPr>
        <dsp:cNvPr id="0" name=""/>
        <dsp:cNvSpPr/>
      </dsp:nvSpPr>
      <dsp:spPr>
        <a:xfrm>
          <a:off x="1136593" y="1090"/>
          <a:ext cx="559026" cy="559026"/>
        </a:xfrm>
        <a:prstGeom prst="ellipse">
          <a:avLst/>
        </a:prstGeom>
        <a:blipFill>
          <a:blip xmlns:r="http://schemas.openxmlformats.org/officeDocument/2006/relationships" r:embed="rId1"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904531-74EC-482D-9DDC-8083F596972E}">
      <dsp:nvSpPr>
        <dsp:cNvPr id="0" name=""/>
        <dsp:cNvSpPr/>
      </dsp:nvSpPr>
      <dsp:spPr>
        <a:xfrm rot="10800000">
          <a:off x="1416106" y="726990"/>
          <a:ext cx="5067300" cy="55902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51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Narrow" panose="020B0606020202030204" pitchFamily="34" charset="0"/>
            </a:rPr>
            <a:t>PTSD And Internalized Homophobia And Transphobia</a:t>
          </a:r>
          <a:endParaRPr lang="en-US" sz="1700" kern="1200" dirty="0">
            <a:latin typeface="Arial Narrow" panose="020B0606020202030204" pitchFamily="34" charset="0"/>
          </a:endParaRPr>
        </a:p>
      </dsp:txBody>
      <dsp:txXfrm rot="10800000">
        <a:off x="1555862" y="726990"/>
        <a:ext cx="4927544" cy="559026"/>
      </dsp:txXfrm>
    </dsp:sp>
    <dsp:sp modelId="{198FBFEB-8015-437A-8AF9-A454941B8E31}">
      <dsp:nvSpPr>
        <dsp:cNvPr id="0" name=""/>
        <dsp:cNvSpPr/>
      </dsp:nvSpPr>
      <dsp:spPr>
        <a:xfrm>
          <a:off x="1136593" y="726990"/>
          <a:ext cx="559026" cy="559026"/>
        </a:xfrm>
        <a:prstGeom prst="ellipse">
          <a:avLst/>
        </a:prstGeom>
        <a:blipFill>
          <a:blip xmlns:r="http://schemas.openxmlformats.org/officeDocument/2006/relationships"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EAFA47-F3CB-4236-90FF-C52E1CF8D66A}">
      <dsp:nvSpPr>
        <dsp:cNvPr id="0" name=""/>
        <dsp:cNvSpPr/>
      </dsp:nvSpPr>
      <dsp:spPr>
        <a:xfrm rot="10800000">
          <a:off x="1416106" y="1452889"/>
          <a:ext cx="5067300" cy="559026"/>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51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Narrow" panose="020B0606020202030204" pitchFamily="34" charset="0"/>
            </a:rPr>
            <a:t>Lack Of Income</a:t>
          </a:r>
          <a:endParaRPr lang="en-US" sz="1700" kern="1200" dirty="0">
            <a:latin typeface="Arial Narrow" panose="020B0606020202030204" pitchFamily="34" charset="0"/>
          </a:endParaRPr>
        </a:p>
      </dsp:txBody>
      <dsp:txXfrm rot="10800000">
        <a:off x="1555862" y="1452889"/>
        <a:ext cx="4927544" cy="559026"/>
      </dsp:txXfrm>
    </dsp:sp>
    <dsp:sp modelId="{5E82C2FD-E01C-47C4-90E7-0A5D8C7F99B1}">
      <dsp:nvSpPr>
        <dsp:cNvPr id="0" name=""/>
        <dsp:cNvSpPr/>
      </dsp:nvSpPr>
      <dsp:spPr>
        <a:xfrm>
          <a:off x="1136593" y="1452889"/>
          <a:ext cx="559026" cy="559026"/>
        </a:xfrm>
        <a:prstGeom prst="ellipse">
          <a:avLst/>
        </a:prstGeom>
        <a:blipFill>
          <a:blip xmlns:r="http://schemas.openxmlformats.org/officeDocument/2006/relationships" r:embed="rId3" cstate="email">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1111B4-3D80-4F5D-AFD0-3130CDCB4370}">
      <dsp:nvSpPr>
        <dsp:cNvPr id="0" name=""/>
        <dsp:cNvSpPr/>
      </dsp:nvSpPr>
      <dsp:spPr>
        <a:xfrm rot="10800000">
          <a:off x="1416106" y="2178789"/>
          <a:ext cx="5067300" cy="559026"/>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51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Narrow" panose="020B0606020202030204" pitchFamily="34" charset="0"/>
            </a:rPr>
            <a:t>Lack Of Transportation</a:t>
          </a:r>
          <a:endParaRPr lang="en-US" sz="1700" kern="1200" dirty="0">
            <a:latin typeface="Arial Narrow" panose="020B0606020202030204" pitchFamily="34" charset="0"/>
          </a:endParaRPr>
        </a:p>
      </dsp:txBody>
      <dsp:txXfrm rot="10800000">
        <a:off x="1555862" y="2178789"/>
        <a:ext cx="4927544" cy="559026"/>
      </dsp:txXfrm>
    </dsp:sp>
    <dsp:sp modelId="{D619A71E-04A5-4CA0-909C-F5A9ECA2D4EE}">
      <dsp:nvSpPr>
        <dsp:cNvPr id="0" name=""/>
        <dsp:cNvSpPr/>
      </dsp:nvSpPr>
      <dsp:spPr>
        <a:xfrm>
          <a:off x="1136593" y="2178789"/>
          <a:ext cx="559026" cy="559026"/>
        </a:xfrm>
        <a:prstGeom prst="ellipse">
          <a:avLst/>
        </a:prstGeom>
        <a:blipFill>
          <a:blip xmlns:r="http://schemas.openxmlformats.org/officeDocument/2006/relationships" r:embed="rId4" cstate="email">
            <a:duotone>
              <a:prstClr val="black"/>
              <a:srgbClr val="FF0000">
                <a:tint val="45000"/>
                <a:satMod val="400000"/>
              </a:srgb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DA914-8EAA-4CCB-926F-5948FA850980}">
      <dsp:nvSpPr>
        <dsp:cNvPr id="0" name=""/>
        <dsp:cNvSpPr/>
      </dsp:nvSpPr>
      <dsp:spPr>
        <a:xfrm rot="10800000">
          <a:off x="1416106" y="2904689"/>
          <a:ext cx="5067300" cy="559026"/>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51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Narrow" panose="020B0606020202030204" pitchFamily="34" charset="0"/>
            </a:rPr>
            <a:t>Lack Of Trust With Unfamiliar Service Providers</a:t>
          </a:r>
          <a:endParaRPr lang="en-US" sz="1700" kern="1200" dirty="0">
            <a:latin typeface="Arial Narrow" panose="020B0606020202030204" pitchFamily="34" charset="0"/>
          </a:endParaRPr>
        </a:p>
      </dsp:txBody>
      <dsp:txXfrm rot="10800000">
        <a:off x="1555862" y="2904689"/>
        <a:ext cx="4927544" cy="559026"/>
      </dsp:txXfrm>
    </dsp:sp>
    <dsp:sp modelId="{212B2C70-2256-44EE-9BAE-F35D653B1185}">
      <dsp:nvSpPr>
        <dsp:cNvPr id="0" name=""/>
        <dsp:cNvSpPr/>
      </dsp:nvSpPr>
      <dsp:spPr>
        <a:xfrm>
          <a:off x="1136593" y="2904689"/>
          <a:ext cx="559026" cy="559026"/>
        </a:xfrm>
        <a:prstGeom prst="ellipse">
          <a:avLst/>
        </a:prstGeom>
        <a:blipFill>
          <a:blip xmlns:r="http://schemas.openxmlformats.org/officeDocument/2006/relationships" r:embed="rId5"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DDF20C-E4D9-4DCF-9900-E4112DCBC283}">
      <dsp:nvSpPr>
        <dsp:cNvPr id="0" name=""/>
        <dsp:cNvSpPr/>
      </dsp:nvSpPr>
      <dsp:spPr>
        <a:xfrm rot="10800000">
          <a:off x="1416106" y="3630589"/>
          <a:ext cx="5067300" cy="55902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51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Narrow" panose="020B0606020202030204" pitchFamily="34" charset="0"/>
            </a:rPr>
            <a:t>Complex Enrollment And Participation Processes</a:t>
          </a:r>
          <a:endParaRPr lang="en-US" sz="1700" kern="1200" dirty="0">
            <a:latin typeface="Arial Narrow" panose="020B0606020202030204" pitchFamily="34" charset="0"/>
          </a:endParaRPr>
        </a:p>
      </dsp:txBody>
      <dsp:txXfrm rot="10800000">
        <a:off x="1555862" y="3630589"/>
        <a:ext cx="4927544" cy="559026"/>
      </dsp:txXfrm>
    </dsp:sp>
    <dsp:sp modelId="{1CC65CEB-D62C-4AB5-87D3-4ED6DB1508A9}">
      <dsp:nvSpPr>
        <dsp:cNvPr id="0" name=""/>
        <dsp:cNvSpPr/>
      </dsp:nvSpPr>
      <dsp:spPr>
        <a:xfrm>
          <a:off x="1136593" y="3630589"/>
          <a:ext cx="559026" cy="559026"/>
        </a:xfrm>
        <a:prstGeom prst="ellipse">
          <a:avLst/>
        </a:prstGeom>
        <a:blipFill>
          <a:blip xmlns:r="http://schemas.openxmlformats.org/officeDocument/2006/relationships"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1550A-0D43-CA44-89B3-0CAFB47152C7}" type="datetimeFigureOut">
              <a:rPr lang="en-US" smtClean="0"/>
              <a:pPr/>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0A504-20F5-7B4E-A06F-61822741C307}" type="slidenum">
              <a:rPr lang="en-US" smtClean="0"/>
              <a:pPr/>
              <a:t>‹#›</a:t>
            </a:fld>
            <a:endParaRPr lang="en-US"/>
          </a:p>
        </p:txBody>
      </p:sp>
    </p:spTree>
    <p:extLst>
      <p:ext uri="{BB962C8B-B14F-4D97-AF65-F5344CB8AC3E}">
        <p14:creationId xmlns:p14="http://schemas.microsoft.com/office/powerpoint/2010/main" val="206561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A">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ACFEF-7930-2D43-AA79-3F34EF2EE2FA}"/>
              </a:ext>
            </a:extLst>
          </p:cNvPr>
          <p:cNvPicPr>
            <a:picLocks noChangeAspect="1"/>
          </p:cNvPicPr>
          <p:nvPr userDrawn="1"/>
        </p:nvPicPr>
        <p:blipFill>
          <a:blip r:embed="rId2"/>
          <a:stretch>
            <a:fillRect/>
          </a:stretch>
        </p:blipFill>
        <p:spPr>
          <a:xfrm>
            <a:off x="0" y="511033"/>
            <a:ext cx="12192000" cy="4438650"/>
          </a:xfrm>
          <a:prstGeom prst="rect">
            <a:avLst/>
          </a:prstGeom>
        </p:spPr>
      </p:pic>
      <p:sp>
        <p:nvSpPr>
          <p:cNvPr id="2" name="Title 1">
            <a:extLst>
              <a:ext uri="{FF2B5EF4-FFF2-40B4-BE49-F238E27FC236}">
                <a16:creationId xmlns:a16="http://schemas.microsoft.com/office/drawing/2014/main" id="{9FD486C6-F4E7-6B45-92D4-3F3CC9C6864D}"/>
              </a:ext>
            </a:extLst>
          </p:cNvPr>
          <p:cNvSpPr>
            <a:spLocks noGrp="1"/>
          </p:cNvSpPr>
          <p:nvPr>
            <p:ph type="ctrTitle"/>
          </p:nvPr>
        </p:nvSpPr>
        <p:spPr>
          <a:xfrm>
            <a:off x="5933660" y="878549"/>
            <a:ext cx="5489714" cy="2387600"/>
          </a:xfrm>
        </p:spPr>
        <p:txBody>
          <a:bodyPr anchor="b">
            <a:normAutofit/>
          </a:bodyPr>
          <a:lstStyle>
            <a:lvl1pPr algn="r">
              <a:defRPr sz="5400" b="1">
                <a:solidFill>
                  <a:schemeClr val="bg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5933660" y="3358224"/>
            <a:ext cx="5489714" cy="1655762"/>
          </a:xfrm>
        </p:spPr>
        <p:txBody>
          <a:bodyPr/>
          <a:lstStyle>
            <a:lvl1pPr marL="0" indent="0" algn="r">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p:cNvGrpSpPr/>
          <p:nvPr userDrawn="1"/>
        </p:nvGrpSpPr>
        <p:grpSpPr>
          <a:xfrm>
            <a:off x="9166735" y="5466718"/>
            <a:ext cx="2256639" cy="587864"/>
            <a:chOff x="1046163" y="703263"/>
            <a:chExt cx="1133475" cy="295275"/>
          </a:xfrm>
        </p:grpSpPr>
        <p:sp>
          <p:nvSpPr>
            <p:cNvPr id="9"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Freeform 3982"/>
          <p:cNvSpPr>
            <a:spLocks noEditPoints="1"/>
          </p:cNvSpPr>
          <p:nvPr userDrawn="1"/>
        </p:nvSpPr>
        <p:spPr bwMode="auto">
          <a:xfrm>
            <a:off x="10594169"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865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ONAL IMAGE-lef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B770096-4069-A34B-87D5-651D6477CD09}"/>
              </a:ext>
            </a:extLst>
          </p:cNvPr>
          <p:cNvSpPr>
            <a:spLocks noGrp="1"/>
          </p:cNvSpPr>
          <p:nvPr>
            <p:ph type="pic" sz="quarter" idx="13"/>
          </p:nvPr>
        </p:nvSpPr>
        <p:spPr>
          <a:xfrm>
            <a:off x="1" y="0"/>
            <a:ext cx="4429755" cy="6858000"/>
          </a:xfrm>
          <a:custGeom>
            <a:avLst/>
            <a:gdLst>
              <a:gd name="connsiteX0" fmla="*/ 0 w 4429755"/>
              <a:gd name="connsiteY0" fmla="*/ 0 h 6858000"/>
              <a:gd name="connsiteX1" fmla="*/ 4429755 w 4429755"/>
              <a:gd name="connsiteY1" fmla="*/ 0 h 6858000"/>
              <a:gd name="connsiteX2" fmla="*/ 2100312 w 4429755"/>
              <a:gd name="connsiteY2" fmla="*/ 6858000 h 6858000"/>
              <a:gd name="connsiteX3" fmla="*/ 0 w 44297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9755" h="6858000">
                <a:moveTo>
                  <a:pt x="0" y="0"/>
                </a:moveTo>
                <a:lnTo>
                  <a:pt x="4429755" y="0"/>
                </a:lnTo>
                <a:lnTo>
                  <a:pt x="2100312" y="6858000"/>
                </a:lnTo>
                <a:lnTo>
                  <a:pt x="0" y="6858000"/>
                </a:lnTo>
                <a:close/>
              </a:path>
            </a:pathLst>
          </a:custGeom>
          <a:pattFill prst="pct5">
            <a:fgClr>
              <a:schemeClr val="accent1"/>
            </a:fgClr>
            <a:bgClr>
              <a:schemeClr val="bg1"/>
            </a:bgClr>
          </a:pattFill>
        </p:spPr>
        <p:txBody>
          <a:bodyPr wrap="square">
            <a:noAutofit/>
          </a:bodyPr>
          <a:lstStyle/>
          <a:p>
            <a:endParaRPr lang="en-US"/>
          </a:p>
        </p:txBody>
      </p:sp>
      <p:sp>
        <p:nvSpPr>
          <p:cNvPr id="24" name="Rectangle 5">
            <a:extLst>
              <a:ext uri="{FF2B5EF4-FFF2-40B4-BE49-F238E27FC236}">
                <a16:creationId xmlns:a16="http://schemas.microsoft.com/office/drawing/2014/main" id="{E505F9A8-E772-E946-994F-A97BB469ABC5}"/>
              </a:ext>
            </a:extLst>
          </p:cNvPr>
          <p:cNvSpPr/>
          <p:nvPr userDrawn="1"/>
        </p:nvSpPr>
        <p:spPr>
          <a:xfrm>
            <a:off x="3749995" y="-3302"/>
            <a:ext cx="1011829" cy="2002300"/>
          </a:xfrm>
          <a:custGeom>
            <a:avLst/>
            <a:gdLst>
              <a:gd name="connsiteX0" fmla="*/ 0 w 319679"/>
              <a:gd name="connsiteY0" fmla="*/ 0 h 2011825"/>
              <a:gd name="connsiteX1" fmla="*/ 319679 w 319679"/>
              <a:gd name="connsiteY1" fmla="*/ 0 h 2011825"/>
              <a:gd name="connsiteX2" fmla="*/ 319679 w 319679"/>
              <a:gd name="connsiteY2" fmla="*/ 2011825 h 2011825"/>
              <a:gd name="connsiteX3" fmla="*/ 0 w 319679"/>
              <a:gd name="connsiteY3" fmla="*/ 2011825 h 2011825"/>
              <a:gd name="connsiteX4" fmla="*/ 0 w 319679"/>
              <a:gd name="connsiteY4" fmla="*/ 0 h 2011825"/>
              <a:gd name="connsiteX0" fmla="*/ 0 w 995954"/>
              <a:gd name="connsiteY0" fmla="*/ 0 h 2011825"/>
              <a:gd name="connsiteX1" fmla="*/ 995954 w 995954"/>
              <a:gd name="connsiteY1" fmla="*/ 9525 h 2011825"/>
              <a:gd name="connsiteX2" fmla="*/ 319679 w 995954"/>
              <a:gd name="connsiteY2" fmla="*/ 2011825 h 2011825"/>
              <a:gd name="connsiteX3" fmla="*/ 0 w 995954"/>
              <a:gd name="connsiteY3" fmla="*/ 2011825 h 2011825"/>
              <a:gd name="connsiteX4" fmla="*/ 0 w 995954"/>
              <a:gd name="connsiteY4" fmla="*/ 0 h 2011825"/>
              <a:gd name="connsiteX0" fmla="*/ 676275 w 995954"/>
              <a:gd name="connsiteY0" fmla="*/ 3175 h 2002300"/>
              <a:gd name="connsiteX1" fmla="*/ 995954 w 995954"/>
              <a:gd name="connsiteY1" fmla="*/ 0 h 2002300"/>
              <a:gd name="connsiteX2" fmla="*/ 319679 w 995954"/>
              <a:gd name="connsiteY2" fmla="*/ 2002300 h 2002300"/>
              <a:gd name="connsiteX3" fmla="*/ 0 w 995954"/>
              <a:gd name="connsiteY3" fmla="*/ 2002300 h 2002300"/>
              <a:gd name="connsiteX4" fmla="*/ 676275 w 995954"/>
              <a:gd name="connsiteY4" fmla="*/ 3175 h 2002300"/>
              <a:gd name="connsiteX0" fmla="*/ 75565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755650 w 995954"/>
              <a:gd name="connsiteY4" fmla="*/ 0 h 2002300"/>
              <a:gd name="connsiteX0" fmla="*/ 679450 w 995954"/>
              <a:gd name="connsiteY0" fmla="*/ 0 h 2008650"/>
              <a:gd name="connsiteX1" fmla="*/ 995954 w 995954"/>
              <a:gd name="connsiteY1" fmla="*/ 6350 h 2008650"/>
              <a:gd name="connsiteX2" fmla="*/ 319679 w 995954"/>
              <a:gd name="connsiteY2" fmla="*/ 2008650 h 2008650"/>
              <a:gd name="connsiteX3" fmla="*/ 0 w 995954"/>
              <a:gd name="connsiteY3" fmla="*/ 2008650 h 2008650"/>
              <a:gd name="connsiteX4" fmla="*/ 679450 w 995954"/>
              <a:gd name="connsiteY4" fmla="*/ 0 h 2008650"/>
              <a:gd name="connsiteX0" fmla="*/ 68580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685800 w 995954"/>
              <a:gd name="connsiteY4" fmla="*/ 0 h 2002300"/>
              <a:gd name="connsiteX0" fmla="*/ 685800 w 1011829"/>
              <a:gd name="connsiteY0" fmla="*/ 0 h 2002300"/>
              <a:gd name="connsiteX1" fmla="*/ 1011829 w 1011829"/>
              <a:gd name="connsiteY1" fmla="*/ 0 h 2002300"/>
              <a:gd name="connsiteX2" fmla="*/ 319679 w 1011829"/>
              <a:gd name="connsiteY2" fmla="*/ 2002300 h 2002300"/>
              <a:gd name="connsiteX3" fmla="*/ 0 w 1011829"/>
              <a:gd name="connsiteY3" fmla="*/ 2002300 h 2002300"/>
              <a:gd name="connsiteX4" fmla="*/ 685800 w 1011829"/>
              <a:gd name="connsiteY4" fmla="*/ 0 h 2002300"/>
              <a:gd name="connsiteX0" fmla="*/ 685800 w 1011829"/>
              <a:gd name="connsiteY0" fmla="*/ 0 h 2002300"/>
              <a:gd name="connsiteX1" fmla="*/ 1011829 w 1011829"/>
              <a:gd name="connsiteY1" fmla="*/ 0 h 2002300"/>
              <a:gd name="connsiteX2" fmla="*/ 332379 w 1011829"/>
              <a:gd name="connsiteY2" fmla="*/ 2002300 h 2002300"/>
              <a:gd name="connsiteX3" fmla="*/ 0 w 1011829"/>
              <a:gd name="connsiteY3" fmla="*/ 2002300 h 2002300"/>
              <a:gd name="connsiteX4" fmla="*/ 685800 w 1011829"/>
              <a:gd name="connsiteY4" fmla="*/ 0 h 200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29" h="2002300">
                <a:moveTo>
                  <a:pt x="685800" y="0"/>
                </a:moveTo>
                <a:lnTo>
                  <a:pt x="1011829" y="0"/>
                </a:lnTo>
                <a:lnTo>
                  <a:pt x="332379" y="2002300"/>
                </a:lnTo>
                <a:lnTo>
                  <a:pt x="0" y="2002300"/>
                </a:lnTo>
                <a:lnTo>
                  <a:pt x="6858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06BBE815-7C8E-D844-A944-719D6ED821EB}"/>
              </a:ext>
            </a:extLst>
          </p:cNvPr>
          <p:cNvSpPr>
            <a:spLocks noGrp="1"/>
          </p:cNvSpPr>
          <p:nvPr userDrawn="1">
            <p:ph type="title"/>
          </p:nvPr>
        </p:nvSpPr>
        <p:spPr>
          <a:xfrm>
            <a:off x="4844372" y="365125"/>
            <a:ext cx="6509427" cy="1325563"/>
          </a:xfrm>
        </p:spPr>
        <p:txBody>
          <a:bodyPr/>
          <a:lstStyle>
            <a:lvl1pPr>
              <a:defRPr>
                <a:solidFill>
                  <a:srgbClr val="263B88"/>
                </a:solidFill>
              </a:defRPr>
            </a:lvl1pPr>
          </a:lstStyle>
          <a:p>
            <a:r>
              <a:rPr lang="en-US"/>
              <a:t>Click to edit Master title style</a:t>
            </a:r>
          </a:p>
        </p:txBody>
      </p:sp>
      <p:sp>
        <p:nvSpPr>
          <p:cNvPr id="10" name="TextBox 9">
            <a:extLst>
              <a:ext uri="{FF2B5EF4-FFF2-40B4-BE49-F238E27FC236}">
                <a16:creationId xmlns:a16="http://schemas.microsoft.com/office/drawing/2014/main" id="{EDAFB3EF-6E74-CF4E-9827-D91AE6D9AFC4}"/>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4628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BLOCK PHOTO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5A09D8-930A-714A-9417-7D0C8199714A}"/>
              </a:ext>
            </a:extLst>
          </p:cNvPr>
          <p:cNvSpPr>
            <a:spLocks noGrp="1"/>
          </p:cNvSpPr>
          <p:nvPr>
            <p:ph type="pic" sz="quarter" idx="10"/>
          </p:nvPr>
        </p:nvSpPr>
        <p:spPr>
          <a:xfrm>
            <a:off x="5411217" y="0"/>
            <a:ext cx="5299644" cy="6858000"/>
          </a:xfrm>
          <a:custGeom>
            <a:avLst/>
            <a:gdLst>
              <a:gd name="connsiteX0" fmla="*/ 2177955 w 4954597"/>
              <a:gd name="connsiteY0" fmla="*/ 0 h 6386486"/>
              <a:gd name="connsiteX1" fmla="*/ 4954597 w 4954597"/>
              <a:gd name="connsiteY1" fmla="*/ 0 h 6386486"/>
              <a:gd name="connsiteX2" fmla="*/ 2776642 w 4954597"/>
              <a:gd name="connsiteY2" fmla="*/ 6386486 h 6386486"/>
              <a:gd name="connsiteX3" fmla="*/ 0 w 4954597"/>
              <a:gd name="connsiteY3" fmla="*/ 6386486 h 6386486"/>
            </a:gdLst>
            <a:ahLst/>
            <a:cxnLst>
              <a:cxn ang="0">
                <a:pos x="connsiteX0" y="connsiteY0"/>
              </a:cxn>
              <a:cxn ang="0">
                <a:pos x="connsiteX1" y="connsiteY1"/>
              </a:cxn>
              <a:cxn ang="0">
                <a:pos x="connsiteX2" y="connsiteY2"/>
              </a:cxn>
              <a:cxn ang="0">
                <a:pos x="connsiteX3" y="connsiteY3"/>
              </a:cxn>
            </a:cxnLst>
            <a:rect l="l" t="t" r="r" b="b"/>
            <a:pathLst>
              <a:path w="4954597" h="6386486">
                <a:moveTo>
                  <a:pt x="2177955" y="0"/>
                </a:moveTo>
                <a:lnTo>
                  <a:pt x="4954597" y="0"/>
                </a:lnTo>
                <a:lnTo>
                  <a:pt x="2776642" y="6386486"/>
                </a:lnTo>
                <a:lnTo>
                  <a:pt x="0" y="6386486"/>
                </a:lnTo>
                <a:close/>
              </a:path>
            </a:pathLst>
          </a:custGeom>
          <a:pattFill prst="dkHorz">
            <a:fgClr>
              <a:schemeClr val="bg1">
                <a:lumMod val="75000"/>
              </a:schemeClr>
            </a:fgClr>
            <a:bgClr>
              <a:schemeClr val="bg1"/>
            </a:bgClr>
          </a:pattFill>
        </p:spPr>
      </p:sp>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9679223" y="-961"/>
            <a:ext cx="2512777" cy="3543083"/>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2282825 w 3367839"/>
              <a:gd name="connsiteY0" fmla="*/ 0 h 3603408"/>
              <a:gd name="connsiteX1" fmla="*/ 3367839 w 3367839"/>
              <a:gd name="connsiteY1" fmla="*/ 60325 h 3603408"/>
              <a:gd name="connsiteX2" fmla="*/ 3367839 w 3367839"/>
              <a:gd name="connsiteY2" fmla="*/ 3603408 h 3603408"/>
              <a:gd name="connsiteX3" fmla="*/ 855062 w 3367839"/>
              <a:gd name="connsiteY3" fmla="*/ 3603408 h 3603408"/>
              <a:gd name="connsiteX4" fmla="*/ 2060767 w 3367839"/>
              <a:gd name="connsiteY4" fmla="*/ 67881 h 3603408"/>
              <a:gd name="connsiteX5" fmla="*/ 0 w 3367839"/>
              <a:gd name="connsiteY5" fmla="*/ 67881 h 3603408"/>
              <a:gd name="connsiteX6" fmla="*/ 2282825 w 3367839"/>
              <a:gd name="connsiteY6" fmla="*/ 0 h 3603408"/>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880 w 2512777"/>
              <a:gd name="connsiteY0" fmla="*/ 1206 h 3543083"/>
              <a:gd name="connsiteX1" fmla="*/ 2512777 w 2512777"/>
              <a:gd name="connsiteY1" fmla="*/ 0 h 3543083"/>
              <a:gd name="connsiteX2" fmla="*/ 2512777 w 2512777"/>
              <a:gd name="connsiteY2" fmla="*/ 3543083 h 3543083"/>
              <a:gd name="connsiteX3" fmla="*/ 0 w 2512777"/>
              <a:gd name="connsiteY3" fmla="*/ 3543083 h 3543083"/>
              <a:gd name="connsiteX4" fmla="*/ 1208880 w 2512777"/>
              <a:gd name="connsiteY4" fmla="*/ 1206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880" y="1206"/>
                </a:moveTo>
                <a:lnTo>
                  <a:pt x="2512777" y="0"/>
                </a:lnTo>
                <a:lnTo>
                  <a:pt x="2512777" y="3543083"/>
                </a:lnTo>
                <a:lnTo>
                  <a:pt x="0" y="3543083"/>
                </a:lnTo>
                <a:lnTo>
                  <a:pt x="1208880" y="1206"/>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5490411" cy="1325563"/>
          </a:xfrm>
        </p:spPr>
        <p:txBody>
          <a:bodyPr/>
          <a:lstStyle>
            <a:lvl1pPr>
              <a:defRPr>
                <a:solidFill>
                  <a:srgbClr val="263B88"/>
                </a:solidFill>
              </a:defRPr>
            </a:lvl1pPr>
          </a:lstStyle>
          <a:p>
            <a:r>
              <a:rPr lang="en-US"/>
              <a:t>Click to edit Master title style</a:t>
            </a:r>
          </a:p>
        </p:txBody>
      </p:sp>
      <p:sp>
        <p:nvSpPr>
          <p:cNvPr id="22" name="Picture Placeholder 21">
            <a:extLst>
              <a:ext uri="{FF2B5EF4-FFF2-40B4-BE49-F238E27FC236}">
                <a16:creationId xmlns:a16="http://schemas.microsoft.com/office/drawing/2014/main" id="{4CD3DD15-B7A2-AC4B-81C5-4A9952A09BBE}"/>
              </a:ext>
            </a:extLst>
          </p:cNvPr>
          <p:cNvSpPr>
            <a:spLocks noGrp="1"/>
          </p:cNvSpPr>
          <p:nvPr>
            <p:ph type="pic" sz="quarter" idx="12"/>
          </p:nvPr>
        </p:nvSpPr>
        <p:spPr>
          <a:xfrm>
            <a:off x="8545847" y="3663951"/>
            <a:ext cx="3646155" cy="3194050"/>
          </a:xfrm>
          <a:custGeom>
            <a:avLst/>
            <a:gdLst>
              <a:gd name="connsiteX0" fmla="*/ 1089253 w 3646155"/>
              <a:gd name="connsiteY0" fmla="*/ 0 h 3194050"/>
              <a:gd name="connsiteX1" fmla="*/ 3646155 w 3646155"/>
              <a:gd name="connsiteY1" fmla="*/ 0 h 3194050"/>
              <a:gd name="connsiteX2" fmla="*/ 3646155 w 3646155"/>
              <a:gd name="connsiteY2" fmla="*/ 3194050 h 3194050"/>
              <a:gd name="connsiteX3" fmla="*/ 0 w 3646155"/>
              <a:gd name="connsiteY3" fmla="*/ 3194050 h 3194050"/>
            </a:gdLst>
            <a:ahLst/>
            <a:cxnLst>
              <a:cxn ang="0">
                <a:pos x="connsiteX0" y="connsiteY0"/>
              </a:cxn>
              <a:cxn ang="0">
                <a:pos x="connsiteX1" y="connsiteY1"/>
              </a:cxn>
              <a:cxn ang="0">
                <a:pos x="connsiteX2" y="connsiteY2"/>
              </a:cxn>
              <a:cxn ang="0">
                <a:pos x="connsiteX3" y="connsiteY3"/>
              </a:cxn>
            </a:cxnLst>
            <a:rect l="l" t="t" r="r" b="b"/>
            <a:pathLst>
              <a:path w="3646155" h="3194050">
                <a:moveTo>
                  <a:pt x="1089253" y="0"/>
                </a:moveTo>
                <a:lnTo>
                  <a:pt x="3646155" y="0"/>
                </a:lnTo>
                <a:lnTo>
                  <a:pt x="3646155" y="3194050"/>
                </a:lnTo>
                <a:lnTo>
                  <a:pt x="0" y="3194050"/>
                </a:lnTo>
                <a:close/>
              </a:path>
            </a:pathLst>
          </a:custGeom>
          <a:pattFill prst="dkHorz">
            <a:fgClr>
              <a:schemeClr val="bg1">
                <a:lumMod val="75000"/>
              </a:schemeClr>
            </a:fgClr>
            <a:bgClr>
              <a:schemeClr val="bg1"/>
            </a:bgClr>
          </a:pattFill>
        </p:spPr>
      </p:sp>
    </p:spTree>
    <p:extLst>
      <p:ext uri="{BB962C8B-B14F-4D97-AF65-F5344CB8AC3E}">
        <p14:creationId xmlns:p14="http://schemas.microsoft.com/office/powerpoint/2010/main" val="395714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 PHOTO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7327583" y="-960"/>
            <a:ext cx="4864418" cy="6858960"/>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91845 w 3367839"/>
              <a:gd name="connsiteY0" fmla="*/ 0 h 3562764"/>
              <a:gd name="connsiteX1" fmla="*/ 3367839 w 3367839"/>
              <a:gd name="connsiteY1" fmla="*/ 19681 h 3562764"/>
              <a:gd name="connsiteX2" fmla="*/ 3367839 w 3367839"/>
              <a:gd name="connsiteY2" fmla="*/ 3562764 h 3562764"/>
              <a:gd name="connsiteX3" fmla="*/ 855062 w 3367839"/>
              <a:gd name="connsiteY3" fmla="*/ 3562764 h 3562764"/>
              <a:gd name="connsiteX4" fmla="*/ 2060767 w 3367839"/>
              <a:gd name="connsiteY4" fmla="*/ 27237 h 3562764"/>
              <a:gd name="connsiteX5" fmla="*/ 0 w 3367839"/>
              <a:gd name="connsiteY5" fmla="*/ 27237 h 3562764"/>
              <a:gd name="connsiteX6" fmla="*/ 91845 w 3367839"/>
              <a:gd name="connsiteY6" fmla="*/ 0 h 3562764"/>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985 w 2512777"/>
              <a:gd name="connsiteY0" fmla="*/ 0 h 3548648"/>
              <a:gd name="connsiteX1" fmla="*/ 2512777 w 2512777"/>
              <a:gd name="connsiteY1" fmla="*/ 5565 h 3548648"/>
              <a:gd name="connsiteX2" fmla="*/ 2512777 w 2512777"/>
              <a:gd name="connsiteY2" fmla="*/ 3548648 h 3548648"/>
              <a:gd name="connsiteX3" fmla="*/ 0 w 2512777"/>
              <a:gd name="connsiteY3" fmla="*/ 3548648 h 3548648"/>
              <a:gd name="connsiteX4" fmla="*/ 1208985 w 2512777"/>
              <a:gd name="connsiteY4" fmla="*/ 0 h 3548648"/>
              <a:gd name="connsiteX0" fmla="*/ 1208985 w 2512777"/>
              <a:gd name="connsiteY0" fmla="*/ 995 h 3543083"/>
              <a:gd name="connsiteX1" fmla="*/ 2512777 w 2512777"/>
              <a:gd name="connsiteY1" fmla="*/ 0 h 3543083"/>
              <a:gd name="connsiteX2" fmla="*/ 2512777 w 2512777"/>
              <a:gd name="connsiteY2" fmla="*/ 3543083 h 3543083"/>
              <a:gd name="connsiteX3" fmla="*/ 0 w 2512777"/>
              <a:gd name="connsiteY3" fmla="*/ 3543083 h 3543083"/>
              <a:gd name="connsiteX4" fmla="*/ 1208985 w 2512777"/>
              <a:gd name="connsiteY4" fmla="*/ 995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985" y="995"/>
                </a:moveTo>
                <a:lnTo>
                  <a:pt x="2512777" y="0"/>
                </a:lnTo>
                <a:lnTo>
                  <a:pt x="2512777" y="3543083"/>
                </a:lnTo>
                <a:lnTo>
                  <a:pt x="0" y="3543083"/>
                </a:lnTo>
                <a:lnTo>
                  <a:pt x="1208985" y="995"/>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7550150" cy="1325563"/>
          </a:xfrm>
        </p:spPr>
        <p:txBody>
          <a:bodyPr/>
          <a:lstStyle>
            <a:lvl1pPr>
              <a:defRPr>
                <a:solidFill>
                  <a:srgbClr val="263B88"/>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42BF28D-FA6A-BC43-86C5-6D92E7BE7074}"/>
              </a:ext>
            </a:extLst>
          </p:cNvPr>
          <p:cNvSpPr>
            <a:spLocks noGrp="1"/>
          </p:cNvSpPr>
          <p:nvPr>
            <p:ph idx="1"/>
          </p:nvPr>
        </p:nvSpPr>
        <p:spPr>
          <a:xfrm>
            <a:off x="838200" y="1961812"/>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9879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STAR">
    <p:bg>
      <p:bgPr>
        <a:solidFill>
          <a:schemeClr val="bg1"/>
        </a:solidFill>
        <a:effectLst/>
      </p:bgPr>
    </p:bg>
    <p:spTree>
      <p:nvGrpSpPr>
        <p:cNvPr id="1" name=""/>
        <p:cNvGrpSpPr/>
        <p:nvPr/>
      </p:nvGrpSpPr>
      <p:grpSpPr>
        <a:xfrm>
          <a:off x="0" y="0"/>
          <a:ext cx="0" cy="0"/>
          <a:chOff x="0" y="0"/>
          <a:chExt cx="0" cy="0"/>
        </a:xfrm>
      </p:grpSpPr>
      <p:sp>
        <p:nvSpPr>
          <p:cNvPr id="18" name="5-Point Star 17">
            <a:extLst>
              <a:ext uri="{FF2B5EF4-FFF2-40B4-BE49-F238E27FC236}">
                <a16:creationId xmlns:a16="http://schemas.microsoft.com/office/drawing/2014/main" id="{3586396C-86D9-CD49-9D71-8272CB0325C9}"/>
              </a:ext>
            </a:extLst>
          </p:cNvPr>
          <p:cNvSpPr>
            <a:spLocks noChangeAspect="1"/>
          </p:cNvSpPr>
          <p:nvPr userDrawn="1"/>
        </p:nvSpPr>
        <p:spPr>
          <a:xfrm rot="10800000">
            <a:off x="-3888" y="17"/>
            <a:ext cx="10457187" cy="6857983"/>
          </a:xfrm>
          <a:custGeom>
            <a:avLst/>
            <a:gdLst>
              <a:gd name="connsiteX0" fmla="*/ 7 w 6856230"/>
              <a:gd name="connsiteY0" fmla="*/ 2619516 h 6858000"/>
              <a:gd name="connsiteX1" fmla="*/ 2618861 w 6856230"/>
              <a:gd name="connsiteY1" fmla="*/ 2619535 h 6858000"/>
              <a:gd name="connsiteX2" fmla="*/ 3428115 w 6856230"/>
              <a:gd name="connsiteY2" fmla="*/ 0 h 6858000"/>
              <a:gd name="connsiteX3" fmla="*/ 4237369 w 6856230"/>
              <a:gd name="connsiteY3" fmla="*/ 2619535 h 6858000"/>
              <a:gd name="connsiteX4" fmla="*/ 6856223 w 6856230"/>
              <a:gd name="connsiteY4" fmla="*/ 2619516 h 6858000"/>
              <a:gd name="connsiteX5" fmla="*/ 4737515 w 6856230"/>
              <a:gd name="connsiteY5" fmla="*/ 4238459 h 6858000"/>
              <a:gd name="connsiteX6" fmla="*/ 5546802 w 6856230"/>
              <a:gd name="connsiteY6" fmla="*/ 6857983 h 6858000"/>
              <a:gd name="connsiteX7" fmla="*/ 3428115 w 6856230"/>
              <a:gd name="connsiteY7" fmla="*/ 5239010 h 6858000"/>
              <a:gd name="connsiteX8" fmla="*/ 1309428 w 6856230"/>
              <a:gd name="connsiteY8" fmla="*/ 6857983 h 6858000"/>
              <a:gd name="connsiteX9" fmla="*/ 2118715 w 6856230"/>
              <a:gd name="connsiteY9" fmla="*/ 4238459 h 6858000"/>
              <a:gd name="connsiteX10" fmla="*/ 7 w 6856230"/>
              <a:gd name="connsiteY10" fmla="*/ 2619516 h 6858000"/>
              <a:gd name="connsiteX0" fmla="*/ 0 w 6856216"/>
              <a:gd name="connsiteY0" fmla="*/ 2619516 h 6857983"/>
              <a:gd name="connsiteX1" fmla="*/ 2618854 w 6856216"/>
              <a:gd name="connsiteY1" fmla="*/ 2619535 h 6857983"/>
              <a:gd name="connsiteX2" fmla="*/ 3428108 w 6856216"/>
              <a:gd name="connsiteY2" fmla="*/ 0 h 6857983"/>
              <a:gd name="connsiteX3" fmla="*/ 4237362 w 6856216"/>
              <a:gd name="connsiteY3" fmla="*/ 2619535 h 6857983"/>
              <a:gd name="connsiteX4" fmla="*/ 6856216 w 6856216"/>
              <a:gd name="connsiteY4" fmla="*/ 2619516 h 6857983"/>
              <a:gd name="connsiteX5" fmla="*/ 4737508 w 6856216"/>
              <a:gd name="connsiteY5" fmla="*/ 4238459 h 6857983"/>
              <a:gd name="connsiteX6" fmla="*/ 5546795 w 6856216"/>
              <a:gd name="connsiteY6" fmla="*/ 6857983 h 6857983"/>
              <a:gd name="connsiteX7" fmla="*/ 1309421 w 6856216"/>
              <a:gd name="connsiteY7" fmla="*/ 6857983 h 6857983"/>
              <a:gd name="connsiteX8" fmla="*/ 2118708 w 6856216"/>
              <a:gd name="connsiteY8" fmla="*/ 4238459 h 6857983"/>
              <a:gd name="connsiteX9" fmla="*/ 0 w 6856216"/>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5546795 w 10460362"/>
              <a:gd name="connsiteY5" fmla="*/ 6857983 h 6857983"/>
              <a:gd name="connsiteX6" fmla="*/ 1309421 w 10460362"/>
              <a:gd name="connsiteY6" fmla="*/ 6857983 h 6857983"/>
              <a:gd name="connsiteX7" fmla="*/ 2118708 w 10460362"/>
              <a:gd name="connsiteY7" fmla="*/ 4238459 h 6857983"/>
              <a:gd name="connsiteX8" fmla="*/ 0 w 10460362"/>
              <a:gd name="connsiteY8"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5546795 w 10460362"/>
              <a:gd name="connsiteY4" fmla="*/ 68579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48995 w 10460362"/>
              <a:gd name="connsiteY4" fmla="*/ 68452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8045"/>
              <a:gd name="connsiteY0" fmla="*/ 2619516 h 6870683"/>
              <a:gd name="connsiteX1" fmla="*/ 2618854 w 10468045"/>
              <a:gd name="connsiteY1" fmla="*/ 2619535 h 6870683"/>
              <a:gd name="connsiteX2" fmla="*/ 3428108 w 10468045"/>
              <a:gd name="connsiteY2" fmla="*/ 0 h 6870683"/>
              <a:gd name="connsiteX3" fmla="*/ 10460362 w 10468045"/>
              <a:gd name="connsiteY3" fmla="*/ 16035 h 6870683"/>
              <a:gd name="connsiteX4" fmla="*/ 10468045 w 10468045"/>
              <a:gd name="connsiteY4" fmla="*/ 6870683 h 6870683"/>
              <a:gd name="connsiteX5" fmla="*/ 1309421 w 10468045"/>
              <a:gd name="connsiteY5" fmla="*/ 6857983 h 6870683"/>
              <a:gd name="connsiteX6" fmla="*/ 2118708 w 10468045"/>
              <a:gd name="connsiteY6" fmla="*/ 4238459 h 6870683"/>
              <a:gd name="connsiteX7" fmla="*/ 0 w 10468045"/>
              <a:gd name="connsiteY7" fmla="*/ 2619516 h 68706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347395 w 10460362"/>
              <a:gd name="connsiteY4" fmla="*/ 673415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52170 w 10460362"/>
              <a:gd name="connsiteY4" fmla="*/ 685480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57187"/>
              <a:gd name="connsiteY0" fmla="*/ 2619516 h 6857983"/>
              <a:gd name="connsiteX1" fmla="*/ 2618854 w 10457187"/>
              <a:gd name="connsiteY1" fmla="*/ 2619535 h 6857983"/>
              <a:gd name="connsiteX2" fmla="*/ 3428108 w 10457187"/>
              <a:gd name="connsiteY2" fmla="*/ 0 h 6857983"/>
              <a:gd name="connsiteX3" fmla="*/ 10457187 w 10457187"/>
              <a:gd name="connsiteY3" fmla="*/ 6510 h 6857983"/>
              <a:gd name="connsiteX4" fmla="*/ 10452170 w 10457187"/>
              <a:gd name="connsiteY4" fmla="*/ 6854808 h 6857983"/>
              <a:gd name="connsiteX5" fmla="*/ 1309421 w 10457187"/>
              <a:gd name="connsiteY5" fmla="*/ 6857983 h 6857983"/>
              <a:gd name="connsiteX6" fmla="*/ 2118708 w 10457187"/>
              <a:gd name="connsiteY6" fmla="*/ 4238459 h 6857983"/>
              <a:gd name="connsiteX7" fmla="*/ 0 w 10457187"/>
              <a:gd name="connsiteY7" fmla="*/ 261951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7187" h="6857983">
                <a:moveTo>
                  <a:pt x="0" y="2619516"/>
                </a:moveTo>
                <a:lnTo>
                  <a:pt x="2618854" y="2619535"/>
                </a:lnTo>
                <a:lnTo>
                  <a:pt x="3428108" y="0"/>
                </a:lnTo>
                <a:lnTo>
                  <a:pt x="10457187" y="6510"/>
                </a:lnTo>
                <a:cubicBezTo>
                  <a:pt x="10454456" y="2286101"/>
                  <a:pt x="10454901" y="4575217"/>
                  <a:pt x="10452170" y="6854808"/>
                </a:cubicBezTo>
                <a:lnTo>
                  <a:pt x="1309421" y="6857983"/>
                </a:lnTo>
                <a:lnTo>
                  <a:pt x="2118708" y="4238459"/>
                </a:lnTo>
                <a:lnTo>
                  <a:pt x="0" y="2619516"/>
                </a:ln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60E225F0-01E3-6F4A-BF1A-1F700C310C63}"/>
              </a:ext>
            </a:extLst>
          </p:cNvPr>
          <p:cNvSpPr>
            <a:spLocks noChangeAspect="1"/>
          </p:cNvSpPr>
          <p:nvPr userDrawn="1"/>
        </p:nvSpPr>
        <p:spPr>
          <a:xfrm rot="10800000">
            <a:off x="3597076" y="0"/>
            <a:ext cx="6856230" cy="6858000"/>
          </a:xfrm>
          <a:prstGeom prst="star5">
            <a:avLst/>
          </a:pr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FF59878-53E2-E14B-B711-49DABE8A9E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473043" cy="1325563"/>
          </a:xfrm>
        </p:spPr>
        <p:txBody>
          <a:bodyPr/>
          <a:lstStyle>
            <a:lvl1pPr>
              <a:defRPr b="1">
                <a:solidFill>
                  <a:schemeClr val="bg1"/>
                </a:solidFill>
                <a:latin typeface="Source Sans Pro" panose="020B0503030403020204" pitchFamily="34" charset="77"/>
              </a:defRPr>
            </a:lvl1pPr>
          </a:lstStyle>
          <a:p>
            <a:r>
              <a:rPr lang="en-US"/>
              <a:t>Click to edit Master title style</a:t>
            </a:r>
          </a:p>
        </p:txBody>
      </p:sp>
      <p:pic>
        <p:nvPicPr>
          <p:cNvPr id="14" name="Graphic 13">
            <a:extLst>
              <a:ext uri="{FF2B5EF4-FFF2-40B4-BE49-F238E27FC236}">
                <a16:creationId xmlns:a16="http://schemas.microsoft.com/office/drawing/2014/main" id="{D35AC591-F68E-E849-96D7-42D7A4EDA9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17598" y="6373127"/>
            <a:ext cx="837436" cy="176302"/>
          </a:xfrm>
          <a:prstGeom prst="rect">
            <a:avLst/>
          </a:prstGeom>
        </p:spPr>
      </p:pic>
      <p:sp>
        <p:nvSpPr>
          <p:cNvPr id="15" name="TextBox 14">
            <a:extLst>
              <a:ext uri="{FF2B5EF4-FFF2-40B4-BE49-F238E27FC236}">
                <a16:creationId xmlns:a16="http://schemas.microsoft.com/office/drawing/2014/main" id="{1AC876A5-CE71-3941-90FA-A793B7349838}"/>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23" name="Picture Placeholder 22">
            <a:extLst>
              <a:ext uri="{FF2B5EF4-FFF2-40B4-BE49-F238E27FC236}">
                <a16:creationId xmlns:a16="http://schemas.microsoft.com/office/drawing/2014/main" id="{77050E7E-4623-FD43-8A31-FFBB77C16763}"/>
              </a:ext>
            </a:extLst>
          </p:cNvPr>
          <p:cNvSpPr>
            <a:spLocks noGrp="1"/>
          </p:cNvSpPr>
          <p:nvPr>
            <p:ph type="pic" sz="quarter" idx="10"/>
          </p:nvPr>
        </p:nvSpPr>
        <p:spPr>
          <a:xfrm>
            <a:off x="6680200" y="0"/>
            <a:ext cx="5509721" cy="6858000"/>
          </a:xfrm>
          <a:custGeom>
            <a:avLst/>
            <a:gdLst>
              <a:gd name="connsiteX0" fmla="*/ 0 w 5509721"/>
              <a:gd name="connsiteY0" fmla="*/ 6857675 h 6858000"/>
              <a:gd name="connsiteX1" fmla="*/ 350958 w 5509721"/>
              <a:gd name="connsiteY1" fmla="*/ 6858000 h 6858000"/>
              <a:gd name="connsiteX2" fmla="*/ 0 w 5509721"/>
              <a:gd name="connsiteY2" fmla="*/ 6858000 h 6858000"/>
              <a:gd name="connsiteX3" fmla="*/ 0 w 5509721"/>
              <a:gd name="connsiteY3" fmla="*/ 0 h 6858000"/>
              <a:gd name="connsiteX4" fmla="*/ 5509721 w 5509721"/>
              <a:gd name="connsiteY4" fmla="*/ 0 h 6858000"/>
              <a:gd name="connsiteX5" fmla="*/ 5509721 w 5509721"/>
              <a:gd name="connsiteY5" fmla="*/ 6858000 h 6858000"/>
              <a:gd name="connsiteX6" fmla="*/ 350958 w 5509721"/>
              <a:gd name="connsiteY6" fmla="*/ 6858000 h 6858000"/>
              <a:gd name="connsiteX7" fmla="*/ 1160212 w 5509721"/>
              <a:gd name="connsiteY7" fmla="*/ 4238465 h 6858000"/>
              <a:gd name="connsiteX8" fmla="*/ 3779066 w 5509721"/>
              <a:gd name="connsiteY8" fmla="*/ 4238484 h 6858000"/>
              <a:gd name="connsiteX9" fmla="*/ 1660358 w 5509721"/>
              <a:gd name="connsiteY9" fmla="*/ 2619541 h 6858000"/>
              <a:gd name="connsiteX10" fmla="*/ 2469645 w 5509721"/>
              <a:gd name="connsiteY10" fmla="*/ 17 h 6858000"/>
              <a:gd name="connsiteX11" fmla="*/ 0 w 5509721"/>
              <a:gd name="connsiteY11" fmla="*/ 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721" h="6858000">
                <a:moveTo>
                  <a:pt x="0" y="6857675"/>
                </a:moveTo>
                <a:lnTo>
                  <a:pt x="350958" y="6858000"/>
                </a:lnTo>
                <a:lnTo>
                  <a:pt x="0" y="6858000"/>
                </a:lnTo>
                <a:close/>
                <a:moveTo>
                  <a:pt x="0" y="0"/>
                </a:moveTo>
                <a:lnTo>
                  <a:pt x="5509721" y="0"/>
                </a:lnTo>
                <a:lnTo>
                  <a:pt x="5509721" y="6858000"/>
                </a:lnTo>
                <a:lnTo>
                  <a:pt x="350958" y="6858000"/>
                </a:lnTo>
                <a:lnTo>
                  <a:pt x="1160212" y="4238465"/>
                </a:lnTo>
                <a:lnTo>
                  <a:pt x="3779066" y="4238484"/>
                </a:lnTo>
                <a:lnTo>
                  <a:pt x="1660358" y="2619541"/>
                </a:lnTo>
                <a:lnTo>
                  <a:pt x="2469645" y="17"/>
                </a:lnTo>
                <a:lnTo>
                  <a:pt x="0" y="875"/>
                </a:lnTo>
                <a:close/>
              </a:path>
            </a:pathLst>
          </a:custGeom>
          <a:pattFill prst="pct5">
            <a:fgClr>
              <a:schemeClr val="bg2">
                <a:lumMod val="90000"/>
              </a:schemeClr>
            </a:fgClr>
            <a:bgClr>
              <a:schemeClr val="bg1"/>
            </a:bgClr>
          </a:pattFill>
        </p:spPr>
        <p:txBody>
          <a:bodyPr wrap="square">
            <a:noAutofit/>
          </a:bodyPr>
          <a:lstStyle/>
          <a:p>
            <a:endParaRPr lang="en-US"/>
          </a:p>
        </p:txBody>
      </p:sp>
      <p:sp>
        <p:nvSpPr>
          <p:cNvPr id="12" name="Content Placeholder 2">
            <a:extLst>
              <a:ext uri="{FF2B5EF4-FFF2-40B4-BE49-F238E27FC236}">
                <a16:creationId xmlns:a16="http://schemas.microsoft.com/office/drawing/2014/main" id="{6E177014-C584-874E-AB2C-DE6EF2FDA2FA}"/>
              </a:ext>
            </a:extLst>
          </p:cNvPr>
          <p:cNvSpPr>
            <a:spLocks noGrp="1"/>
          </p:cNvSpPr>
          <p:nvPr>
            <p:ph idx="1"/>
          </p:nvPr>
        </p:nvSpPr>
        <p:spPr>
          <a:xfrm>
            <a:off x="838200" y="1825625"/>
            <a:ext cx="7499465" cy="4351338"/>
          </a:xfrm>
        </p:spPr>
        <p:txBody>
          <a:bodyPr lIns="90000"/>
          <a:lstStyle>
            <a:lvl1pPr marL="0" indent="0">
              <a:buNone/>
              <a:defRPr>
                <a:solidFill>
                  <a:schemeClr val="bg1"/>
                </a:solidFill>
                <a:latin typeface="Source Sans Pro" panose="020B0503030403020204" pitchFamily="34" charset="77"/>
              </a:defRPr>
            </a:lvl1pPr>
            <a:lvl2pPr marL="360000" indent="0">
              <a:buNone/>
              <a:defRPr>
                <a:solidFill>
                  <a:schemeClr val="bg1"/>
                </a:solidFill>
                <a:latin typeface="Source Sans Pro" panose="020B0503030403020204" pitchFamily="34" charset="77"/>
              </a:defRPr>
            </a:lvl2pPr>
            <a:lvl3pPr marL="720000" indent="0">
              <a:buNone/>
              <a:defRPr>
                <a:solidFill>
                  <a:schemeClr val="bg1"/>
                </a:solidFill>
                <a:latin typeface="Source Sans Pro" panose="020B0503030403020204" pitchFamily="34" charset="77"/>
              </a:defRPr>
            </a:lvl3pPr>
            <a:lvl4pPr marL="1080000" indent="0">
              <a:buNone/>
              <a:defRPr>
                <a:solidFill>
                  <a:schemeClr val="bg1"/>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2081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ONAL IMAGE OVERLAP-lef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DBFAB3F-6B3E-AA43-B172-BDE4790BD97E}"/>
              </a:ext>
            </a:extLst>
          </p:cNvPr>
          <p:cNvSpPr>
            <a:spLocks noGrp="1"/>
          </p:cNvSpPr>
          <p:nvPr>
            <p:ph type="pic" sz="quarter" idx="13"/>
          </p:nvPr>
        </p:nvSpPr>
        <p:spPr>
          <a:xfrm>
            <a:off x="-1" y="0"/>
            <a:ext cx="12193200" cy="6858000"/>
          </a:xfrm>
          <a:noFill/>
        </p:spPr>
        <p:txBody>
          <a:bodyPr/>
          <a:lstStyle/>
          <a:p>
            <a:endParaRPr lang="en-US"/>
          </a:p>
        </p:txBody>
      </p:sp>
      <p:pic>
        <p:nvPicPr>
          <p:cNvPr id="12" name="Graphic 11">
            <a:extLst>
              <a:ext uri="{FF2B5EF4-FFF2-40B4-BE49-F238E27FC236}">
                <a16:creationId xmlns:a16="http://schemas.microsoft.com/office/drawing/2014/main" id="{0D89A2B2-FB6D-604B-A920-B76B2B286B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8" name="Rectangle 33">
            <a:extLst>
              <a:ext uri="{FF2B5EF4-FFF2-40B4-BE49-F238E27FC236}">
                <a16:creationId xmlns:a16="http://schemas.microsoft.com/office/drawing/2014/main" id="{D6174223-45FF-4E45-9FBC-292A813D5101}"/>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pattFill prst="pct10">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530193"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4" name="TextBox 13">
            <a:extLst>
              <a:ext uri="{FF2B5EF4-FFF2-40B4-BE49-F238E27FC236}">
                <a16:creationId xmlns:a16="http://schemas.microsoft.com/office/drawing/2014/main" id="{03C3CD70-F7A6-6B4B-B750-C0C01F20A846}"/>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405EEAA0-076E-ED47-B945-5B9910FEBA83}"/>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40123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BODY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Content Placeholder 2">
            <a:extLst>
              <a:ext uri="{FF2B5EF4-FFF2-40B4-BE49-F238E27FC236}">
                <a16:creationId xmlns:a16="http://schemas.microsoft.com/office/drawing/2014/main" id="{8F2013EF-7B46-EB43-9CBD-3958E6521BEC}"/>
              </a:ext>
            </a:extLst>
          </p:cNvPr>
          <p:cNvSpPr>
            <a:spLocks noGrp="1"/>
          </p:cNvSpPr>
          <p:nvPr>
            <p:ph idx="1"/>
          </p:nvPr>
        </p:nvSpPr>
        <p:spPr>
          <a:xfrm>
            <a:off x="1402592" y="1856238"/>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173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09437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IMAGE-left">
    <p:spTree>
      <p:nvGrpSpPr>
        <p:cNvPr id="1" name=""/>
        <p:cNvGrpSpPr/>
        <p:nvPr/>
      </p:nvGrpSpPr>
      <p:grpSpPr>
        <a:xfrm>
          <a:off x="0" y="0"/>
          <a:ext cx="0" cy="0"/>
          <a:chOff x="0" y="0"/>
          <a:chExt cx="0" cy="0"/>
        </a:xfrm>
      </p:grpSpPr>
      <p:sp>
        <p:nvSpPr>
          <p:cNvPr id="45" name="Picture Placeholder 44">
            <a:extLst>
              <a:ext uri="{FF2B5EF4-FFF2-40B4-BE49-F238E27FC236}">
                <a16:creationId xmlns:a16="http://schemas.microsoft.com/office/drawing/2014/main" id="{2134434E-CF0B-F949-B54D-62047BE5F465}"/>
              </a:ext>
            </a:extLst>
          </p:cNvPr>
          <p:cNvSpPr>
            <a:spLocks noGrp="1"/>
          </p:cNvSpPr>
          <p:nvPr>
            <p:ph type="pic" sz="quarter" idx="10"/>
          </p:nvPr>
        </p:nvSpPr>
        <p:spPr>
          <a:xfrm>
            <a:off x="1" y="0"/>
            <a:ext cx="7751867" cy="6858000"/>
          </a:xfrm>
          <a:custGeom>
            <a:avLst/>
            <a:gdLst>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3769158 w 7751867"/>
              <a:gd name="connsiteY4" fmla="*/ 2679966 h 6858000"/>
              <a:gd name="connsiteX5" fmla="*/ 6184555 w 7751867"/>
              <a:gd name="connsiteY5" fmla="*/ 3476196 h 6858000"/>
              <a:gd name="connsiteX6" fmla="*/ 5069752 w 7751867"/>
              <a:gd name="connsiteY6" fmla="*/ 6858000 h 6858000"/>
              <a:gd name="connsiteX7" fmla="*/ 2391880 w 7751867"/>
              <a:gd name="connsiteY7" fmla="*/ 6858000 h 6858000"/>
              <a:gd name="connsiteX8" fmla="*/ 1342814 w 7751867"/>
              <a:gd name="connsiteY8" fmla="*/ 1557652 h 6858000"/>
              <a:gd name="connsiteX9" fmla="*/ 3758211 w 7751867"/>
              <a:gd name="connsiteY9" fmla="*/ 2353882 h 6858000"/>
              <a:gd name="connsiteX10" fmla="*/ 2273440 w 7751867"/>
              <a:gd name="connsiteY10" fmla="*/ 6858000 h 6858000"/>
              <a:gd name="connsiteX11" fmla="*/ 0 w 7751867"/>
              <a:gd name="connsiteY11" fmla="*/ 6858000 h 6858000"/>
              <a:gd name="connsiteX12" fmla="*/ 0 w 7751867"/>
              <a:gd name="connsiteY12" fmla="*/ 5631138 h 6858000"/>
              <a:gd name="connsiteX13" fmla="*/ 0 w 7751867"/>
              <a:gd name="connsiteY13" fmla="*/ 0 h 6858000"/>
              <a:gd name="connsiteX14" fmla="*/ 1753167 w 7751867"/>
              <a:gd name="connsiteY14" fmla="*/ 0 h 6858000"/>
              <a:gd name="connsiteX15" fmla="*/ 0 w 7751867"/>
              <a:gd name="connsiteY15" fmla="*/ 5318312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3758211 w 7751867"/>
              <a:gd name="connsiteY11" fmla="*/ 23538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75711 w 7751867"/>
              <a:gd name="connsiteY11" fmla="*/ 13886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50311 w 7751867"/>
              <a:gd name="connsiteY11" fmla="*/ 14521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51867" h="6858000">
                <a:moveTo>
                  <a:pt x="5651865" y="5395614"/>
                </a:moveTo>
                <a:lnTo>
                  <a:pt x="7751867" y="6087875"/>
                </a:lnTo>
                <a:lnTo>
                  <a:pt x="7497997" y="6858000"/>
                </a:lnTo>
                <a:lnTo>
                  <a:pt x="5169793" y="6858000"/>
                </a:lnTo>
                <a:lnTo>
                  <a:pt x="5651865" y="5395614"/>
                </a:lnTo>
                <a:close/>
                <a:moveTo>
                  <a:pt x="3769158" y="2679966"/>
                </a:moveTo>
                <a:lnTo>
                  <a:pt x="6184555" y="3476196"/>
                </a:lnTo>
                <a:lnTo>
                  <a:pt x="5069752" y="6858000"/>
                </a:lnTo>
                <a:lnTo>
                  <a:pt x="2391880" y="6858000"/>
                </a:lnTo>
                <a:lnTo>
                  <a:pt x="3769158" y="2679966"/>
                </a:lnTo>
                <a:close/>
                <a:moveTo>
                  <a:pt x="1615864" y="732152"/>
                </a:moveTo>
                <a:lnTo>
                  <a:pt x="4050311" y="1452182"/>
                </a:lnTo>
                <a:lnTo>
                  <a:pt x="2273440" y="6858000"/>
                </a:lnTo>
                <a:lnTo>
                  <a:pt x="0" y="6858000"/>
                </a:lnTo>
                <a:lnTo>
                  <a:pt x="0" y="5631138"/>
                </a:lnTo>
                <a:lnTo>
                  <a:pt x="1615864" y="732152"/>
                </a:lnTo>
                <a:close/>
                <a:moveTo>
                  <a:pt x="0" y="0"/>
                </a:moveTo>
                <a:lnTo>
                  <a:pt x="1753167" y="0"/>
                </a:lnTo>
                <a:lnTo>
                  <a:pt x="0" y="5318312"/>
                </a:lnTo>
                <a:lnTo>
                  <a:pt x="0" y="0"/>
                </a:lnTo>
                <a:close/>
              </a:path>
            </a:pathLst>
          </a:custGeom>
          <a:pattFill prst="pct10">
            <a:fgClr>
              <a:schemeClr val="bg1">
                <a:lumMod val="65000"/>
              </a:schemeClr>
            </a:fgClr>
            <a:bgClr>
              <a:schemeClr val="bg1"/>
            </a:bgClr>
          </a:pattFill>
          <a:ln>
            <a:noFill/>
          </a:ln>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6927850" y="365125"/>
            <a:ext cx="4425950"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725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1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8538C3-3F4D-824D-8FD3-60C4B2374D81}"/>
              </a:ext>
            </a:extLst>
          </p:cNvPr>
          <p:cNvSpPr/>
          <p:nvPr userDrawn="1"/>
        </p:nvSpPr>
        <p:spPr>
          <a:xfrm>
            <a:off x="4862325" y="1980619"/>
            <a:ext cx="7329674" cy="3884922"/>
          </a:xfrm>
          <a:custGeom>
            <a:avLst/>
            <a:gdLst>
              <a:gd name="connsiteX0" fmla="*/ 1324858 w 7329674"/>
              <a:gd name="connsiteY0" fmla="*/ 0 h 3884922"/>
              <a:gd name="connsiteX1" fmla="*/ 7329674 w 7329674"/>
              <a:gd name="connsiteY1" fmla="*/ 0 h 3884922"/>
              <a:gd name="connsiteX2" fmla="*/ 7329674 w 7329674"/>
              <a:gd name="connsiteY2" fmla="*/ 3884922 h 3884922"/>
              <a:gd name="connsiteX3" fmla="*/ 0 w 7329674"/>
              <a:gd name="connsiteY3" fmla="*/ 3884922 h 3884922"/>
            </a:gdLst>
            <a:ahLst/>
            <a:cxnLst>
              <a:cxn ang="0">
                <a:pos x="connsiteX0" y="connsiteY0"/>
              </a:cxn>
              <a:cxn ang="0">
                <a:pos x="connsiteX1" y="connsiteY1"/>
              </a:cxn>
              <a:cxn ang="0">
                <a:pos x="connsiteX2" y="connsiteY2"/>
              </a:cxn>
              <a:cxn ang="0">
                <a:pos x="connsiteX3" y="connsiteY3"/>
              </a:cxn>
            </a:cxnLst>
            <a:rect l="l" t="t" r="r" b="b"/>
            <a:pathLst>
              <a:path w="7329674" h="3884922">
                <a:moveTo>
                  <a:pt x="1324858" y="0"/>
                </a:moveTo>
                <a:lnTo>
                  <a:pt x="7329674" y="0"/>
                </a:lnTo>
                <a:lnTo>
                  <a:pt x="7329674" y="3884922"/>
                </a:lnTo>
                <a:lnTo>
                  <a:pt x="0" y="3884922"/>
                </a:lnTo>
                <a:close/>
              </a:path>
            </a:pathLst>
          </a:cu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81EBB-8216-1E42-A60C-4645DAF08FBC}"/>
              </a:ext>
            </a:extLst>
          </p:cNvPr>
          <p:cNvSpPr>
            <a:spLocks noGrp="1"/>
          </p:cNvSpPr>
          <p:nvPr>
            <p:ph type="title"/>
          </p:nvPr>
        </p:nvSpPr>
        <p:spPr/>
        <p:txBody>
          <a:bodyPr/>
          <a:lstStyle/>
          <a:p>
            <a:r>
              <a:rPr lang="en-US"/>
              <a:t>Click to edit Master title style</a:t>
            </a:r>
          </a:p>
        </p:txBody>
      </p:sp>
      <p:sp>
        <p:nvSpPr>
          <p:cNvPr id="7" name="Freeform 6">
            <a:extLst>
              <a:ext uri="{FF2B5EF4-FFF2-40B4-BE49-F238E27FC236}">
                <a16:creationId xmlns:a16="http://schemas.microsoft.com/office/drawing/2014/main" id="{6C0A3288-E723-964E-95C5-7E2C57F20D6E}"/>
              </a:ext>
            </a:extLst>
          </p:cNvPr>
          <p:cNvSpPr/>
          <p:nvPr userDrawn="1"/>
        </p:nvSpPr>
        <p:spPr>
          <a:xfrm>
            <a:off x="1" y="1708060"/>
            <a:ext cx="6095999" cy="3692529"/>
          </a:xfrm>
          <a:custGeom>
            <a:avLst/>
            <a:gdLst>
              <a:gd name="connsiteX0" fmla="*/ 0 w 6560897"/>
              <a:gd name="connsiteY0" fmla="*/ 0 h 3974132"/>
              <a:gd name="connsiteX1" fmla="*/ 6560897 w 6560897"/>
              <a:gd name="connsiteY1" fmla="*/ 0 h 3974132"/>
              <a:gd name="connsiteX2" fmla="*/ 5205617 w 6560897"/>
              <a:gd name="connsiteY2" fmla="*/ 3974132 h 3974132"/>
              <a:gd name="connsiteX3" fmla="*/ 0 w 6560897"/>
              <a:gd name="connsiteY3" fmla="*/ 3974132 h 3974132"/>
            </a:gdLst>
            <a:ahLst/>
            <a:cxnLst>
              <a:cxn ang="0">
                <a:pos x="connsiteX0" y="connsiteY0"/>
              </a:cxn>
              <a:cxn ang="0">
                <a:pos x="connsiteX1" y="connsiteY1"/>
              </a:cxn>
              <a:cxn ang="0">
                <a:pos x="connsiteX2" y="connsiteY2"/>
              </a:cxn>
              <a:cxn ang="0">
                <a:pos x="connsiteX3" y="connsiteY3"/>
              </a:cxn>
            </a:cxnLst>
            <a:rect l="l" t="t" r="r" b="b"/>
            <a:pathLst>
              <a:path w="6560897" h="3974132">
                <a:moveTo>
                  <a:pt x="0" y="0"/>
                </a:moveTo>
                <a:lnTo>
                  <a:pt x="6560897" y="0"/>
                </a:lnTo>
                <a:lnTo>
                  <a:pt x="5205617" y="3974132"/>
                </a:lnTo>
                <a:lnTo>
                  <a:pt x="0" y="3974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34BBB2A-7266-624B-B583-B1AD4BA07E7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557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B">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5FB09D-41A3-7940-892D-9D5F58CEA04A}"/>
              </a:ext>
            </a:extLst>
          </p:cNvPr>
          <p:cNvSpPr>
            <a:spLocks noGrp="1"/>
          </p:cNvSpPr>
          <p:nvPr>
            <p:ph type="pic" sz="quarter" idx="10"/>
          </p:nvPr>
        </p:nvSpPr>
        <p:spPr>
          <a:xfrm>
            <a:off x="0" y="0"/>
            <a:ext cx="12192000" cy="6858000"/>
          </a:xfrm>
          <a:pattFill prst="wdUpDiag">
            <a:fgClr>
              <a:schemeClr val="bg2">
                <a:lumMod val="90000"/>
              </a:schemeClr>
            </a:fgClr>
            <a:bgClr>
              <a:schemeClr val="bg1"/>
            </a:bgClr>
          </a:pattFill>
        </p:spPr>
        <p:txBody>
          <a:bodyPr/>
          <a:lstStyle/>
          <a:p>
            <a:endParaRPr lang="en-US"/>
          </a:p>
        </p:txBody>
      </p:sp>
      <p:sp>
        <p:nvSpPr>
          <p:cNvPr id="13" name="Rectangle 33">
            <a:extLst>
              <a:ext uri="{FF2B5EF4-FFF2-40B4-BE49-F238E27FC236}">
                <a16:creationId xmlns:a16="http://schemas.microsoft.com/office/drawing/2014/main" id="{D1081855-AB29-7641-8708-880BA535F4DE}"/>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srgbClr val="263B88"/>
              </a:solidFill>
            </a:endParaRP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1054440" y="3227032"/>
            <a:ext cx="5489714" cy="1655762"/>
          </a:xfrm>
        </p:spPr>
        <p:txBody>
          <a:bodyPr/>
          <a:lstStyle>
            <a:lvl1pPr marL="0" indent="0" algn="l">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3">
            <a:extLst>
              <a:ext uri="{FF2B5EF4-FFF2-40B4-BE49-F238E27FC236}">
                <a16:creationId xmlns:a16="http://schemas.microsoft.com/office/drawing/2014/main" id="{EBA53504-916B-844C-80CD-51ECD44EC96C}"/>
              </a:ext>
            </a:extLst>
          </p:cNvPr>
          <p:cNvSpPr>
            <a:spLocks noGrp="1"/>
          </p:cNvSpPr>
          <p:nvPr userDrawn="1">
            <p:ph type="title"/>
          </p:nvPr>
        </p:nvSpPr>
        <p:spPr>
          <a:xfrm>
            <a:off x="1054440" y="1571270"/>
            <a:ext cx="5489714" cy="1655762"/>
          </a:xfrm>
        </p:spPr>
        <p:txBody>
          <a:bodyPr/>
          <a:lstStyle>
            <a:lvl1pPr>
              <a:defRPr>
                <a:solidFill>
                  <a:srgbClr val="263B88"/>
                </a:solidFill>
              </a:defRPr>
            </a:lvl1pPr>
          </a:lstStyle>
          <a:p>
            <a:r>
              <a:rPr lang="en-US"/>
              <a:t>Click to edit Master title style</a:t>
            </a:r>
          </a:p>
        </p:txBody>
      </p:sp>
      <p:grpSp>
        <p:nvGrpSpPr>
          <p:cNvPr id="9" name="Group 8"/>
          <p:cNvGrpSpPr/>
          <p:nvPr userDrawn="1"/>
        </p:nvGrpSpPr>
        <p:grpSpPr>
          <a:xfrm>
            <a:off x="907859" y="5428790"/>
            <a:ext cx="2256639" cy="587864"/>
            <a:chOff x="1046163" y="703263"/>
            <a:chExt cx="1133475" cy="295275"/>
          </a:xfrm>
        </p:grpSpPr>
        <p:sp>
          <p:nvSpPr>
            <p:cNvPr id="10"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3982"/>
          <p:cNvSpPr>
            <a:spLocks noEditPoints="1"/>
          </p:cNvSpPr>
          <p:nvPr userDrawn="1"/>
        </p:nvSpPr>
        <p:spPr bwMode="auto">
          <a:xfrm>
            <a:off x="1054440"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44593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7A8FB9-D041-8A42-B1CE-7044B6F8EA0B}"/>
              </a:ext>
            </a:extLst>
          </p:cNvPr>
          <p:cNvPicPr>
            <a:picLocks noChangeAspect="1"/>
          </p:cNvPicPr>
          <p:nvPr userDrawn="1"/>
        </p:nvPicPr>
        <p:blipFill>
          <a:blip r:embed="rId2"/>
          <a:stretch>
            <a:fillRect/>
          </a:stretch>
        </p:blipFill>
        <p:spPr>
          <a:xfrm>
            <a:off x="0" y="-12207"/>
            <a:ext cx="12192000" cy="4384337"/>
          </a:xfrm>
          <a:prstGeom prst="rect">
            <a:avLst/>
          </a:prstGeom>
        </p:spPr>
      </p:pic>
      <p:sp>
        <p:nvSpPr>
          <p:cNvPr id="2" name="Picture Placeholder 7">
            <a:extLst>
              <a:ext uri="{FF2B5EF4-FFF2-40B4-BE49-F238E27FC236}">
                <a16:creationId xmlns:a16="http://schemas.microsoft.com/office/drawing/2014/main" id="{0E7F85D2-A5D8-FD48-858C-3D739FFC3203}"/>
              </a:ext>
            </a:extLst>
          </p:cNvPr>
          <p:cNvSpPr>
            <a:spLocks noGrp="1"/>
          </p:cNvSpPr>
          <p:nvPr>
            <p:ph type="pic" sz="quarter" idx="10"/>
          </p:nvPr>
        </p:nvSpPr>
        <p:spPr>
          <a:xfrm>
            <a:off x="1403350" y="3063933"/>
            <a:ext cx="1644650" cy="1491915"/>
          </a:xfrm>
        </p:spPr>
        <p:txBody>
          <a:bodyPr/>
          <a:lstStyle/>
          <a:p>
            <a:endParaRPr lang="en-US"/>
          </a:p>
        </p:txBody>
      </p:sp>
      <p:sp>
        <p:nvSpPr>
          <p:cNvPr id="3" name="Picture Placeholder 7">
            <a:extLst>
              <a:ext uri="{FF2B5EF4-FFF2-40B4-BE49-F238E27FC236}">
                <a16:creationId xmlns:a16="http://schemas.microsoft.com/office/drawing/2014/main" id="{9CF899E7-4EC1-BF40-9309-1FE96097726A}"/>
              </a:ext>
            </a:extLst>
          </p:cNvPr>
          <p:cNvSpPr>
            <a:spLocks noGrp="1"/>
          </p:cNvSpPr>
          <p:nvPr>
            <p:ph type="pic" sz="quarter" idx="11"/>
          </p:nvPr>
        </p:nvSpPr>
        <p:spPr>
          <a:xfrm>
            <a:off x="3424631" y="3063933"/>
            <a:ext cx="1644650" cy="1491915"/>
          </a:xfrm>
        </p:spPr>
        <p:txBody>
          <a:bodyPr/>
          <a:lstStyle/>
          <a:p>
            <a:endParaRPr lang="en-US"/>
          </a:p>
        </p:txBody>
      </p:sp>
      <p:sp>
        <p:nvSpPr>
          <p:cNvPr id="4" name="Picture Placeholder 7">
            <a:extLst>
              <a:ext uri="{FF2B5EF4-FFF2-40B4-BE49-F238E27FC236}">
                <a16:creationId xmlns:a16="http://schemas.microsoft.com/office/drawing/2014/main" id="{7FF18BAC-578E-7946-A173-B5FE6013282B}"/>
              </a:ext>
            </a:extLst>
          </p:cNvPr>
          <p:cNvSpPr>
            <a:spLocks noGrp="1"/>
          </p:cNvSpPr>
          <p:nvPr>
            <p:ph type="pic" sz="quarter" idx="12"/>
          </p:nvPr>
        </p:nvSpPr>
        <p:spPr>
          <a:xfrm>
            <a:off x="5420417" y="3063933"/>
            <a:ext cx="1644650" cy="1491915"/>
          </a:xfrm>
        </p:spPr>
        <p:txBody>
          <a:bodyPr/>
          <a:lstStyle/>
          <a:p>
            <a:endParaRPr lang="en-US"/>
          </a:p>
        </p:txBody>
      </p:sp>
      <p:sp>
        <p:nvSpPr>
          <p:cNvPr id="5" name="Picture Placeholder 7">
            <a:extLst>
              <a:ext uri="{FF2B5EF4-FFF2-40B4-BE49-F238E27FC236}">
                <a16:creationId xmlns:a16="http://schemas.microsoft.com/office/drawing/2014/main" id="{A014455B-8C8C-CA4C-AA68-2B86BAC2E3DE}"/>
              </a:ext>
            </a:extLst>
          </p:cNvPr>
          <p:cNvSpPr>
            <a:spLocks noGrp="1"/>
          </p:cNvSpPr>
          <p:nvPr>
            <p:ph type="pic" sz="quarter" idx="13"/>
          </p:nvPr>
        </p:nvSpPr>
        <p:spPr>
          <a:xfrm>
            <a:off x="7378103" y="3063933"/>
            <a:ext cx="1644650" cy="1491915"/>
          </a:xfrm>
        </p:spPr>
        <p:txBody>
          <a:bodyPr/>
          <a:lstStyle/>
          <a:p>
            <a:endParaRPr lang="en-US"/>
          </a:p>
        </p:txBody>
      </p:sp>
      <p:sp>
        <p:nvSpPr>
          <p:cNvPr id="6" name="Picture Placeholder 7">
            <a:extLst>
              <a:ext uri="{FF2B5EF4-FFF2-40B4-BE49-F238E27FC236}">
                <a16:creationId xmlns:a16="http://schemas.microsoft.com/office/drawing/2014/main" id="{ABB15391-35B7-5846-88D8-A551BF347A5D}"/>
              </a:ext>
            </a:extLst>
          </p:cNvPr>
          <p:cNvSpPr>
            <a:spLocks noGrp="1"/>
          </p:cNvSpPr>
          <p:nvPr>
            <p:ph type="pic" sz="quarter" idx="14"/>
          </p:nvPr>
        </p:nvSpPr>
        <p:spPr>
          <a:xfrm>
            <a:off x="9373889" y="3063933"/>
            <a:ext cx="1644650" cy="1491915"/>
          </a:xfrm>
        </p:spPr>
        <p:txBody>
          <a:bodyPr/>
          <a:lstStyle/>
          <a:p>
            <a:endParaRPr lang="en-US"/>
          </a:p>
        </p:txBody>
      </p:sp>
      <p:grpSp>
        <p:nvGrpSpPr>
          <p:cNvPr id="14" name="Group 13">
            <a:extLst>
              <a:ext uri="{FF2B5EF4-FFF2-40B4-BE49-F238E27FC236}">
                <a16:creationId xmlns:a16="http://schemas.microsoft.com/office/drawing/2014/main" id="{87C162EB-A352-0F43-BA25-C5D0CB15E713}"/>
              </a:ext>
            </a:extLst>
          </p:cNvPr>
          <p:cNvGrpSpPr/>
          <p:nvPr userDrawn="1"/>
        </p:nvGrpSpPr>
        <p:grpSpPr>
          <a:xfrm>
            <a:off x="1395663" y="4555848"/>
            <a:ext cx="9649326" cy="1537045"/>
            <a:chOff x="1395663" y="2646947"/>
            <a:chExt cx="9649326" cy="782053"/>
          </a:xfrm>
        </p:grpSpPr>
        <p:sp>
          <p:nvSpPr>
            <p:cNvPr id="7" name="Rectangle 6">
              <a:extLst>
                <a:ext uri="{FF2B5EF4-FFF2-40B4-BE49-F238E27FC236}">
                  <a16:creationId xmlns:a16="http://schemas.microsoft.com/office/drawing/2014/main" id="{23627718-6A0D-ED46-983B-EC0B156A70DF}"/>
                </a:ext>
              </a:extLst>
            </p:cNvPr>
            <p:cNvSpPr/>
            <p:nvPr userDrawn="1"/>
          </p:nvSpPr>
          <p:spPr>
            <a:xfrm>
              <a:off x="139566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6884A9-DF12-8249-A84F-C65AC44BBDA3}"/>
                </a:ext>
              </a:extLst>
            </p:cNvPr>
            <p:cNvSpPr/>
            <p:nvPr userDrawn="1"/>
          </p:nvSpPr>
          <p:spPr>
            <a:xfrm>
              <a:off x="3416968"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0536D7-6EE4-0B40-8500-777F35069D8D}"/>
                </a:ext>
              </a:extLst>
            </p:cNvPr>
            <p:cNvSpPr/>
            <p:nvPr userDrawn="1"/>
          </p:nvSpPr>
          <p:spPr>
            <a:xfrm>
              <a:off x="543827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D580D-4075-3448-8851-D1294B801E0F}"/>
                </a:ext>
              </a:extLst>
            </p:cNvPr>
            <p:cNvSpPr/>
            <p:nvPr userDrawn="1"/>
          </p:nvSpPr>
          <p:spPr>
            <a:xfrm>
              <a:off x="7363326"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D5F0B7-8C19-9F47-8659-9962B52E6B2B}"/>
                </a:ext>
              </a:extLst>
            </p:cNvPr>
            <p:cNvSpPr/>
            <p:nvPr userDrawn="1"/>
          </p:nvSpPr>
          <p:spPr>
            <a:xfrm>
              <a:off x="9384631"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A7A4A7CB-8C9B-2D4A-9993-F03A377DDBC6}"/>
              </a:ext>
            </a:extLst>
          </p:cNvPr>
          <p:cNvSpPr>
            <a:spLocks noGrp="1"/>
          </p:cNvSpPr>
          <p:nvPr>
            <p:ph type="title" hasCustomPrompt="1"/>
          </p:nvPr>
        </p:nvSpPr>
        <p:spPr>
          <a:xfrm>
            <a:off x="1402592" y="596995"/>
            <a:ext cx="9951208" cy="1325563"/>
          </a:xfrm>
        </p:spPr>
        <p:txBody>
          <a:bodyPr/>
          <a:lstStyle>
            <a:lvl1pPr algn="ctr">
              <a:defRPr b="1">
                <a:solidFill>
                  <a:srgbClr val="00B0F0"/>
                </a:solidFill>
                <a:latin typeface="Source Sans Pro" panose="020B0503030403020204" pitchFamily="34" charset="77"/>
              </a:defRPr>
            </a:lvl1pPr>
          </a:lstStyle>
          <a:p>
            <a:r>
              <a:rPr lang="en-US"/>
              <a:t>Lorem Ipsum Headline</a:t>
            </a:r>
          </a:p>
        </p:txBody>
      </p:sp>
      <p:sp>
        <p:nvSpPr>
          <p:cNvPr id="13" name="Text Placeholder 26">
            <a:extLst>
              <a:ext uri="{FF2B5EF4-FFF2-40B4-BE49-F238E27FC236}">
                <a16:creationId xmlns:a16="http://schemas.microsoft.com/office/drawing/2014/main" id="{B2E08D89-26BD-0546-90D6-852464EC5B31}"/>
              </a:ext>
            </a:extLst>
          </p:cNvPr>
          <p:cNvSpPr>
            <a:spLocks noGrp="1"/>
          </p:cNvSpPr>
          <p:nvPr>
            <p:ph type="body" sz="quarter" idx="16" hasCustomPrompt="1"/>
          </p:nvPr>
        </p:nvSpPr>
        <p:spPr>
          <a:xfrm>
            <a:off x="1403350" y="2044700"/>
            <a:ext cx="9969500" cy="426770"/>
          </a:xfrm>
        </p:spPr>
        <p:txBody>
          <a:bodyPr>
            <a:normAutofit/>
          </a:bodyPr>
          <a:lstStyle>
            <a:lvl1pPr marL="0" indent="0" algn="ctr">
              <a:buNone/>
              <a:defRPr sz="1800">
                <a:solidFill>
                  <a:srgbClr val="00B0F0"/>
                </a:solidFill>
                <a:latin typeface="Source Sans Pro" panose="020B0503030403020204" pitchFamily="34" charset="77"/>
              </a:defRPr>
            </a:lvl1pPr>
            <a:lvl2pPr marL="457200" indent="0" algn="ctr">
              <a:buNone/>
              <a:defRPr>
                <a:solidFill>
                  <a:schemeClr val="bg1"/>
                </a:solidFill>
                <a:latin typeface="Source Sans Pro" panose="020B0503030403020204" pitchFamily="34" charset="77"/>
              </a:defRPr>
            </a:lvl2pPr>
            <a:lvl3pPr marL="914400" indent="0" algn="ctr">
              <a:buNone/>
              <a:defRPr>
                <a:solidFill>
                  <a:schemeClr val="bg1"/>
                </a:solidFill>
                <a:latin typeface="Source Sans Pro" panose="020B0503030403020204" pitchFamily="34" charset="77"/>
              </a:defRPr>
            </a:lvl3pPr>
            <a:lvl4pPr marL="1371600" indent="0" algn="ctr">
              <a:buNone/>
              <a:defRPr>
                <a:solidFill>
                  <a:schemeClr val="bg1"/>
                </a:solidFill>
                <a:latin typeface="Source Sans Pro" panose="020B0503030403020204" pitchFamily="34" charset="77"/>
              </a:defRPr>
            </a:lvl4pPr>
            <a:lvl5pPr marL="1828800" indent="0" algn="ctr">
              <a:buNone/>
              <a:defRPr>
                <a:solidFill>
                  <a:schemeClr val="bg1"/>
                </a:solidFill>
                <a:latin typeface="Source Sans Pro" panose="020B0503030403020204" pitchFamily="34" charset="77"/>
              </a:defRPr>
            </a:lvl5pPr>
          </a:lstStyle>
          <a:p>
            <a:pPr lvl="0"/>
            <a:r>
              <a:rPr lang="en-US"/>
              <a:t>CLICK TO EDIT MASTER TEXT STYLES</a:t>
            </a:r>
          </a:p>
        </p:txBody>
      </p:sp>
      <p:sp>
        <p:nvSpPr>
          <p:cNvPr id="48" name="TextBox 47">
            <a:extLst>
              <a:ext uri="{FF2B5EF4-FFF2-40B4-BE49-F238E27FC236}">
                <a16:creationId xmlns:a16="http://schemas.microsoft.com/office/drawing/2014/main" id="{218B9D97-D4C8-4C46-8CC2-7AC55E7B43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2332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B0531-F2FA-0945-B4E6-9DA5081F992B}"/>
              </a:ext>
            </a:extLst>
          </p:cNvPr>
          <p:cNvSpPr/>
          <p:nvPr userDrawn="1"/>
        </p:nvSpPr>
        <p:spPr>
          <a:xfrm>
            <a:off x="1542" y="2008522"/>
            <a:ext cx="12190458" cy="1466334"/>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36" name="Title 35">
            <a:extLst>
              <a:ext uri="{FF2B5EF4-FFF2-40B4-BE49-F238E27FC236}">
                <a16:creationId xmlns:a16="http://schemas.microsoft.com/office/drawing/2014/main" id="{5777087C-776A-B449-885F-24181D5CEED9}"/>
              </a:ext>
            </a:extLst>
          </p:cNvPr>
          <p:cNvSpPr>
            <a:spLocks noGrp="1"/>
          </p:cNvSpPr>
          <p:nvPr>
            <p:ph type="title"/>
          </p:nvPr>
        </p:nvSpPr>
        <p:spPr>
          <a:xfrm>
            <a:off x="1536700" y="607121"/>
            <a:ext cx="9817100" cy="794278"/>
          </a:xfrm>
        </p:spPr>
        <p:txBody>
          <a:bodyPr/>
          <a:lstStyle>
            <a:lvl1pPr algn="l">
              <a:defRPr>
                <a:solidFill>
                  <a:srgbClr val="00B0F0"/>
                </a:solidFill>
              </a:defRPr>
            </a:lvl1pPr>
          </a:lstStyle>
          <a:p>
            <a:r>
              <a:rPr lang="en-US"/>
              <a:t>Click to edit Master title style</a:t>
            </a:r>
          </a:p>
        </p:txBody>
      </p:sp>
      <p:sp>
        <p:nvSpPr>
          <p:cNvPr id="44" name="Rectangle 33">
            <a:extLst>
              <a:ext uri="{FF2B5EF4-FFF2-40B4-BE49-F238E27FC236}">
                <a16:creationId xmlns:a16="http://schemas.microsoft.com/office/drawing/2014/main" id="{54006EBB-0E85-794C-AE7F-2BEAA613ED4F}"/>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CF5B9B-D39D-DC4E-847A-CC1DE7E59182}"/>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3422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 GRAY BAR">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6E9D81A-AB20-4646-AEE0-F78A464076E5}"/>
              </a:ext>
            </a:extLst>
          </p:cNvPr>
          <p:cNvSpPr/>
          <p:nvPr userDrawn="1"/>
        </p:nvSpPr>
        <p:spPr>
          <a:xfrm>
            <a:off x="0" y="4524376"/>
            <a:ext cx="12192000" cy="1602464"/>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26" name="Picture Placeholder 25">
            <a:extLst>
              <a:ext uri="{FF2B5EF4-FFF2-40B4-BE49-F238E27FC236}">
                <a16:creationId xmlns:a16="http://schemas.microsoft.com/office/drawing/2014/main" id="{335D5234-07B1-764E-884C-64757F948F35}"/>
              </a:ext>
            </a:extLst>
          </p:cNvPr>
          <p:cNvSpPr>
            <a:spLocks noGrp="1"/>
          </p:cNvSpPr>
          <p:nvPr>
            <p:ph type="pic" sz="quarter" idx="12"/>
          </p:nvPr>
        </p:nvSpPr>
        <p:spPr>
          <a:xfrm>
            <a:off x="404296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2" name="Title 1">
            <a:extLst>
              <a:ext uri="{FF2B5EF4-FFF2-40B4-BE49-F238E27FC236}">
                <a16:creationId xmlns:a16="http://schemas.microsoft.com/office/drawing/2014/main" id="{F77ACFA8-5FA9-7F40-A62C-CE54E6E09A2C}"/>
              </a:ext>
            </a:extLst>
          </p:cNvPr>
          <p:cNvSpPr>
            <a:spLocks noGrp="1"/>
          </p:cNvSpPr>
          <p:nvPr>
            <p:ph type="title"/>
          </p:nvPr>
        </p:nvSpPr>
        <p:spPr>
          <a:xfrm>
            <a:off x="4741136" y="365125"/>
            <a:ext cx="6612664" cy="942975"/>
          </a:xfrm>
        </p:spPr>
        <p:txBody>
          <a:bodyPr/>
          <a:lstStyle>
            <a:lvl1pPr>
              <a:defRPr>
                <a:solidFill>
                  <a:srgbClr val="263B88"/>
                </a:solidFill>
              </a:defRPr>
            </a:lvl1pPr>
          </a:lstStyle>
          <a:p>
            <a:r>
              <a:rPr lang="en-US"/>
              <a:t>Click to edit Master title</a:t>
            </a:r>
          </a:p>
        </p:txBody>
      </p:sp>
      <p:sp>
        <p:nvSpPr>
          <p:cNvPr id="27" name="Picture Placeholder 26">
            <a:extLst>
              <a:ext uri="{FF2B5EF4-FFF2-40B4-BE49-F238E27FC236}">
                <a16:creationId xmlns:a16="http://schemas.microsoft.com/office/drawing/2014/main" id="{59E3727D-CE5F-B44C-9C1C-17FC907A8D0A}"/>
              </a:ext>
            </a:extLst>
          </p:cNvPr>
          <p:cNvSpPr>
            <a:spLocks noGrp="1"/>
          </p:cNvSpPr>
          <p:nvPr>
            <p:ph type="pic" sz="quarter" idx="13"/>
          </p:nvPr>
        </p:nvSpPr>
        <p:spPr>
          <a:xfrm>
            <a:off x="788471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11" name="TextBox 10">
            <a:extLst>
              <a:ext uri="{FF2B5EF4-FFF2-40B4-BE49-F238E27FC236}">
                <a16:creationId xmlns:a16="http://schemas.microsoft.com/office/drawing/2014/main" id="{8137AD10-A5CE-C647-8201-102D861B5C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4" name="Picture Placeholder 13">
            <a:extLst>
              <a:ext uri="{FF2B5EF4-FFF2-40B4-BE49-F238E27FC236}">
                <a16:creationId xmlns:a16="http://schemas.microsoft.com/office/drawing/2014/main" id="{003B1538-F341-B842-87A6-3544E2BFEA15}"/>
              </a:ext>
            </a:extLst>
          </p:cNvPr>
          <p:cNvSpPr>
            <a:spLocks noGrp="1"/>
          </p:cNvSpPr>
          <p:nvPr>
            <p:ph type="pic" sz="quarter" idx="14"/>
          </p:nvPr>
        </p:nvSpPr>
        <p:spPr>
          <a:xfrm>
            <a:off x="0" y="0"/>
            <a:ext cx="4339408" cy="4531657"/>
          </a:xfrm>
          <a:custGeom>
            <a:avLst/>
            <a:gdLst>
              <a:gd name="connsiteX0" fmla="*/ 0 w 4339408"/>
              <a:gd name="connsiteY0" fmla="*/ 0 h 4531657"/>
              <a:gd name="connsiteX1" fmla="*/ 2008373 w 4339408"/>
              <a:gd name="connsiteY1" fmla="*/ 0 h 4531657"/>
              <a:gd name="connsiteX2" fmla="*/ 2774950 w 4339408"/>
              <a:gd name="connsiteY2" fmla="*/ 0 h 4531657"/>
              <a:gd name="connsiteX3" fmla="*/ 4339408 w 4339408"/>
              <a:gd name="connsiteY3" fmla="*/ 0 h 4531657"/>
              <a:gd name="connsiteX4" fmla="*/ 2793996 w 4339408"/>
              <a:gd name="connsiteY4" fmla="*/ 4531657 h 4531657"/>
              <a:gd name="connsiteX5" fmla="*/ 293980 w 4339408"/>
              <a:gd name="connsiteY5" fmla="*/ 4531657 h 4531657"/>
              <a:gd name="connsiteX6" fmla="*/ 293980 w 4339408"/>
              <a:gd name="connsiteY6" fmla="*/ 4529272 h 4531657"/>
              <a:gd name="connsiteX7" fmla="*/ 463868 w 4339408"/>
              <a:gd name="connsiteY7" fmla="*/ 4529001 h 4531657"/>
              <a:gd name="connsiteX8" fmla="*/ 465446 w 4339408"/>
              <a:gd name="connsiteY8" fmla="*/ 4524375 h 4531657"/>
              <a:gd name="connsiteX9" fmla="*/ 0 w 4339408"/>
              <a:gd name="connsiteY9" fmla="*/ 4524375 h 453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408" h="4531657">
                <a:moveTo>
                  <a:pt x="0" y="0"/>
                </a:moveTo>
                <a:lnTo>
                  <a:pt x="2008373" y="0"/>
                </a:lnTo>
                <a:lnTo>
                  <a:pt x="2774950" y="0"/>
                </a:lnTo>
                <a:lnTo>
                  <a:pt x="4339408" y="0"/>
                </a:lnTo>
                <a:lnTo>
                  <a:pt x="2793996" y="4531657"/>
                </a:lnTo>
                <a:lnTo>
                  <a:pt x="293980" y="4531657"/>
                </a:lnTo>
                <a:lnTo>
                  <a:pt x="293980" y="4529272"/>
                </a:lnTo>
                <a:lnTo>
                  <a:pt x="463868" y="4529001"/>
                </a:lnTo>
                <a:lnTo>
                  <a:pt x="465446" y="4524375"/>
                </a:lnTo>
                <a:lnTo>
                  <a:pt x="0" y="4524375"/>
                </a:lnTo>
                <a:close/>
              </a:path>
            </a:pathLst>
          </a:custGeom>
          <a:pattFill prst="wdDnDiag">
            <a:fgClr>
              <a:schemeClr val="bg1">
                <a:lumMod val="85000"/>
              </a:schemeClr>
            </a:fgClr>
            <a:bgClr>
              <a:schemeClr val="bg1"/>
            </a:bgClr>
          </a:pattFill>
        </p:spPr>
        <p:txBody>
          <a:bodyPr wrap="square">
            <a:noAutofit/>
          </a:bodyPr>
          <a:lstStyle/>
          <a:p>
            <a:endParaRPr lang="en-US"/>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394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1060450" y="365125"/>
            <a:ext cx="10293350" cy="1325563"/>
          </a:xfrm>
        </p:spPr>
        <p:txBody>
          <a:bodyPr/>
          <a:lstStyle>
            <a:lvl1pPr algn="l">
              <a:defRPr>
                <a:solidFill>
                  <a:srgbClr val="263B88"/>
                </a:solidFill>
              </a:defRPr>
            </a:lvl1pPr>
          </a:lstStyle>
          <a:p>
            <a:r>
              <a:rPr lang="en-US"/>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2981926"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263B88"/>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5" name="Freeform 14">
            <a:extLst>
              <a:ext uri="{FF2B5EF4-FFF2-40B4-BE49-F238E27FC236}">
                <a16:creationId xmlns:a16="http://schemas.microsoft.com/office/drawing/2014/main" id="{AF4360A8-3249-854F-8B3A-B5B48573560C}"/>
              </a:ext>
            </a:extLst>
          </p:cNvPr>
          <p:cNvSpPr/>
          <p:nvPr userDrawn="1"/>
        </p:nvSpPr>
        <p:spPr>
          <a:xfrm>
            <a:off x="0"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8" name="Freeform 17">
            <a:extLst>
              <a:ext uri="{FF2B5EF4-FFF2-40B4-BE49-F238E27FC236}">
                <a16:creationId xmlns:a16="http://schemas.microsoft.com/office/drawing/2014/main" id="{34A4FF6B-593F-2B46-BFF5-EDC18ED9318B}"/>
              </a:ext>
            </a:extLst>
          </p:cNvPr>
          <p:cNvSpPr/>
          <p:nvPr userDrawn="1"/>
        </p:nvSpPr>
        <p:spPr>
          <a:xfrm rot="10800000">
            <a:off x="8244584"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27837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 PHOTO LEFT- TWO BLOC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6096000" y="365125"/>
            <a:ext cx="5257800" cy="1325563"/>
          </a:xfrm>
        </p:spPr>
        <p:txBody>
          <a:bodyPr/>
          <a:lstStyle>
            <a:lvl1pPr algn="l">
              <a:defRPr>
                <a:solidFill>
                  <a:srgbClr val="00B0F0"/>
                </a:solidFill>
              </a:defRPr>
            </a:lvl1pPr>
          </a:lstStyle>
          <a:p>
            <a:r>
              <a:rPr lang="en-US"/>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4155387"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9" name="Freeform 8">
            <a:extLst>
              <a:ext uri="{FF2B5EF4-FFF2-40B4-BE49-F238E27FC236}">
                <a16:creationId xmlns:a16="http://schemas.microsoft.com/office/drawing/2014/main" id="{8C739B2F-99B4-0247-9BC2-6FE167FBFA9F}"/>
              </a:ext>
            </a:extLst>
          </p:cNvPr>
          <p:cNvSpPr/>
          <p:nvPr userDrawn="1"/>
        </p:nvSpPr>
        <p:spPr>
          <a:xfrm rot="10800000">
            <a:off x="9418045" y="2059322"/>
            <a:ext cx="2773955" cy="3301098"/>
          </a:xfrm>
          <a:custGeom>
            <a:avLst/>
            <a:gdLst>
              <a:gd name="connsiteX0" fmla="*/ 1648196 w 2773955"/>
              <a:gd name="connsiteY0" fmla="*/ 3301098 h 3301098"/>
              <a:gd name="connsiteX1" fmla="*/ 0 w 2773955"/>
              <a:gd name="connsiteY1" fmla="*/ 3301098 h 3301098"/>
              <a:gd name="connsiteX2" fmla="*/ 0 w 2773955"/>
              <a:gd name="connsiteY2" fmla="*/ 0 h 3301098"/>
              <a:gd name="connsiteX3" fmla="*/ 2773955 w 2773955"/>
              <a:gd name="connsiteY3" fmla="*/ 0 h 3301098"/>
            </a:gdLst>
            <a:ahLst/>
            <a:cxnLst>
              <a:cxn ang="0">
                <a:pos x="connsiteX0" y="connsiteY0"/>
              </a:cxn>
              <a:cxn ang="0">
                <a:pos x="connsiteX1" y="connsiteY1"/>
              </a:cxn>
              <a:cxn ang="0">
                <a:pos x="connsiteX2" y="connsiteY2"/>
              </a:cxn>
              <a:cxn ang="0">
                <a:pos x="connsiteX3" y="connsiteY3"/>
              </a:cxn>
            </a:cxnLst>
            <a:rect l="l" t="t" r="r" b="b"/>
            <a:pathLst>
              <a:path w="2773955" h="3301098">
                <a:moveTo>
                  <a:pt x="1648196" y="3301098"/>
                </a:moveTo>
                <a:lnTo>
                  <a:pt x="0" y="3301098"/>
                </a:lnTo>
                <a:lnTo>
                  <a:pt x="0" y="0"/>
                </a:lnTo>
                <a:lnTo>
                  <a:pt x="2773955"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2" name="Picture Placeholder 11">
            <a:extLst>
              <a:ext uri="{FF2B5EF4-FFF2-40B4-BE49-F238E27FC236}">
                <a16:creationId xmlns:a16="http://schemas.microsoft.com/office/drawing/2014/main" id="{314E61CD-E063-304D-B5B1-87DCCF78666D}"/>
              </a:ext>
            </a:extLst>
          </p:cNvPr>
          <p:cNvSpPr>
            <a:spLocks noGrp="1"/>
          </p:cNvSpPr>
          <p:nvPr>
            <p:ph type="pic" sz="quarter" idx="11"/>
          </p:nvPr>
        </p:nvSpPr>
        <p:spPr>
          <a:xfrm>
            <a:off x="0" y="-3175"/>
            <a:ext cx="5785615" cy="6861175"/>
          </a:xfrm>
          <a:custGeom>
            <a:avLst/>
            <a:gdLst>
              <a:gd name="connsiteX0" fmla="*/ 1173462 w 5785615"/>
              <a:gd name="connsiteY0" fmla="*/ 0 h 6861175"/>
              <a:gd name="connsiteX1" fmla="*/ 5785615 w 5785615"/>
              <a:gd name="connsiteY1" fmla="*/ 0 h 6861175"/>
              <a:gd name="connsiteX2" fmla="*/ 3445779 w 5785615"/>
              <a:gd name="connsiteY2" fmla="*/ 6861175 h 6861175"/>
              <a:gd name="connsiteX3" fmla="*/ 2730500 w 5785615"/>
              <a:gd name="connsiteY3" fmla="*/ 6861175 h 6861175"/>
              <a:gd name="connsiteX4" fmla="*/ 1173462 w 5785615"/>
              <a:gd name="connsiteY4" fmla="*/ 6861175 h 6861175"/>
              <a:gd name="connsiteX5" fmla="*/ 0 w 5785615"/>
              <a:gd name="connsiteY5" fmla="*/ 6861175 h 6861175"/>
              <a:gd name="connsiteX6" fmla="*/ 0 w 5785615"/>
              <a:gd name="connsiteY6" fmla="*/ 3175 h 6861175"/>
              <a:gd name="connsiteX7" fmla="*/ 1173462 w 5785615"/>
              <a:gd name="connsiteY7" fmla="*/ 3175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615" h="6861175">
                <a:moveTo>
                  <a:pt x="1173462" y="0"/>
                </a:moveTo>
                <a:lnTo>
                  <a:pt x="5785615" y="0"/>
                </a:lnTo>
                <a:lnTo>
                  <a:pt x="3445779" y="6861175"/>
                </a:lnTo>
                <a:lnTo>
                  <a:pt x="2730500" y="6861175"/>
                </a:lnTo>
                <a:lnTo>
                  <a:pt x="1173462" y="6861175"/>
                </a:lnTo>
                <a:lnTo>
                  <a:pt x="0" y="6861175"/>
                </a:lnTo>
                <a:lnTo>
                  <a:pt x="0" y="3175"/>
                </a:lnTo>
                <a:lnTo>
                  <a:pt x="1173462" y="3175"/>
                </a:lnTo>
                <a:close/>
              </a:path>
            </a:pathLst>
          </a:custGeom>
          <a:pattFill prst="wdUpDiag">
            <a:fgClr>
              <a:schemeClr val="bg1">
                <a:lumMod val="85000"/>
              </a:schemeClr>
            </a:fgClr>
            <a:bgClr>
              <a:schemeClr val="bg1"/>
            </a:bgClr>
          </a:pattFill>
        </p:spPr>
        <p:txBody>
          <a:bodyPr wrap="square">
            <a:noAutofit/>
          </a:bodyPr>
          <a:lstStyle/>
          <a:p>
            <a:endParaRPr lang="en-US"/>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99657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AN WITH IC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D3687A-C370-A64B-9BE8-48099D66DB1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15" name="TextBox 14">
            <a:extLst>
              <a:ext uri="{FF2B5EF4-FFF2-40B4-BE49-F238E27FC236}">
                <a16:creationId xmlns:a16="http://schemas.microsoft.com/office/drawing/2014/main" id="{D99F4E21-A7F8-7945-9C98-D10A471BC929}"/>
              </a:ext>
            </a:extLst>
          </p:cNvPr>
          <p:cNvSpPr txBox="1"/>
          <p:nvPr userDrawn="1"/>
        </p:nvSpPr>
        <p:spPr>
          <a:xfrm>
            <a:off x="11024088" y="6275447"/>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a:solidFill>
                <a:schemeClr val="bg1"/>
              </a:solidFill>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838200" y="461936"/>
            <a:ext cx="10515600" cy="1325563"/>
          </a:xfrm>
        </p:spPr>
        <p:txBody>
          <a:bodyPr/>
          <a:lstStyle>
            <a:lvl1pPr algn="ctr">
              <a:defRPr>
                <a:solidFill>
                  <a:schemeClr val="bg1"/>
                </a:solidFill>
              </a:defRPr>
            </a:lvl1pPr>
          </a:lstStyle>
          <a:p>
            <a:r>
              <a:rPr lang="en-US"/>
              <a:t>Click to edit Master title style</a:t>
            </a:r>
          </a:p>
        </p:txBody>
      </p:sp>
      <p:sp>
        <p:nvSpPr>
          <p:cNvPr id="6"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09491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YAN WITH ICON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53A591-6CD6-1D4A-B145-83AACCEFE3B4}"/>
              </a:ext>
            </a:extLst>
          </p:cNvPr>
          <p:cNvSpPr/>
          <p:nvPr userDrawn="1"/>
        </p:nvSpPr>
        <p:spPr>
          <a:xfrm>
            <a:off x="0" y="0"/>
            <a:ext cx="12192000" cy="6858000"/>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838200" y="461936"/>
            <a:ext cx="10515600" cy="1325563"/>
          </a:xfrm>
        </p:spPr>
        <p:txBody>
          <a:bodyPr/>
          <a:lstStyle>
            <a:lvl1pPr algn="ctr">
              <a:defRPr>
                <a:solidFill>
                  <a:schemeClr val="bg1"/>
                </a:solidFill>
              </a:defRPr>
            </a:lvl1pPr>
          </a:lstStyle>
          <a:p>
            <a:endParaRPr lang="en-US"/>
          </a:p>
        </p:txBody>
      </p:sp>
    </p:spTree>
    <p:extLst>
      <p:ext uri="{BB962C8B-B14F-4D97-AF65-F5344CB8AC3E}">
        <p14:creationId xmlns:p14="http://schemas.microsoft.com/office/powerpoint/2010/main" val="304722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upper lef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AE57C-AF95-3846-98A0-4AD48AB15325}"/>
              </a:ext>
            </a:extLst>
          </p:cNvPr>
          <p:cNvSpPr/>
          <p:nvPr userDrawn="1"/>
        </p:nvSpPr>
        <p:spPr>
          <a:xfrm>
            <a:off x="0" y="0"/>
            <a:ext cx="12192000" cy="1516566"/>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73270-1CCB-254B-AA9C-14AC8FAB601B}"/>
              </a:ext>
            </a:extLst>
          </p:cNvPr>
          <p:cNvSpPr>
            <a:spLocks noGrp="1"/>
          </p:cNvSpPr>
          <p:nvPr>
            <p:ph type="title"/>
          </p:nvPr>
        </p:nvSpPr>
        <p:spPr>
          <a:xfrm>
            <a:off x="1587524" y="2626543"/>
            <a:ext cx="9802719" cy="814526"/>
          </a:xfrm>
        </p:spPr>
        <p:txBody>
          <a:bodyPr>
            <a:normAutofit/>
          </a:bodyPr>
          <a:lstStyle>
            <a:lvl1pPr>
              <a:defRPr sz="2800" b="1">
                <a:solidFill>
                  <a:srgbClr val="263B88"/>
                </a:solidFill>
                <a:latin typeface="Source Sans Pro" panose="020B0503030403020204" pitchFamily="34" charset="77"/>
              </a:defRPr>
            </a:lvl1pPr>
          </a:lstStyle>
          <a:p>
            <a:r>
              <a:rPr lang="en-US"/>
              <a:t>Click to edit Master title style</a:t>
            </a:r>
          </a:p>
        </p:txBody>
      </p:sp>
      <p:sp>
        <p:nvSpPr>
          <p:cNvPr id="5" name="TextBox 4">
            <a:extLst>
              <a:ext uri="{FF2B5EF4-FFF2-40B4-BE49-F238E27FC236}">
                <a16:creationId xmlns:a16="http://schemas.microsoft.com/office/drawing/2014/main" id="{637ECD7A-F2C5-D94B-A6D8-E36CFECE0B3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9" name="Freeform 8">
            <a:extLst>
              <a:ext uri="{FF2B5EF4-FFF2-40B4-BE49-F238E27FC236}">
                <a16:creationId xmlns:a16="http://schemas.microsoft.com/office/drawing/2014/main" id="{7966BBEF-6022-2B4D-BA56-81AD816033D7}"/>
              </a:ext>
            </a:extLst>
          </p:cNvPr>
          <p:cNvSpPr/>
          <p:nvPr userDrawn="1"/>
        </p:nvSpPr>
        <p:spPr>
          <a:xfrm rot="10800000">
            <a:off x="0" y="0"/>
            <a:ext cx="6138733" cy="6857997"/>
          </a:xfrm>
          <a:custGeom>
            <a:avLst/>
            <a:gdLst>
              <a:gd name="connsiteX0" fmla="*/ 6138733 w 6138733"/>
              <a:gd name="connsiteY0" fmla="*/ 6857997 h 6857997"/>
              <a:gd name="connsiteX1" fmla="*/ 2838549 w 6138733"/>
              <a:gd name="connsiteY1" fmla="*/ 6857997 h 6857997"/>
              <a:gd name="connsiteX2" fmla="*/ 0 w 6138733"/>
              <a:gd name="connsiteY2" fmla="*/ 4689570 h 6857997"/>
              <a:gd name="connsiteX3" fmla="*/ 4689598 w 6138733"/>
              <a:gd name="connsiteY3" fmla="*/ 4689603 h 6857997"/>
              <a:gd name="connsiteX4" fmla="*/ 6138733 w 6138733"/>
              <a:gd name="connsiteY4" fmla="*/ 0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733" h="6857997">
                <a:moveTo>
                  <a:pt x="6138733" y="6857997"/>
                </a:moveTo>
                <a:lnTo>
                  <a:pt x="2838549" y="6857997"/>
                </a:lnTo>
                <a:lnTo>
                  <a:pt x="0" y="4689570"/>
                </a:lnTo>
                <a:lnTo>
                  <a:pt x="4689598" y="4689603"/>
                </a:lnTo>
                <a:lnTo>
                  <a:pt x="613873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10EAE21-0B1E-AB4D-AF06-7BD0CB9FD3B8}"/>
              </a:ext>
            </a:extLst>
          </p:cNvPr>
          <p:cNvSpPr>
            <a:spLocks noGrp="1"/>
          </p:cNvSpPr>
          <p:nvPr>
            <p:ph type="body" sz="quarter" idx="10"/>
          </p:nvPr>
        </p:nvSpPr>
        <p:spPr>
          <a:xfrm>
            <a:off x="466287" y="566764"/>
            <a:ext cx="4426726" cy="1319398"/>
          </a:xfrm>
        </p:spPr>
        <p:txBody>
          <a:bodyPr>
            <a:noAutofit/>
          </a:bodyPr>
          <a:lstStyle>
            <a:lvl1pPr>
              <a:defRPr sz="4000" b="1">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35C674B6-CB2B-FE41-BFC2-7A328D4E6A35}"/>
              </a:ext>
            </a:extLst>
          </p:cNvPr>
          <p:cNvSpPr>
            <a:spLocks noGrp="1"/>
          </p:cNvSpPr>
          <p:nvPr>
            <p:ph type="body" sz="quarter" idx="11" hasCustomPrompt="1"/>
          </p:nvPr>
        </p:nvSpPr>
        <p:spPr>
          <a:xfrm>
            <a:off x="4893013" y="554476"/>
            <a:ext cx="6643153" cy="486384"/>
          </a:xfrm>
        </p:spPr>
        <p:txBody>
          <a:bodyPr>
            <a:noAutofit/>
          </a:bodyPr>
          <a:lstStyle>
            <a:lvl1pPr algn="r">
              <a:defRPr sz="2400">
                <a:solidFill>
                  <a:srgbClr val="00B0F0"/>
                </a:solidFill>
              </a:defRPr>
            </a:lvl1pPr>
            <a:lvl2pPr algn="r">
              <a:defRPr>
                <a:solidFill>
                  <a:srgbClr val="00B0F0"/>
                </a:solidFill>
              </a:defRPr>
            </a:lvl2pPr>
            <a:lvl3pPr algn="r">
              <a:defRPr>
                <a:solidFill>
                  <a:srgbClr val="00B0F0"/>
                </a:solidFill>
              </a:defRPr>
            </a:lvl3pPr>
            <a:lvl4pPr algn="r">
              <a:defRPr>
                <a:solidFill>
                  <a:srgbClr val="00B0F0"/>
                </a:solidFill>
              </a:defRPr>
            </a:lvl4pPr>
            <a:lvl5pPr algn="r">
              <a:defRPr>
                <a:solidFill>
                  <a:srgbClr val="00B0F0"/>
                </a:solidFill>
              </a:defRPr>
            </a:lvl5pPr>
          </a:lstStyle>
          <a:p>
            <a:pPr lvl="0"/>
            <a:r>
              <a:rPr lang="en-US"/>
              <a:t>CLICK TO EDIT MASTER TEXT STYLES</a:t>
            </a:r>
          </a:p>
        </p:txBody>
      </p:sp>
      <p:sp>
        <p:nvSpPr>
          <p:cNvPr id="22" name="Text Placeholder 21">
            <a:extLst>
              <a:ext uri="{FF2B5EF4-FFF2-40B4-BE49-F238E27FC236}">
                <a16:creationId xmlns:a16="http://schemas.microsoft.com/office/drawing/2014/main" id="{6F98F603-7936-8047-8E2A-6CCF3B6379B0}"/>
              </a:ext>
            </a:extLst>
          </p:cNvPr>
          <p:cNvSpPr>
            <a:spLocks noGrp="1"/>
          </p:cNvSpPr>
          <p:nvPr>
            <p:ph type="body" sz="quarter" idx="12"/>
          </p:nvPr>
        </p:nvSpPr>
        <p:spPr>
          <a:xfrm>
            <a:off x="2335416"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5AFBED5-2369-7649-B0B6-CB82992A2A01}"/>
              </a:ext>
            </a:extLst>
          </p:cNvPr>
          <p:cNvSpPr>
            <a:spLocks noGrp="1"/>
          </p:cNvSpPr>
          <p:nvPr>
            <p:ph type="body" sz="quarter" idx="13"/>
          </p:nvPr>
        </p:nvSpPr>
        <p:spPr>
          <a:xfrm>
            <a:off x="2335416"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FCE46F1A-7B40-8747-9D4F-90572224770D}"/>
              </a:ext>
            </a:extLst>
          </p:cNvPr>
          <p:cNvSpPr>
            <a:spLocks noGrp="1"/>
          </p:cNvSpPr>
          <p:nvPr>
            <p:ph type="body" sz="quarter" idx="14"/>
          </p:nvPr>
        </p:nvSpPr>
        <p:spPr>
          <a:xfrm>
            <a:off x="7374344"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6" name="Text Placeholder 21">
            <a:extLst>
              <a:ext uri="{FF2B5EF4-FFF2-40B4-BE49-F238E27FC236}">
                <a16:creationId xmlns:a16="http://schemas.microsoft.com/office/drawing/2014/main" id="{8DB80C9A-46AD-DD44-A2CB-4BC29A5CB58E}"/>
              </a:ext>
            </a:extLst>
          </p:cNvPr>
          <p:cNvSpPr>
            <a:spLocks noGrp="1"/>
          </p:cNvSpPr>
          <p:nvPr>
            <p:ph type="body" sz="quarter" idx="15"/>
          </p:nvPr>
        </p:nvSpPr>
        <p:spPr>
          <a:xfrm>
            <a:off x="7374344"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13"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8739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lower righ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189237D-3C54-064C-8019-9F30CCF110CD}"/>
              </a:ext>
            </a:extLst>
          </p:cNvPr>
          <p:cNvSpPr/>
          <p:nvPr userDrawn="1"/>
        </p:nvSpPr>
        <p:spPr>
          <a:xfrm>
            <a:off x="6872064" y="1368510"/>
            <a:ext cx="5319936" cy="5489491"/>
          </a:xfrm>
          <a:custGeom>
            <a:avLst/>
            <a:gdLst>
              <a:gd name="connsiteX0" fmla="*/ 1553297 w 5319936"/>
              <a:gd name="connsiteY0" fmla="*/ 0 h 5489491"/>
              <a:gd name="connsiteX1" fmla="*/ 4369566 w 5319936"/>
              <a:gd name="connsiteY1" fmla="*/ 2151468 h 5489491"/>
              <a:gd name="connsiteX2" fmla="*/ 5319936 w 5319936"/>
              <a:gd name="connsiteY2" fmla="*/ 1425440 h 5489491"/>
              <a:gd name="connsiteX3" fmla="*/ 5319936 w 5319936"/>
              <a:gd name="connsiteY3" fmla="*/ 5489491 h 5489491"/>
              <a:gd name="connsiteX4" fmla="*/ 0 w 5319936"/>
              <a:gd name="connsiteY4" fmla="*/ 5489491 h 5489491"/>
              <a:gd name="connsiteX5" fmla="*/ 2629044 w 5319936"/>
              <a:gd name="connsiteY5" fmla="*/ 3481109 h 54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9936" h="5489491">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10515600" cy="1325563"/>
          </a:xfrm>
        </p:spPr>
        <p:txBody>
          <a:bodyPr/>
          <a:lstStyle>
            <a:lvl1pPr>
              <a:defRPr b="1">
                <a:solidFill>
                  <a:srgbClr val="00B0F0"/>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a:extLst>
              <a:ext uri="{FF2B5EF4-FFF2-40B4-BE49-F238E27FC236}">
                <a16:creationId xmlns:a16="http://schemas.microsoft.com/office/drawing/2014/main" id="{BB3BEA2E-E5DB-6442-9BEB-BD1E25400B8E}"/>
              </a:ext>
            </a:extLst>
          </p:cNvPr>
          <p:cNvSpPr txBox="1"/>
          <p:nvPr userDrawn="1"/>
        </p:nvSpPr>
        <p:spPr>
          <a:xfrm>
            <a:off x="10954878" y="6276612"/>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a:solidFill>
                <a:schemeClr val="bg1"/>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5394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cyan">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2" y="365125"/>
            <a:ext cx="9951208" cy="1325563"/>
          </a:xfrm>
        </p:spPr>
        <p:txBody>
          <a:bodyPr/>
          <a:lstStyle>
            <a:lvl1pPr>
              <a:defRPr b="1">
                <a:solidFill>
                  <a:srgbClr val="00B0F0"/>
                </a:solidFill>
                <a:latin typeface="Source Sans Pro" panose="020B0503030403020204" pitchFamily="34" charset="77"/>
              </a:defRPr>
            </a:lvl1pPr>
          </a:lstStyle>
          <a:p>
            <a:r>
              <a:rPr lang="en-US"/>
              <a:t>Click to edit Master title style</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1319A1-2A7A-A540-B5B5-89B614A37E19}"/>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a:solidFill>
                <a:srgbClr val="00B0F0"/>
              </a:solidFill>
              <a:latin typeface="Source Sans Pro" panose="020B0503030403020204" pitchFamily="34" charset="77"/>
            </a:endParaRPr>
          </a:p>
        </p:txBody>
      </p:sp>
      <p:sp>
        <p:nvSpPr>
          <p:cNvPr id="12" name="Content Placeholder 2">
            <a:extLst>
              <a:ext uri="{FF2B5EF4-FFF2-40B4-BE49-F238E27FC236}">
                <a16:creationId xmlns:a16="http://schemas.microsoft.com/office/drawing/2014/main" id="{FDFB371D-CF0C-1F4C-81C6-38F69B4842E9}"/>
              </a:ext>
            </a:extLst>
          </p:cNvPr>
          <p:cNvSpPr>
            <a:spLocks noGrp="1"/>
          </p:cNvSpPr>
          <p:nvPr>
            <p:ph idx="1"/>
          </p:nvPr>
        </p:nvSpPr>
        <p:spPr>
          <a:xfrm>
            <a:off x="1402591" y="1833989"/>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0995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blu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C14E1D-49EE-FB47-AC7E-0B58F8E5266F}"/>
              </a:ext>
            </a:extLst>
          </p:cNvPr>
          <p:cNvSpPr txBox="1">
            <a:spLocks/>
          </p:cNvSpPr>
          <p:nvPr userDrawn="1"/>
        </p:nvSpPr>
        <p:spPr>
          <a:xfrm>
            <a:off x="838200" y="805552"/>
            <a:ext cx="42771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63B88"/>
                </a:solidFill>
                <a:latin typeface="+mn-lt"/>
                <a:ea typeface="+mj-ea"/>
                <a:cs typeface="+mj-cs"/>
              </a:defRPr>
            </a:lvl1pPr>
          </a:lstStyle>
          <a:p>
            <a:r>
              <a:rPr lang="en-US">
                <a:solidFill>
                  <a:schemeClr val="bg1"/>
                </a:solidFill>
              </a:rPr>
              <a:t>Click to edit Master title style</a:t>
            </a:r>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1402592" y="1825625"/>
            <a:ext cx="9951208" cy="4351338"/>
          </a:xfrm>
        </p:spPr>
        <p:txBody>
          <a:bodyPr/>
          <a:lstStyle>
            <a:lvl1pPr marL="0" indent="0">
              <a:buNone/>
              <a:defRPr>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668422-86DB-0C47-951A-BCD790EF220E}"/>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3"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2709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01D5716-421F-4D4D-8CF4-67CFB288A08E}"/>
              </a:ext>
            </a:extLst>
          </p:cNvPr>
          <p:cNvSpPr>
            <a:spLocks noGrp="1"/>
          </p:cNvSpPr>
          <p:nvPr>
            <p:ph type="pic" sz="quarter" idx="10"/>
          </p:nvPr>
        </p:nvSpPr>
        <p:spPr>
          <a:xfrm>
            <a:off x="5823625" y="2055813"/>
            <a:ext cx="6368375" cy="3664050"/>
          </a:xfrm>
          <a:custGeom>
            <a:avLst/>
            <a:gdLst>
              <a:gd name="connsiteX0" fmla="*/ 0 w 6368375"/>
              <a:gd name="connsiteY0" fmla="*/ 0 h 3664050"/>
              <a:gd name="connsiteX1" fmla="*/ 6368375 w 6368375"/>
              <a:gd name="connsiteY1" fmla="*/ 0 h 3664050"/>
              <a:gd name="connsiteX2" fmla="*/ 6368375 w 6368375"/>
              <a:gd name="connsiteY2" fmla="*/ 1409406 h 3664050"/>
              <a:gd name="connsiteX3" fmla="*/ 5599483 w 6368375"/>
              <a:gd name="connsiteY3" fmla="*/ 3664050 h 3664050"/>
              <a:gd name="connsiteX4" fmla="*/ 0 w 6368375"/>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8375" h="3664050">
                <a:moveTo>
                  <a:pt x="0" y="0"/>
                </a:moveTo>
                <a:lnTo>
                  <a:pt x="6368375" y="0"/>
                </a:lnTo>
                <a:lnTo>
                  <a:pt x="6368375" y="1409406"/>
                </a:lnTo>
                <a:lnTo>
                  <a:pt x="5599483" y="3664050"/>
                </a:lnTo>
                <a:lnTo>
                  <a:pt x="0" y="3664050"/>
                </a:lnTo>
                <a:close/>
              </a:path>
            </a:pathLst>
          </a:custGeom>
          <a:pattFill prst="pct5">
            <a:fgClr>
              <a:schemeClr val="accent1"/>
            </a:fgClr>
            <a:bgClr>
              <a:schemeClr val="bg1"/>
            </a:bgClr>
          </a:pattFill>
        </p:spPr>
        <p:txBody>
          <a:bodyPr wrap="square">
            <a:noAutofit/>
          </a:bodyPr>
          <a:lstStyle/>
          <a:p>
            <a:endParaRPr lang="en-US"/>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2F559342-04E6-4A43-A9F9-895E6555C351}"/>
              </a:ext>
            </a:extLst>
          </p:cNvPr>
          <p:cNvSpPr>
            <a:spLocks noGrp="1"/>
          </p:cNvSpPr>
          <p:nvPr>
            <p:ph idx="1"/>
          </p:nvPr>
        </p:nvSpPr>
        <p:spPr>
          <a:xfrm>
            <a:off x="1402593" y="2055813"/>
            <a:ext cx="407408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8299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5823626" y="2055813"/>
            <a:ext cx="3030443" cy="3664050"/>
          </a:xfrm>
          <a:pattFill prst="pct5">
            <a:fgClr>
              <a:schemeClr val="accent1"/>
            </a:fgClr>
            <a:bgClr>
              <a:schemeClr val="bg1"/>
            </a:bgClr>
          </a:pattFill>
        </p:spPr>
        <p:txBody>
          <a:bodyPr/>
          <a:lstStyle/>
          <a:p>
            <a:endParaRPr lang="en-US"/>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16" name="Picture Placeholder 15">
            <a:extLst>
              <a:ext uri="{FF2B5EF4-FFF2-40B4-BE49-F238E27FC236}">
                <a16:creationId xmlns:a16="http://schemas.microsoft.com/office/drawing/2014/main" id="{C83E078C-D376-D844-AFF2-564FD9088A8A}"/>
              </a:ext>
            </a:extLst>
          </p:cNvPr>
          <p:cNvSpPr>
            <a:spLocks noGrp="1"/>
          </p:cNvSpPr>
          <p:nvPr>
            <p:ph type="pic" sz="quarter" idx="11"/>
          </p:nvPr>
        </p:nvSpPr>
        <p:spPr>
          <a:xfrm>
            <a:off x="9168993" y="2055813"/>
            <a:ext cx="3030443" cy="3664050"/>
          </a:xfrm>
          <a:custGeom>
            <a:avLst/>
            <a:gdLst>
              <a:gd name="connsiteX0" fmla="*/ 0 w 3030443"/>
              <a:gd name="connsiteY0" fmla="*/ 0 h 3664050"/>
              <a:gd name="connsiteX1" fmla="*/ 3030443 w 3030443"/>
              <a:gd name="connsiteY1" fmla="*/ 0 h 3664050"/>
              <a:gd name="connsiteX2" fmla="*/ 3030443 w 3030443"/>
              <a:gd name="connsiteY2" fmla="*/ 1387602 h 3664050"/>
              <a:gd name="connsiteX3" fmla="*/ 2254115 w 3030443"/>
              <a:gd name="connsiteY3" fmla="*/ 3664050 h 3664050"/>
              <a:gd name="connsiteX4" fmla="*/ 0 w 3030443"/>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443" h="3664050">
                <a:moveTo>
                  <a:pt x="0" y="0"/>
                </a:moveTo>
                <a:lnTo>
                  <a:pt x="3030443" y="0"/>
                </a:lnTo>
                <a:lnTo>
                  <a:pt x="3030443" y="1387602"/>
                </a:lnTo>
                <a:lnTo>
                  <a:pt x="2254115" y="3664050"/>
                </a:lnTo>
                <a:lnTo>
                  <a:pt x="0" y="3664050"/>
                </a:lnTo>
                <a:close/>
              </a:path>
            </a:pathLst>
          </a:custGeom>
          <a:pattFill prst="pct5">
            <a:fgClr>
              <a:schemeClr val="accent1"/>
            </a:fgClr>
            <a:bgClr>
              <a:schemeClr val="bg1"/>
            </a:bgClr>
          </a:pattFill>
        </p:spPr>
        <p:txBody>
          <a:bodyPr wrap="square">
            <a:noAutofit/>
          </a:bodyPr>
          <a:lstStyle/>
          <a:p>
            <a:endParaRPr lang="en-US"/>
          </a:p>
        </p:txBody>
      </p:sp>
      <p:sp>
        <p:nvSpPr>
          <p:cNvPr id="12" name="Content Placeholder 2">
            <a:extLst>
              <a:ext uri="{FF2B5EF4-FFF2-40B4-BE49-F238E27FC236}">
                <a16:creationId xmlns:a16="http://schemas.microsoft.com/office/drawing/2014/main" id="{872D042A-2C74-9F41-BB85-FE582AC80BDD}"/>
              </a:ext>
            </a:extLst>
          </p:cNvPr>
          <p:cNvSpPr>
            <a:spLocks noGrp="1"/>
          </p:cNvSpPr>
          <p:nvPr>
            <p:ph idx="1"/>
          </p:nvPr>
        </p:nvSpPr>
        <p:spPr>
          <a:xfrm>
            <a:off x="1402593" y="2055813"/>
            <a:ext cx="410611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110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HORIZONTAL IMAGES-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0" y="0"/>
            <a:ext cx="6006230" cy="3068877"/>
          </a:xfrm>
          <a:pattFill prst="pct5">
            <a:fgClr>
              <a:schemeClr val="accent1"/>
            </a:fgClr>
            <a:bgClr>
              <a:schemeClr val="bg1"/>
            </a:bgClr>
          </a:pattFill>
        </p:spPr>
        <p:txBody>
          <a:bodyPr/>
          <a:lstStyle/>
          <a:p>
            <a:endParaRPr lang="en-US"/>
          </a:p>
        </p:txBody>
      </p:sp>
      <p:sp>
        <p:nvSpPr>
          <p:cNvPr id="11" name="Picture Placeholder 10">
            <a:extLst>
              <a:ext uri="{FF2B5EF4-FFF2-40B4-BE49-F238E27FC236}">
                <a16:creationId xmlns:a16="http://schemas.microsoft.com/office/drawing/2014/main" id="{86628376-1AD1-7446-BE4B-11E566628B98}"/>
              </a:ext>
            </a:extLst>
          </p:cNvPr>
          <p:cNvSpPr>
            <a:spLocks noGrp="1"/>
          </p:cNvSpPr>
          <p:nvPr>
            <p:ph type="pic" sz="quarter" idx="11"/>
          </p:nvPr>
        </p:nvSpPr>
        <p:spPr>
          <a:xfrm>
            <a:off x="6185772" y="0"/>
            <a:ext cx="6006230" cy="3068877"/>
          </a:xfrm>
          <a:custGeom>
            <a:avLst/>
            <a:gdLst>
              <a:gd name="connsiteX0" fmla="*/ 0 w 6006230"/>
              <a:gd name="connsiteY0" fmla="*/ 0 h 3068877"/>
              <a:gd name="connsiteX1" fmla="*/ 6006230 w 6006230"/>
              <a:gd name="connsiteY1" fmla="*/ 0 h 3068877"/>
              <a:gd name="connsiteX2" fmla="*/ 6006230 w 6006230"/>
              <a:gd name="connsiteY2" fmla="*/ 1534103 h 3068877"/>
              <a:gd name="connsiteX3" fmla="*/ 5482832 w 6006230"/>
              <a:gd name="connsiteY3" fmla="*/ 3068877 h 3068877"/>
              <a:gd name="connsiteX4" fmla="*/ 0 w 6006230"/>
              <a:gd name="connsiteY4" fmla="*/ 3068877 h 3068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230" h="3068877">
                <a:moveTo>
                  <a:pt x="0" y="0"/>
                </a:moveTo>
                <a:lnTo>
                  <a:pt x="6006230" y="0"/>
                </a:lnTo>
                <a:lnTo>
                  <a:pt x="6006230" y="1534103"/>
                </a:lnTo>
                <a:lnTo>
                  <a:pt x="5482832" y="3068877"/>
                </a:lnTo>
                <a:lnTo>
                  <a:pt x="0" y="3068877"/>
                </a:lnTo>
                <a:close/>
              </a:path>
            </a:pathLst>
          </a:custGeom>
          <a:pattFill prst="pct5">
            <a:fgClr>
              <a:schemeClr val="accent1"/>
            </a:fgClr>
            <a:bgClr>
              <a:schemeClr val="bg1"/>
            </a:bgClr>
          </a:pattFill>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429000"/>
            <a:ext cx="9951208" cy="529225"/>
          </a:xfrm>
        </p:spPr>
        <p:txBody>
          <a:bodyPr>
            <a:normAutofit/>
          </a:bodyPr>
          <a:lstStyle>
            <a:lvl1pPr>
              <a:defRPr sz="3200"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9CBD6525-6A08-E04E-AEE7-940014C44D54}"/>
              </a:ext>
            </a:extLst>
          </p:cNvPr>
          <p:cNvSpPr>
            <a:spLocks noGrp="1"/>
          </p:cNvSpPr>
          <p:nvPr>
            <p:ph idx="1"/>
          </p:nvPr>
        </p:nvSpPr>
        <p:spPr>
          <a:xfrm>
            <a:off x="1402592" y="4171167"/>
            <a:ext cx="9951208" cy="1872641"/>
          </a:xfrm>
        </p:spPr>
        <p:txBody>
          <a:bodyPr>
            <a:normAutofit/>
          </a:bodyPr>
          <a:lstStyle>
            <a:lvl1pPr marL="0" indent="0">
              <a:buNone/>
              <a:defRPr sz="2400">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7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8E6C9-516B-E841-BF16-64708D014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AACC2-45AB-BE4D-B9B9-DC8162FD4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053334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2" r:id="rId3"/>
    <p:sldLayoutId id="2147483655" r:id="rId4"/>
    <p:sldLayoutId id="2147483659" r:id="rId5"/>
    <p:sldLayoutId id="2147483660" r:id="rId6"/>
    <p:sldLayoutId id="2147483676" r:id="rId7"/>
    <p:sldLayoutId id="2147483678" r:id="rId8"/>
    <p:sldLayoutId id="2147483677" r:id="rId9"/>
    <p:sldLayoutId id="2147483656" r:id="rId10"/>
    <p:sldLayoutId id="2147483671" r:id="rId11"/>
    <p:sldLayoutId id="2147483675" r:id="rId12"/>
    <p:sldLayoutId id="2147483657" r:id="rId13"/>
    <p:sldLayoutId id="2147483658" r:id="rId14"/>
    <p:sldLayoutId id="2147483663" r:id="rId15"/>
    <p:sldLayoutId id="2147483672" r:id="rId16"/>
    <p:sldLayoutId id="2147483673" r:id="rId17"/>
    <p:sldLayoutId id="2147483662" r:id="rId18"/>
    <p:sldLayoutId id="2147483679" r:id="rId19"/>
    <p:sldLayoutId id="2147483670" r:id="rId20"/>
    <p:sldLayoutId id="2147483668" r:id="rId21"/>
    <p:sldLayoutId id="2147483667" r:id="rId22"/>
    <p:sldLayoutId id="2147483665" r:id="rId23"/>
    <p:sldLayoutId id="2147483674" r:id="rId24"/>
    <p:sldLayoutId id="2147483666" r:id="rId25"/>
    <p:sldLayoutId id="2147483680" r:id="rId26"/>
  </p:sldLayoutIdLst>
  <p:hf hdr="0" dt="0"/>
  <p:txStyles>
    <p:title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illiamsinstitute.law.ucla.edu/wp-content/uploads/LGBTQ-Youth-in-CA-Public-Schools.pdf" TargetMode="External"/><Relationship Id="rId2" Type="http://schemas.openxmlformats.org/officeDocument/2006/relationships/image" Target="../media/image35.jp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assets2.hrc.org/files/assets/resources/Growing-Up-LGBT-in-America_Report.pdf?_ga=2.18417465.1643399944.1579031050-689703271.1578501672"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cadca.org/resources/cadcas-webinar-wednesdays-series"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56.jpe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hyperlink" Target="mailto:cancoalition@lalgbtcenter.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34693-894A-9146-A073-6FA6CD68AE1C}"/>
              </a:ext>
            </a:extLst>
          </p:cNvPr>
          <p:cNvSpPr>
            <a:spLocks noGrp="1"/>
          </p:cNvSpPr>
          <p:nvPr>
            <p:ph type="ctrTitle"/>
          </p:nvPr>
        </p:nvSpPr>
        <p:spPr>
          <a:xfrm>
            <a:off x="3075432" y="191001"/>
            <a:ext cx="9116568" cy="1480663"/>
          </a:xfrm>
        </p:spPr>
        <p:txBody>
          <a:bodyPr>
            <a:normAutofit/>
          </a:bodyPr>
          <a:lstStyle/>
          <a:p>
            <a:r>
              <a:rPr lang="en-US" sz="3200" b="1" dirty="0"/>
              <a:t>Preventing substance misuse among LGBTQ+ youth through peer and community support </a:t>
            </a:r>
          </a:p>
        </p:txBody>
      </p:sp>
      <p:sp>
        <p:nvSpPr>
          <p:cNvPr id="4" name="Subtitle 3">
            <a:extLst>
              <a:ext uri="{FF2B5EF4-FFF2-40B4-BE49-F238E27FC236}">
                <a16:creationId xmlns:a16="http://schemas.microsoft.com/office/drawing/2014/main" id="{71D87652-65C0-BD48-9172-E06FEA35DBC5}"/>
              </a:ext>
            </a:extLst>
          </p:cNvPr>
          <p:cNvSpPr>
            <a:spLocks noGrp="1"/>
          </p:cNvSpPr>
          <p:nvPr>
            <p:ph type="subTitle" idx="1"/>
          </p:nvPr>
        </p:nvSpPr>
        <p:spPr>
          <a:xfrm>
            <a:off x="5129784" y="2487168"/>
            <a:ext cx="6293590" cy="2249424"/>
          </a:xfrm>
        </p:spPr>
        <p:txBody>
          <a:bodyPr vert="horz" lIns="91440" tIns="45720" rIns="91440" bIns="45720" rtlCol="0" anchor="t">
            <a:normAutofit/>
          </a:bodyPr>
          <a:lstStyle/>
          <a:p>
            <a:r>
              <a:rPr lang="en-US" dirty="0">
                <a:latin typeface="Source Sans Pro"/>
                <a:ea typeface="Source Sans Pro"/>
              </a:rPr>
              <a:t>Presenters: Mike Lopez &amp; Kevin McCloskey  </a:t>
            </a:r>
            <a:endParaRPr lang="en-US" dirty="0">
              <a:ea typeface="Source Sans Pro"/>
            </a:endParaRPr>
          </a:p>
        </p:txBody>
      </p:sp>
      <p:sp>
        <p:nvSpPr>
          <p:cNvPr id="5" name="TextBox 4">
            <a:extLst>
              <a:ext uri="{FF2B5EF4-FFF2-40B4-BE49-F238E27FC236}">
                <a16:creationId xmlns:a16="http://schemas.microsoft.com/office/drawing/2014/main" id="{735C77FF-0BE0-4640-A516-7C78BF96C1E0}"/>
              </a:ext>
            </a:extLst>
          </p:cNvPr>
          <p:cNvSpPr txBox="1"/>
          <p:nvPr/>
        </p:nvSpPr>
        <p:spPr>
          <a:xfrm>
            <a:off x="184558" y="6391329"/>
            <a:ext cx="9227889" cy="430887"/>
          </a:xfrm>
          <a:prstGeom prst="rect">
            <a:avLst/>
          </a:prstGeom>
          <a:noFill/>
        </p:spPr>
        <p:txBody>
          <a:bodyPr wrap="square" rtlCol="0">
            <a:spAutoFit/>
          </a:bodyPr>
          <a:lstStyle/>
          <a:p>
            <a:r>
              <a:rPr lang="en-US" sz="2200" b="1">
                <a:solidFill>
                  <a:srgbClr val="394C96"/>
                </a:solidFill>
                <a:latin typeface="Source Sans Pro" panose="020B0503030403020204" pitchFamily="34" charset="0"/>
              </a:rPr>
              <a:t>GLOBAL   |   COLLABORATIVE   |   INNOVATIVE   |   PASSIONATE   |   LEADER</a:t>
            </a:r>
          </a:p>
        </p:txBody>
      </p:sp>
      <p:pic>
        <p:nvPicPr>
          <p:cNvPr id="7" name="Picture 6">
            <a:extLst>
              <a:ext uri="{FF2B5EF4-FFF2-40B4-BE49-F238E27FC236}">
                <a16:creationId xmlns:a16="http://schemas.microsoft.com/office/drawing/2014/main" id="{ED7FCC6A-BE23-42D4-B467-78CD5EE0A122}"/>
              </a:ext>
            </a:extLst>
          </p:cNvPr>
          <p:cNvPicPr>
            <a:picLocks noChangeAspect="1"/>
          </p:cNvPicPr>
          <p:nvPr/>
        </p:nvPicPr>
        <p:blipFill>
          <a:blip r:embed="rId2"/>
          <a:stretch>
            <a:fillRect/>
          </a:stretch>
        </p:blipFill>
        <p:spPr>
          <a:xfrm>
            <a:off x="8868299" y="5293082"/>
            <a:ext cx="3028950" cy="819150"/>
          </a:xfrm>
          <a:prstGeom prst="rect">
            <a:avLst/>
          </a:prstGeom>
        </p:spPr>
      </p:pic>
      <p:pic>
        <p:nvPicPr>
          <p:cNvPr id="6" name="Picture 5">
            <a:extLst>
              <a:ext uri="{FF2B5EF4-FFF2-40B4-BE49-F238E27FC236}">
                <a16:creationId xmlns:a16="http://schemas.microsoft.com/office/drawing/2014/main" id="{3393DEA1-79E4-428B-B119-7F5F5217B6A5}"/>
              </a:ext>
            </a:extLst>
          </p:cNvPr>
          <p:cNvPicPr>
            <a:picLocks noChangeAspect="1"/>
          </p:cNvPicPr>
          <p:nvPr/>
        </p:nvPicPr>
        <p:blipFill rotWithShape="1">
          <a:blip r:embed="rId3"/>
          <a:srcRect b="29230"/>
          <a:stretch/>
        </p:blipFill>
        <p:spPr>
          <a:xfrm>
            <a:off x="9071143" y="5506690"/>
            <a:ext cx="2352231" cy="419977"/>
          </a:xfrm>
          <a:prstGeom prst="rect">
            <a:avLst/>
          </a:prstGeom>
        </p:spPr>
      </p:pic>
    </p:spTree>
    <p:extLst>
      <p:ext uri="{BB962C8B-B14F-4D97-AF65-F5344CB8AC3E}">
        <p14:creationId xmlns:p14="http://schemas.microsoft.com/office/powerpoint/2010/main" val="1211347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a:xfrm>
            <a:off x="1355458" y="11602"/>
            <a:ext cx="9951208" cy="1325563"/>
          </a:xfrm>
        </p:spPr>
        <p:txBody>
          <a:bodyPr/>
          <a:lstStyle/>
          <a:p>
            <a:r>
              <a:rPr lang="en-US" b="1" u="sng" dirty="0"/>
              <a:t>SOGIE Principles</a:t>
            </a:r>
            <a:endParaRPr lang="en-US" dirty="0"/>
          </a:p>
        </p:txBody>
      </p:sp>
      <p:graphicFrame>
        <p:nvGraphicFramePr>
          <p:cNvPr id="2" name="Content Placeholder 1">
            <a:extLst>
              <a:ext uri="{FF2B5EF4-FFF2-40B4-BE49-F238E27FC236}">
                <a16:creationId xmlns:a16="http://schemas.microsoft.com/office/drawing/2014/main" id="{C691026F-44F0-5C11-C7DA-74343024F337}"/>
              </a:ext>
            </a:extLst>
          </p:cNvPr>
          <p:cNvGraphicFramePr>
            <a:graphicFrameLocks noGrp="1"/>
          </p:cNvGraphicFramePr>
          <p:nvPr>
            <p:ph idx="1"/>
            <p:extLst>
              <p:ext uri="{D42A27DB-BD31-4B8C-83A1-F6EECF244321}">
                <p14:modId xmlns:p14="http://schemas.microsoft.com/office/powerpoint/2010/main" val="917063081"/>
              </p:ext>
            </p:extLst>
          </p:nvPr>
        </p:nvGraphicFramePr>
        <p:xfrm>
          <a:off x="885334" y="1401711"/>
          <a:ext cx="11201400" cy="513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4C81024F-985D-6268-AE61-F984E44100E1}"/>
              </a:ext>
            </a:extLst>
          </p:cNvPr>
          <p:cNvPicPr>
            <a:picLocks noChangeAspect="1"/>
          </p:cNvPicPr>
          <p:nvPr/>
        </p:nvPicPr>
        <p:blipFill>
          <a:blip r:embed="rId7"/>
          <a:stretch>
            <a:fillRect/>
          </a:stretch>
        </p:blipFill>
        <p:spPr>
          <a:xfrm>
            <a:off x="169429" y="6202723"/>
            <a:ext cx="983450" cy="606709"/>
          </a:xfrm>
          <a:prstGeom prst="rect">
            <a:avLst/>
          </a:prstGeom>
        </p:spPr>
      </p:pic>
    </p:spTree>
    <p:extLst>
      <p:ext uri="{BB962C8B-B14F-4D97-AF65-F5344CB8AC3E}">
        <p14:creationId xmlns:p14="http://schemas.microsoft.com/office/powerpoint/2010/main" val="161340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a:xfrm>
            <a:off x="1723103" y="930733"/>
            <a:ext cx="9951208" cy="1325563"/>
          </a:xfrm>
        </p:spPr>
        <p:txBody>
          <a:bodyPr>
            <a:noAutofit/>
          </a:bodyPr>
          <a:lstStyle/>
          <a:p>
            <a:pPr marL="0" marR="0" lvl="0" indent="0" fontAlgn="auto">
              <a:lnSpc>
                <a:spcPct val="90000"/>
              </a:lnSpc>
              <a:spcBef>
                <a:spcPct val="0"/>
              </a:spcBef>
              <a:spcAft>
                <a:spcPts val="600"/>
              </a:spcAft>
              <a:tabLst/>
              <a:defRPr/>
            </a:pPr>
            <a:r>
              <a:rPr kumimoji="0" lang="en-US" sz="6600" i="0" u="none" strike="noStrike" kern="1200" cap="none" spc="0" normalizeH="0" baseline="0" noProof="0" dirty="0">
                <a:ln>
                  <a:noFill/>
                </a:ln>
                <a:solidFill>
                  <a:schemeClr val="tx1"/>
                </a:solidFill>
                <a:effectLst/>
                <a:uLnTx/>
                <a:uFillTx/>
                <a:latin typeface="+mj-lt"/>
                <a:ea typeface="+mj-ea"/>
                <a:cs typeface="+mj-cs"/>
              </a:rPr>
              <a:t>Intersectionality</a:t>
            </a:r>
            <a:br>
              <a:rPr kumimoji="0" lang="en-US" sz="6600" i="0" u="none" strike="noStrike" kern="1200" cap="none" spc="0" normalizeH="0" baseline="0" noProof="0" dirty="0">
                <a:ln>
                  <a:noFill/>
                </a:ln>
                <a:solidFill>
                  <a:schemeClr val="tx1"/>
                </a:solidFill>
                <a:effectLst/>
                <a:uLnTx/>
                <a:uFillTx/>
                <a:latin typeface="+mj-lt"/>
                <a:ea typeface="+mj-ea"/>
                <a:cs typeface="+mj-cs"/>
              </a:rPr>
            </a:br>
            <a:br>
              <a:rPr kumimoji="0" lang="en-US" sz="6600" i="0" u="none" strike="noStrike" kern="1200" cap="none" spc="0" normalizeH="0" baseline="0" noProof="0" dirty="0">
                <a:ln>
                  <a:noFill/>
                </a:ln>
                <a:solidFill>
                  <a:schemeClr val="tx1"/>
                </a:solidFill>
                <a:effectLst/>
                <a:uLnTx/>
                <a:uFillTx/>
                <a:latin typeface="+mj-lt"/>
                <a:ea typeface="+mj-ea"/>
                <a:cs typeface="+mj-cs"/>
              </a:rPr>
            </a:br>
            <a:endParaRPr lang="en-US" sz="6600" dirty="0"/>
          </a:p>
        </p:txBody>
      </p:sp>
      <p:pic>
        <p:nvPicPr>
          <p:cNvPr id="13" name="Picture 12" descr="A picture containing bicycle, cartoon&#10;&#10;Description automatically generated">
            <a:extLst>
              <a:ext uri="{FF2B5EF4-FFF2-40B4-BE49-F238E27FC236}">
                <a16:creationId xmlns:a16="http://schemas.microsoft.com/office/drawing/2014/main" id="{2DD73BA1-D8DA-7DF2-42E9-10DD15FBE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215" y="1653365"/>
            <a:ext cx="7507769" cy="3434804"/>
          </a:xfrm>
          <a:prstGeom prst="rect">
            <a:avLst/>
          </a:prstGeom>
        </p:spPr>
      </p:pic>
      <p:pic>
        <p:nvPicPr>
          <p:cNvPr id="2" name="Picture 1">
            <a:extLst>
              <a:ext uri="{FF2B5EF4-FFF2-40B4-BE49-F238E27FC236}">
                <a16:creationId xmlns:a16="http://schemas.microsoft.com/office/drawing/2014/main" id="{70EB8A08-C4C3-0C72-E1DE-528ADF735AD5}"/>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2517460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marL="0" marR="0" lvl="0" indent="0" fontAlgn="auto">
              <a:spcAft>
                <a:spcPts val="0"/>
              </a:spcAft>
              <a:tabLst/>
              <a:defRPr/>
            </a:pPr>
            <a:r>
              <a:rPr kumimoji="0" lang="en-US" sz="4100" b="1" i="0" u="sng" strike="noStrike" cap="none" spc="0" normalizeH="0" baseline="0" noProof="0">
                <a:ln>
                  <a:noFill/>
                </a:ln>
                <a:solidFill>
                  <a:schemeClr val="tx1"/>
                </a:solidFill>
                <a:effectLst/>
                <a:uLnTx/>
                <a:uFillTx/>
                <a:latin typeface="+mj-lt"/>
              </a:rPr>
              <a:t>Scenario</a:t>
            </a:r>
            <a:br>
              <a:rPr kumimoji="0" lang="en-US" sz="4100" b="0" i="0" u="sng" strike="noStrike" cap="none" spc="0" normalizeH="0" baseline="0" noProof="0">
                <a:ln>
                  <a:noFill/>
                </a:ln>
                <a:solidFill>
                  <a:schemeClr val="tx1"/>
                </a:solidFill>
                <a:effectLst/>
                <a:uLnTx/>
                <a:uFillTx/>
                <a:latin typeface="+mj-lt"/>
              </a:rPr>
            </a:br>
            <a:br>
              <a:rPr kumimoji="0" lang="en-US" sz="4100" b="0" i="0" u="sng" strike="noStrike" cap="none" spc="0" normalizeH="0" baseline="0" noProof="0">
                <a:ln>
                  <a:noFill/>
                </a:ln>
                <a:solidFill>
                  <a:schemeClr val="tx1"/>
                </a:solidFill>
                <a:effectLst/>
                <a:uLnTx/>
                <a:uFillTx/>
                <a:latin typeface="+mj-lt"/>
              </a:rPr>
            </a:br>
            <a:endParaRPr lang="en-US" sz="4100">
              <a:solidFill>
                <a:schemeClr val="tx1"/>
              </a:solidFill>
              <a:latin typeface="+mj-lt"/>
            </a:endParaRPr>
          </a:p>
        </p:txBody>
      </p:sp>
      <p:sp>
        <p:nvSpPr>
          <p:cNvPr id="5" name="TextBox 4">
            <a:extLst>
              <a:ext uri="{FF2B5EF4-FFF2-40B4-BE49-F238E27FC236}">
                <a16:creationId xmlns:a16="http://schemas.microsoft.com/office/drawing/2014/main" id="{BA3CFEEC-888C-E372-24DF-94808410A9E9}"/>
              </a:ext>
            </a:extLst>
          </p:cNvPr>
          <p:cNvSpPr txBox="1"/>
          <p:nvPr/>
        </p:nvSpPr>
        <p:spPr>
          <a:xfrm>
            <a:off x="838200" y="2333297"/>
            <a:ext cx="4619621" cy="3843666"/>
          </a:xfrm>
          <a:prstGeom prst="rect">
            <a:avLst/>
          </a:prstGeom>
        </p:spPr>
        <p:txBody>
          <a:bodyPr vert="horz" lIns="91440" tIns="45720" rIns="91440" bIns="45720" rtlCol="0">
            <a:normAutofit/>
          </a:bodyPr>
          <a:lstStyle/>
          <a:p>
            <a:pPr marL="0" lvl="0"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effectLst/>
              </a:rPr>
              <a:t>Alex is one of your </a:t>
            </a:r>
            <a:r>
              <a:rPr lang="en-US" sz="2000" dirty="0"/>
              <a:t>youth</a:t>
            </a:r>
            <a:r>
              <a:rPr lang="en-US" sz="2000" dirty="0">
                <a:effectLst/>
              </a:rPr>
              <a:t> and asks to talk to you during lunch. Alex tells you they have been having conflicting thoughts about their identity. They were assigned male at birth but don’t know themselves to be either a boy or a girl.</a:t>
            </a:r>
          </a:p>
          <a:p>
            <a:pPr lvl="0">
              <a:lnSpc>
                <a:spcPct val="90000"/>
              </a:lnSpc>
              <a:spcAft>
                <a:spcPts val="600"/>
              </a:spcAft>
            </a:pPr>
            <a:endParaRPr lang="en-US" sz="2000" dirty="0"/>
          </a:p>
        </p:txBody>
      </p:sp>
      <p:pic>
        <p:nvPicPr>
          <p:cNvPr id="1026" name="Picture 2" descr="shallow focus photography of woman outdoor during day">
            <a:extLst>
              <a:ext uri="{FF2B5EF4-FFF2-40B4-BE49-F238E27FC236}">
                <a16:creationId xmlns:a16="http://schemas.microsoft.com/office/drawing/2014/main" id="{A410AB42-A950-18F3-08C6-620A170C2D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32" r="19730"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7F68BFC-6CD9-A701-B887-E22F1641ED8C}"/>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360484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normAutofit fontScale="90000"/>
          </a:bodyPr>
          <a:lstStyle/>
          <a:p>
            <a:r>
              <a:rPr lang="en-US" sz="4400" b="1" dirty="0">
                <a:ea typeface="+mj-ea"/>
                <a:cs typeface="+mj-cs"/>
              </a:rPr>
              <a:t>Risk Factors and Protective Factors for LGBTQ+ Youth</a:t>
            </a:r>
            <a:br>
              <a:rPr lang="en-US" sz="4400" dirty="0"/>
            </a:br>
            <a:endParaRPr lang="en-US" dirty="0"/>
          </a:p>
        </p:txBody>
      </p:sp>
      <p:pic>
        <p:nvPicPr>
          <p:cNvPr id="2" name="Picture 1">
            <a:extLst>
              <a:ext uri="{FF2B5EF4-FFF2-40B4-BE49-F238E27FC236}">
                <a16:creationId xmlns:a16="http://schemas.microsoft.com/office/drawing/2014/main" id="{6DC39802-CA3E-EA7F-2034-15D7281A0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777" y="2173126"/>
            <a:ext cx="6261129" cy="3519649"/>
          </a:xfrm>
          <a:prstGeom prst="rect">
            <a:avLst/>
          </a:prstGeom>
        </p:spPr>
      </p:pic>
      <p:sp>
        <p:nvSpPr>
          <p:cNvPr id="4" name="TextBox 3">
            <a:extLst>
              <a:ext uri="{FF2B5EF4-FFF2-40B4-BE49-F238E27FC236}">
                <a16:creationId xmlns:a16="http://schemas.microsoft.com/office/drawing/2014/main" id="{7CD274A2-65FF-676D-2910-4B5F1EBAB3DA}"/>
              </a:ext>
            </a:extLst>
          </p:cNvPr>
          <p:cNvSpPr txBox="1"/>
          <p:nvPr/>
        </p:nvSpPr>
        <p:spPr>
          <a:xfrm>
            <a:off x="553943" y="2660102"/>
            <a:ext cx="3392556" cy="1077218"/>
          </a:xfrm>
          <a:prstGeom prst="rect">
            <a:avLst/>
          </a:prstGeom>
          <a:noFill/>
        </p:spPr>
        <p:txBody>
          <a:bodyPr wrap="square" rtlCol="0">
            <a:spAutoFit/>
          </a:bodyPr>
          <a:lstStyle/>
          <a:p>
            <a:r>
              <a:rPr lang="en-US" sz="3200" b="1" dirty="0"/>
              <a:t>Substance </a:t>
            </a:r>
          </a:p>
          <a:p>
            <a:r>
              <a:rPr lang="en-US" sz="3200" b="1" dirty="0"/>
              <a:t>misuse</a:t>
            </a:r>
          </a:p>
        </p:txBody>
      </p:sp>
      <p:sp>
        <p:nvSpPr>
          <p:cNvPr id="5" name="TextBox 4">
            <a:extLst>
              <a:ext uri="{FF2B5EF4-FFF2-40B4-BE49-F238E27FC236}">
                <a16:creationId xmlns:a16="http://schemas.microsoft.com/office/drawing/2014/main" id="{869EC1DC-2AA5-565F-2642-1C0969294645}"/>
              </a:ext>
            </a:extLst>
          </p:cNvPr>
          <p:cNvSpPr txBox="1"/>
          <p:nvPr/>
        </p:nvSpPr>
        <p:spPr>
          <a:xfrm>
            <a:off x="9341182" y="2590226"/>
            <a:ext cx="3392556" cy="1077218"/>
          </a:xfrm>
          <a:prstGeom prst="rect">
            <a:avLst/>
          </a:prstGeom>
          <a:noFill/>
        </p:spPr>
        <p:txBody>
          <a:bodyPr wrap="square" rtlCol="0">
            <a:spAutoFit/>
          </a:bodyPr>
          <a:lstStyle/>
          <a:p>
            <a:r>
              <a:rPr lang="en-US" sz="3200" b="1" dirty="0"/>
              <a:t>Family </a:t>
            </a:r>
          </a:p>
          <a:p>
            <a:r>
              <a:rPr lang="en-US" sz="3200" b="1" dirty="0"/>
              <a:t>rejection</a:t>
            </a:r>
          </a:p>
        </p:txBody>
      </p:sp>
      <p:sp>
        <p:nvSpPr>
          <p:cNvPr id="6" name="TextBox 5">
            <a:extLst>
              <a:ext uri="{FF2B5EF4-FFF2-40B4-BE49-F238E27FC236}">
                <a16:creationId xmlns:a16="http://schemas.microsoft.com/office/drawing/2014/main" id="{910E949A-C77E-4725-CBA2-A67F1B5E8F14}"/>
              </a:ext>
            </a:extLst>
          </p:cNvPr>
          <p:cNvSpPr txBox="1"/>
          <p:nvPr/>
        </p:nvSpPr>
        <p:spPr>
          <a:xfrm>
            <a:off x="2075711" y="5913203"/>
            <a:ext cx="8604970" cy="584775"/>
          </a:xfrm>
          <a:prstGeom prst="rect">
            <a:avLst/>
          </a:prstGeom>
          <a:noFill/>
        </p:spPr>
        <p:txBody>
          <a:bodyPr wrap="square" rtlCol="0">
            <a:spAutoFit/>
          </a:bodyPr>
          <a:lstStyle/>
          <a:p>
            <a:r>
              <a:rPr lang="en-US" sz="3200" b="1" dirty="0"/>
              <a:t>Bullying and harassment at school </a:t>
            </a:r>
          </a:p>
        </p:txBody>
      </p:sp>
      <p:pic>
        <p:nvPicPr>
          <p:cNvPr id="7" name="Picture 4" descr="Download Blue Curved Arrow Transparent Pointing Down Right The - Arrow  Pointing Down Right PNG Image with No Background - PNGkey.com">
            <a:extLst>
              <a:ext uri="{FF2B5EF4-FFF2-40B4-BE49-F238E27FC236}">
                <a16:creationId xmlns:a16="http://schemas.microsoft.com/office/drawing/2014/main" id="{A9F4CCF4-E194-8718-B6C3-91B4296B8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20994">
            <a:off x="347289" y="1717566"/>
            <a:ext cx="1505855" cy="1168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Blue Curved Arrow Transparent Pointing Down Right The - Arrow  Pointing Down Right PNG Image with No Background - PNGkey.com">
            <a:extLst>
              <a:ext uri="{FF2B5EF4-FFF2-40B4-BE49-F238E27FC236}">
                <a16:creationId xmlns:a16="http://schemas.microsoft.com/office/drawing/2014/main" id="{53F16012-3033-20F1-4A20-37548392D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441456">
            <a:off x="1385759" y="5122898"/>
            <a:ext cx="1410552" cy="1094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ownload Blue Curved Arrow Transparent Pointing Down Right The - Arrow  Pointing Down Right PNG Image with No Background - PNGkey.com">
            <a:extLst>
              <a:ext uri="{FF2B5EF4-FFF2-40B4-BE49-F238E27FC236}">
                <a16:creationId xmlns:a16="http://schemas.microsoft.com/office/drawing/2014/main" id="{F3668223-E5A7-B15B-1C5D-05F7F716F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93479" flipH="1">
            <a:off x="9078267" y="1715515"/>
            <a:ext cx="1320581" cy="10947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8F4D1F9-D69C-CC30-0D4C-5B19844F3687}"/>
              </a:ext>
            </a:extLst>
          </p:cNvPr>
          <p:cNvPicPr>
            <a:picLocks noChangeAspect="1"/>
          </p:cNvPicPr>
          <p:nvPr/>
        </p:nvPicPr>
        <p:blipFill>
          <a:blip r:embed="rId4"/>
          <a:stretch>
            <a:fillRect/>
          </a:stretch>
        </p:blipFill>
        <p:spPr>
          <a:xfrm>
            <a:off x="169429" y="6202723"/>
            <a:ext cx="983450" cy="606709"/>
          </a:xfrm>
          <a:prstGeom prst="rect">
            <a:avLst/>
          </a:prstGeom>
        </p:spPr>
      </p:pic>
    </p:spTree>
    <p:extLst>
      <p:ext uri="{BB962C8B-B14F-4D97-AF65-F5344CB8AC3E}">
        <p14:creationId xmlns:p14="http://schemas.microsoft.com/office/powerpoint/2010/main" val="3968913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sz="4400" b="1" dirty="0">
                <a:latin typeface="Source Sans Pro" panose="020B0503030403020204" pitchFamily="34" charset="0"/>
                <a:ea typeface="Source Sans Pro" panose="020B0503030403020204" pitchFamily="34" charset="0"/>
              </a:rPr>
              <a:t>LGBTQ+ Youth in Systems of Care </a:t>
            </a:r>
            <a:endParaRPr lang="en-US" dirty="0"/>
          </a:p>
        </p:txBody>
      </p:sp>
      <p:pic>
        <p:nvPicPr>
          <p:cNvPr id="2" name="Content Placeholder 17">
            <a:extLst>
              <a:ext uri="{FF2B5EF4-FFF2-40B4-BE49-F238E27FC236}">
                <a16:creationId xmlns:a16="http://schemas.microsoft.com/office/drawing/2014/main" id="{EA388941-D339-9F1B-ADD2-C6D75B6D3EF7}"/>
              </a:ext>
            </a:extLst>
          </p:cNvPr>
          <p:cNvPicPr>
            <a:picLocks noChangeAspect="1"/>
          </p:cNvPicPr>
          <p:nvPr/>
        </p:nvPicPr>
        <p:blipFill>
          <a:blip r:embed="rId2"/>
          <a:stretch>
            <a:fillRect/>
          </a:stretch>
        </p:blipFill>
        <p:spPr>
          <a:xfrm>
            <a:off x="1649288" y="1979093"/>
            <a:ext cx="3243353" cy="3243353"/>
          </a:xfrm>
          <a:prstGeom prst="rect">
            <a:avLst/>
          </a:prstGeom>
        </p:spPr>
      </p:pic>
      <p:pic>
        <p:nvPicPr>
          <p:cNvPr id="4" name="Picture 3" descr="A picture containing font, text, design, graphics&#10;&#10;Description automatically generated">
            <a:extLst>
              <a:ext uri="{FF2B5EF4-FFF2-40B4-BE49-F238E27FC236}">
                <a16:creationId xmlns:a16="http://schemas.microsoft.com/office/drawing/2014/main" id="{F0FFB26D-C9A6-FAEF-E82F-B0252DCB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82811"/>
            <a:ext cx="3767305" cy="3039635"/>
          </a:xfrm>
          <a:prstGeom prst="rect">
            <a:avLst/>
          </a:prstGeom>
        </p:spPr>
      </p:pic>
      <p:grpSp>
        <p:nvGrpSpPr>
          <p:cNvPr id="5" name="Group 4">
            <a:extLst>
              <a:ext uri="{FF2B5EF4-FFF2-40B4-BE49-F238E27FC236}">
                <a16:creationId xmlns:a16="http://schemas.microsoft.com/office/drawing/2014/main" id="{F132D37C-4618-7DDC-191C-87E08D18E582}"/>
              </a:ext>
            </a:extLst>
          </p:cNvPr>
          <p:cNvGrpSpPr/>
          <p:nvPr/>
        </p:nvGrpSpPr>
        <p:grpSpPr>
          <a:xfrm>
            <a:off x="608428" y="6249891"/>
            <a:ext cx="9018713" cy="334263"/>
            <a:chOff x="125284" y="5705971"/>
            <a:chExt cx="9093540" cy="294679"/>
          </a:xfrm>
        </p:grpSpPr>
        <p:sp>
          <p:nvSpPr>
            <p:cNvPr id="6" name="Oval 5">
              <a:extLst>
                <a:ext uri="{FF2B5EF4-FFF2-40B4-BE49-F238E27FC236}">
                  <a16:creationId xmlns:a16="http://schemas.microsoft.com/office/drawing/2014/main" id="{40ADDF19-BE51-69DB-22AC-40CB92BBEC02}"/>
                </a:ext>
              </a:extLst>
            </p:cNvPr>
            <p:cNvSpPr/>
            <p:nvPr/>
          </p:nvSpPr>
          <p:spPr>
            <a:xfrm>
              <a:off x="125284" y="5733179"/>
              <a:ext cx="253365" cy="253365"/>
            </a:xfrm>
            <a:prstGeom prst="ellipse">
              <a:avLst/>
            </a:prstGeom>
            <a:solidFill>
              <a:srgbClr val="8EC3A7"/>
            </a:solidFill>
            <a:ln>
              <a:solidFill>
                <a:srgbClr val="8EC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7" name="Oval 6">
              <a:extLst>
                <a:ext uri="{FF2B5EF4-FFF2-40B4-BE49-F238E27FC236}">
                  <a16:creationId xmlns:a16="http://schemas.microsoft.com/office/drawing/2014/main" id="{013138B8-2B26-1EF4-E566-E0E484EDB0A7}"/>
                </a:ext>
              </a:extLst>
            </p:cNvPr>
            <p:cNvSpPr/>
            <p:nvPr/>
          </p:nvSpPr>
          <p:spPr>
            <a:xfrm>
              <a:off x="2654384" y="5747285"/>
              <a:ext cx="253365" cy="253365"/>
            </a:xfrm>
            <a:prstGeom prst="ellipse">
              <a:avLst/>
            </a:prstGeom>
            <a:solidFill>
              <a:srgbClr val="DC5356"/>
            </a:solidFill>
            <a:ln>
              <a:solidFill>
                <a:srgbClr val="DC5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8" name="Oval 7">
              <a:extLst>
                <a:ext uri="{FF2B5EF4-FFF2-40B4-BE49-F238E27FC236}">
                  <a16:creationId xmlns:a16="http://schemas.microsoft.com/office/drawing/2014/main" id="{8DD6B948-CB7C-C679-4CED-9198CABB3B64}"/>
                </a:ext>
              </a:extLst>
            </p:cNvPr>
            <p:cNvSpPr/>
            <p:nvPr/>
          </p:nvSpPr>
          <p:spPr>
            <a:xfrm>
              <a:off x="4263211" y="5747284"/>
              <a:ext cx="253365" cy="253365"/>
            </a:xfrm>
            <a:prstGeom prst="ellipse">
              <a:avLst/>
            </a:prstGeom>
            <a:solidFill>
              <a:srgbClr val="F0CB69"/>
            </a:solidFill>
            <a:ln>
              <a:solidFill>
                <a:srgbClr val="F0C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9" name="TextBox 8">
              <a:extLst>
                <a:ext uri="{FF2B5EF4-FFF2-40B4-BE49-F238E27FC236}">
                  <a16:creationId xmlns:a16="http://schemas.microsoft.com/office/drawing/2014/main" id="{41AE5499-2A6B-4A4F-4158-4B0909520CCE}"/>
                </a:ext>
              </a:extLst>
            </p:cNvPr>
            <p:cNvSpPr txBox="1"/>
            <p:nvPr/>
          </p:nvSpPr>
          <p:spPr>
            <a:xfrm>
              <a:off x="356229" y="5720080"/>
              <a:ext cx="2400216" cy="271329"/>
            </a:xfrm>
            <a:prstGeom prst="rect">
              <a:avLst/>
            </a:prstGeom>
            <a:noFill/>
          </p:spPr>
          <p:txBody>
            <a:bodyPr wrap="square" rtlCol="0">
              <a:spAutoFit/>
            </a:bodyPr>
            <a:lstStyle/>
            <a:p>
              <a:r>
                <a:rPr lang="en-US" sz="1400" dirty="0">
                  <a:latin typeface="Arial Narrow" panose="020B0606020202030204" pitchFamily="34" charset="0"/>
                </a:rPr>
                <a:t>Experiencing Homelessness</a:t>
              </a:r>
            </a:p>
          </p:txBody>
        </p:sp>
        <p:sp>
          <p:nvSpPr>
            <p:cNvPr id="10" name="TextBox 9">
              <a:extLst>
                <a:ext uri="{FF2B5EF4-FFF2-40B4-BE49-F238E27FC236}">
                  <a16:creationId xmlns:a16="http://schemas.microsoft.com/office/drawing/2014/main" id="{5ABC8557-EF22-FE8A-D1B3-75043CF6685A}"/>
                </a:ext>
              </a:extLst>
            </p:cNvPr>
            <p:cNvSpPr txBox="1"/>
            <p:nvPr/>
          </p:nvSpPr>
          <p:spPr>
            <a:xfrm>
              <a:off x="2883127" y="5720086"/>
              <a:ext cx="1473484" cy="271329"/>
            </a:xfrm>
            <a:prstGeom prst="rect">
              <a:avLst/>
            </a:prstGeom>
            <a:noFill/>
          </p:spPr>
          <p:txBody>
            <a:bodyPr wrap="square" rtlCol="0">
              <a:spAutoFit/>
            </a:bodyPr>
            <a:lstStyle/>
            <a:p>
              <a:r>
                <a:rPr lang="en-US" sz="1400" dirty="0">
                  <a:latin typeface="Arial Narrow" panose="020B0606020202030204" pitchFamily="34" charset="0"/>
                </a:rPr>
                <a:t>Juvenile Justice</a:t>
              </a:r>
            </a:p>
          </p:txBody>
        </p:sp>
        <p:sp>
          <p:nvSpPr>
            <p:cNvPr id="11" name="TextBox 10">
              <a:extLst>
                <a:ext uri="{FF2B5EF4-FFF2-40B4-BE49-F238E27FC236}">
                  <a16:creationId xmlns:a16="http://schemas.microsoft.com/office/drawing/2014/main" id="{0D212171-AB04-7500-B981-C0075B3647BF}"/>
                </a:ext>
              </a:extLst>
            </p:cNvPr>
            <p:cNvSpPr txBox="1"/>
            <p:nvPr/>
          </p:nvSpPr>
          <p:spPr>
            <a:xfrm>
              <a:off x="4507914" y="5720080"/>
              <a:ext cx="1345224" cy="271329"/>
            </a:xfrm>
            <a:prstGeom prst="rect">
              <a:avLst/>
            </a:prstGeom>
            <a:noFill/>
          </p:spPr>
          <p:txBody>
            <a:bodyPr wrap="square" rtlCol="0">
              <a:spAutoFit/>
            </a:bodyPr>
            <a:lstStyle/>
            <a:p>
              <a:r>
                <a:rPr lang="en-US" sz="1400" dirty="0">
                  <a:latin typeface="Arial Narrow" panose="020B0606020202030204" pitchFamily="34" charset="0"/>
                </a:rPr>
                <a:t>Child Welfare</a:t>
              </a:r>
            </a:p>
          </p:txBody>
        </p:sp>
        <p:sp>
          <p:nvSpPr>
            <p:cNvPr id="12" name="TextBox 11">
              <a:extLst>
                <a:ext uri="{FF2B5EF4-FFF2-40B4-BE49-F238E27FC236}">
                  <a16:creationId xmlns:a16="http://schemas.microsoft.com/office/drawing/2014/main" id="{92A962C5-A45C-7639-1CAC-75B6974BEB8D}"/>
                </a:ext>
              </a:extLst>
            </p:cNvPr>
            <p:cNvSpPr txBox="1"/>
            <p:nvPr/>
          </p:nvSpPr>
          <p:spPr>
            <a:xfrm>
              <a:off x="5979820" y="5705971"/>
              <a:ext cx="3239004" cy="271329"/>
            </a:xfrm>
            <a:prstGeom prst="rect">
              <a:avLst/>
            </a:prstGeom>
            <a:noFill/>
          </p:spPr>
          <p:txBody>
            <a:bodyPr wrap="square" rtlCol="0">
              <a:spAutoFit/>
            </a:bodyPr>
            <a:lstStyle/>
            <a:p>
              <a:endParaRPr lang="en-US" sz="1400" dirty="0">
                <a:latin typeface="Arial Narrow" panose="020B0606020202030204" pitchFamily="34" charset="0"/>
              </a:endParaRPr>
            </a:p>
          </p:txBody>
        </p:sp>
      </p:grpSp>
      <p:sp>
        <p:nvSpPr>
          <p:cNvPr id="13" name="TextBox 12">
            <a:extLst>
              <a:ext uri="{FF2B5EF4-FFF2-40B4-BE49-F238E27FC236}">
                <a16:creationId xmlns:a16="http://schemas.microsoft.com/office/drawing/2014/main" id="{AA4EDCAB-6965-DAAA-9F42-7F8EFC5BF1A7}"/>
              </a:ext>
            </a:extLst>
          </p:cNvPr>
          <p:cNvSpPr txBox="1"/>
          <p:nvPr/>
        </p:nvSpPr>
        <p:spPr>
          <a:xfrm rot="5400000">
            <a:off x="8375927" y="4571373"/>
            <a:ext cx="346249" cy="3696819"/>
          </a:xfrm>
          <a:prstGeom prst="rect">
            <a:avLst/>
          </a:prstGeom>
          <a:noFill/>
        </p:spPr>
        <p:txBody>
          <a:bodyPr vert="vert270" wrap="square" rtlCol="0">
            <a:spAutoFit/>
          </a:bodyPr>
          <a:lstStyle/>
          <a:p>
            <a:r>
              <a:rPr lang="en-US" sz="1050" i="1" dirty="0">
                <a:latin typeface="Arial Narrow" panose="020B0606020202030204" pitchFamily="34" charset="0"/>
              </a:rPr>
              <a:t>Williams Institute, NCLR, Irvine et al, Pediatrics, GLSEN</a:t>
            </a:r>
          </a:p>
        </p:txBody>
      </p:sp>
    </p:spTree>
    <p:extLst>
      <p:ext uri="{BB962C8B-B14F-4D97-AF65-F5344CB8AC3E}">
        <p14:creationId xmlns:p14="http://schemas.microsoft.com/office/powerpoint/2010/main" val="173101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sz="4400" b="1" dirty="0">
                <a:latin typeface="Source Sans Pro" panose="020B0503030403020204" pitchFamily="34" charset="0"/>
                <a:ea typeface="Source Sans Pro" panose="020B0503030403020204" pitchFamily="34" charset="0"/>
              </a:rPr>
              <a:t>Presenting Issues And Challenges For LGBTQ+ Youth</a:t>
            </a:r>
            <a:endParaRPr lang="en-US" dirty="0"/>
          </a:p>
        </p:txBody>
      </p:sp>
      <p:grpSp>
        <p:nvGrpSpPr>
          <p:cNvPr id="2" name="Group 1">
            <a:extLst>
              <a:ext uri="{FF2B5EF4-FFF2-40B4-BE49-F238E27FC236}">
                <a16:creationId xmlns:a16="http://schemas.microsoft.com/office/drawing/2014/main" id="{90BBE32B-B893-618E-568D-5860720AEC86}"/>
              </a:ext>
            </a:extLst>
          </p:cNvPr>
          <p:cNvGrpSpPr/>
          <p:nvPr/>
        </p:nvGrpSpPr>
        <p:grpSpPr>
          <a:xfrm>
            <a:off x="1769098" y="2162755"/>
            <a:ext cx="8427117" cy="3955713"/>
            <a:chOff x="523875" y="1960734"/>
            <a:chExt cx="8148339" cy="3351056"/>
          </a:xfrm>
        </p:grpSpPr>
        <p:grpSp>
          <p:nvGrpSpPr>
            <p:cNvPr id="4" name="Group 3">
              <a:extLst>
                <a:ext uri="{FF2B5EF4-FFF2-40B4-BE49-F238E27FC236}">
                  <a16:creationId xmlns:a16="http://schemas.microsoft.com/office/drawing/2014/main" id="{12754192-724D-62BE-2589-F0B03C8BB09D}"/>
                </a:ext>
              </a:extLst>
            </p:cNvPr>
            <p:cNvGrpSpPr/>
            <p:nvPr/>
          </p:nvGrpSpPr>
          <p:grpSpPr>
            <a:xfrm>
              <a:off x="523875" y="1964251"/>
              <a:ext cx="8148339" cy="3347539"/>
              <a:chOff x="523875" y="1964251"/>
              <a:chExt cx="8148339" cy="3347539"/>
            </a:xfrm>
          </p:grpSpPr>
          <p:graphicFrame>
            <p:nvGraphicFramePr>
              <p:cNvPr id="6" name="Diagram 5">
                <a:extLst>
                  <a:ext uri="{FF2B5EF4-FFF2-40B4-BE49-F238E27FC236}">
                    <a16:creationId xmlns:a16="http://schemas.microsoft.com/office/drawing/2014/main" id="{4B478ABB-65ED-EC26-1524-D28757BFDB88}"/>
                  </a:ext>
                </a:extLst>
              </p:cNvPr>
              <p:cNvGraphicFramePr/>
              <p:nvPr/>
            </p:nvGraphicFramePr>
            <p:xfrm>
              <a:off x="523875" y="2261569"/>
              <a:ext cx="3360797" cy="300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61A177F4-03D0-2E33-9CA8-FB495BA12051}"/>
                  </a:ext>
                </a:extLst>
              </p:cNvPr>
              <p:cNvGraphicFramePr/>
              <p:nvPr/>
            </p:nvGraphicFramePr>
            <p:xfrm>
              <a:off x="5311417" y="2308589"/>
              <a:ext cx="3360797" cy="30032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Arrow: Chevron 7">
                <a:extLst>
                  <a:ext uri="{FF2B5EF4-FFF2-40B4-BE49-F238E27FC236}">
                    <a16:creationId xmlns:a16="http://schemas.microsoft.com/office/drawing/2014/main" id="{F184B0AA-FDC8-F3E9-CF3F-19E03EC78EE5}"/>
                  </a:ext>
                </a:extLst>
              </p:cNvPr>
              <p:cNvSpPr/>
              <p:nvPr/>
            </p:nvSpPr>
            <p:spPr>
              <a:xfrm>
                <a:off x="4113272" y="2887426"/>
                <a:ext cx="953429" cy="919976"/>
              </a:xfrm>
              <a:prstGeom prst="chevro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solidFill>
                    <a:schemeClr val="tx1"/>
                  </a:solidFill>
                  <a:latin typeface="Arial Narrow" panose="020B0606020202030204" pitchFamily="34" charset="0"/>
                </a:endParaRPr>
              </a:p>
            </p:txBody>
          </p:sp>
          <p:sp>
            <p:nvSpPr>
              <p:cNvPr id="9" name="Arrow: Chevron 8">
                <a:extLst>
                  <a:ext uri="{FF2B5EF4-FFF2-40B4-BE49-F238E27FC236}">
                    <a16:creationId xmlns:a16="http://schemas.microsoft.com/office/drawing/2014/main" id="{1A77A6EF-E171-FA7D-48D6-D41A6A79D568}"/>
                  </a:ext>
                </a:extLst>
              </p:cNvPr>
              <p:cNvSpPr/>
              <p:nvPr/>
            </p:nvSpPr>
            <p:spPr>
              <a:xfrm>
                <a:off x="4113271" y="3944004"/>
                <a:ext cx="953429" cy="919976"/>
              </a:xfrm>
              <a:prstGeom prst="chevro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solidFill>
                    <a:schemeClr val="tx1"/>
                  </a:solidFill>
                  <a:latin typeface="Arial Narrow" panose="020B0606020202030204" pitchFamily="34" charset="0"/>
                </a:endParaRPr>
              </a:p>
            </p:txBody>
          </p:sp>
          <p:sp>
            <p:nvSpPr>
              <p:cNvPr id="10" name="Title 2">
                <a:extLst>
                  <a:ext uri="{FF2B5EF4-FFF2-40B4-BE49-F238E27FC236}">
                    <a16:creationId xmlns:a16="http://schemas.microsoft.com/office/drawing/2014/main" id="{F180AAE8-6141-9577-106B-7B590B3AEFB8}"/>
                  </a:ext>
                </a:extLst>
              </p:cNvPr>
              <p:cNvSpPr txBox="1">
                <a:spLocks/>
              </p:cNvSpPr>
              <p:nvPr/>
            </p:nvSpPr>
            <p:spPr>
              <a:xfrm>
                <a:off x="1190625" y="1964251"/>
                <a:ext cx="1981200" cy="39539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200" b="1" kern="1200">
                    <a:solidFill>
                      <a:srgbClr val="203214"/>
                    </a:solidFill>
                    <a:latin typeface="+mn-lt"/>
                    <a:ea typeface="+mj-ea"/>
                    <a:cs typeface="+mj-cs"/>
                  </a:defRPr>
                </a:lvl1pPr>
              </a:lstStyle>
              <a:p>
                <a:pPr algn="ctr"/>
                <a:r>
                  <a:rPr lang="en-US" sz="1600" dirty="0">
                    <a:latin typeface="Arial Narrow" panose="020B0606020202030204" pitchFamily="34" charset="0"/>
                  </a:rPr>
                  <a:t>Issue Source</a:t>
                </a:r>
              </a:p>
            </p:txBody>
          </p:sp>
        </p:grpSp>
        <p:sp>
          <p:nvSpPr>
            <p:cNvPr id="5" name="Title 2">
              <a:extLst>
                <a:ext uri="{FF2B5EF4-FFF2-40B4-BE49-F238E27FC236}">
                  <a16:creationId xmlns:a16="http://schemas.microsoft.com/office/drawing/2014/main" id="{1C59DDF7-0638-CED4-BB55-4F917D1B9910}"/>
                </a:ext>
              </a:extLst>
            </p:cNvPr>
            <p:cNvSpPr txBox="1">
              <a:spLocks/>
            </p:cNvSpPr>
            <p:nvPr/>
          </p:nvSpPr>
          <p:spPr>
            <a:xfrm>
              <a:off x="5753100" y="1960734"/>
              <a:ext cx="2419350" cy="3953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kern="1200">
                  <a:solidFill>
                    <a:srgbClr val="203214"/>
                  </a:solidFill>
                  <a:latin typeface="+mn-lt"/>
                  <a:ea typeface="+mj-ea"/>
                  <a:cs typeface="+mj-cs"/>
                </a:defRPr>
              </a:lvl1pPr>
            </a:lstStyle>
            <a:p>
              <a:pPr algn="ctr"/>
              <a:r>
                <a:rPr lang="en-US" sz="1600" dirty="0">
                  <a:latin typeface="Arial Narrow" panose="020B0606020202030204" pitchFamily="34" charset="0"/>
                </a:rPr>
                <a:t>Presenting Challenges </a:t>
              </a:r>
            </a:p>
          </p:txBody>
        </p:sp>
      </p:grpSp>
      <p:pic>
        <p:nvPicPr>
          <p:cNvPr id="11" name="Picture 10">
            <a:extLst>
              <a:ext uri="{FF2B5EF4-FFF2-40B4-BE49-F238E27FC236}">
                <a16:creationId xmlns:a16="http://schemas.microsoft.com/office/drawing/2014/main" id="{70E99BAF-FEB5-34D5-6F5F-671D33AA4083}"/>
              </a:ext>
            </a:extLst>
          </p:cNvPr>
          <p:cNvPicPr>
            <a:picLocks noChangeAspect="1"/>
          </p:cNvPicPr>
          <p:nvPr/>
        </p:nvPicPr>
        <p:blipFill>
          <a:blip r:embed="rId12"/>
          <a:stretch>
            <a:fillRect/>
          </a:stretch>
        </p:blipFill>
        <p:spPr>
          <a:xfrm>
            <a:off x="169429" y="6202723"/>
            <a:ext cx="983450" cy="606709"/>
          </a:xfrm>
          <a:prstGeom prst="rect">
            <a:avLst/>
          </a:prstGeom>
        </p:spPr>
      </p:pic>
    </p:spTree>
    <p:extLst>
      <p:ext uri="{BB962C8B-B14F-4D97-AF65-F5344CB8AC3E}">
        <p14:creationId xmlns:p14="http://schemas.microsoft.com/office/powerpoint/2010/main" val="1860910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sz="4400" b="1" dirty="0">
                <a:latin typeface="Source Sans Pro" panose="020B0503030403020204" pitchFamily="34" charset="0"/>
                <a:ea typeface="Source Sans Pro" panose="020B0503030403020204" pitchFamily="34" charset="0"/>
              </a:rPr>
              <a:t>Barriers To Services For LGBTQ+ Youth </a:t>
            </a:r>
            <a:endParaRPr lang="en-US" dirty="0"/>
          </a:p>
        </p:txBody>
      </p:sp>
      <p:graphicFrame>
        <p:nvGraphicFramePr>
          <p:cNvPr id="2" name="Content Placeholder 9">
            <a:extLst>
              <a:ext uri="{FF2B5EF4-FFF2-40B4-BE49-F238E27FC236}">
                <a16:creationId xmlns:a16="http://schemas.microsoft.com/office/drawing/2014/main" id="{9854E76D-006C-F0F0-9A9B-CEAB3D161FF0}"/>
              </a:ext>
            </a:extLst>
          </p:cNvPr>
          <p:cNvGraphicFramePr>
            <a:graphicFrameLocks noGrp="1"/>
          </p:cNvGraphicFramePr>
          <p:nvPr>
            <p:ph idx="1"/>
          </p:nvPr>
        </p:nvGraphicFramePr>
        <p:xfrm>
          <a:off x="2144598" y="2035209"/>
          <a:ext cx="7620000" cy="4190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639F59F-CD57-D25B-B531-28AE4691BD94}"/>
              </a:ext>
            </a:extLst>
          </p:cNvPr>
          <p:cNvPicPr>
            <a:picLocks noChangeAspect="1"/>
          </p:cNvPicPr>
          <p:nvPr/>
        </p:nvPicPr>
        <p:blipFill>
          <a:blip r:embed="rId7"/>
          <a:stretch>
            <a:fillRect/>
          </a:stretch>
        </p:blipFill>
        <p:spPr>
          <a:xfrm>
            <a:off x="169429" y="6202723"/>
            <a:ext cx="983450" cy="606709"/>
          </a:xfrm>
          <a:prstGeom prst="rect">
            <a:avLst/>
          </a:prstGeom>
        </p:spPr>
      </p:pic>
    </p:spTree>
    <p:extLst>
      <p:ext uri="{BB962C8B-B14F-4D97-AF65-F5344CB8AC3E}">
        <p14:creationId xmlns:p14="http://schemas.microsoft.com/office/powerpoint/2010/main" val="1226557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dirty="0"/>
              <a:t>Family Rejection</a:t>
            </a:r>
          </a:p>
        </p:txBody>
      </p:sp>
      <p:pic>
        <p:nvPicPr>
          <p:cNvPr id="2" name="Picture 1">
            <a:extLst>
              <a:ext uri="{FF2B5EF4-FFF2-40B4-BE49-F238E27FC236}">
                <a16:creationId xmlns:a16="http://schemas.microsoft.com/office/drawing/2014/main" id="{3E7BCA00-B94C-1C2E-B502-8F33B497E1AB}"/>
              </a:ext>
            </a:extLst>
          </p:cNvPr>
          <p:cNvPicPr>
            <a:picLocks noChangeAspect="1"/>
          </p:cNvPicPr>
          <p:nvPr/>
        </p:nvPicPr>
        <p:blipFill rotWithShape="1">
          <a:blip r:embed="rId2">
            <a:extLst>
              <a:ext uri="{28A0092B-C50C-407E-A947-70E740481C1C}">
                <a14:useLocalDpi xmlns:a14="http://schemas.microsoft.com/office/drawing/2010/main" val="0"/>
              </a:ext>
            </a:extLst>
          </a:blip>
          <a:srcRect l="3432" r="11205"/>
          <a:stretch/>
        </p:blipFill>
        <p:spPr>
          <a:xfrm>
            <a:off x="6488065" y="2498557"/>
            <a:ext cx="4532244" cy="3474690"/>
          </a:xfrm>
          <a:prstGeom prst="rect">
            <a:avLst/>
          </a:prstGeom>
        </p:spPr>
      </p:pic>
      <p:sp>
        <p:nvSpPr>
          <p:cNvPr id="4" name="Content Placeholder 2">
            <a:extLst>
              <a:ext uri="{FF2B5EF4-FFF2-40B4-BE49-F238E27FC236}">
                <a16:creationId xmlns:a16="http://schemas.microsoft.com/office/drawing/2014/main" id="{37F53BCB-0CDF-4429-DE69-64CD49A5595D}"/>
              </a:ext>
            </a:extLst>
          </p:cNvPr>
          <p:cNvSpPr>
            <a:spLocks noGrp="1"/>
          </p:cNvSpPr>
          <p:nvPr>
            <p:ph idx="1"/>
          </p:nvPr>
        </p:nvSpPr>
        <p:spPr>
          <a:xfrm>
            <a:off x="607606" y="2617206"/>
            <a:ext cx="5096330" cy="1481941"/>
          </a:xfrm>
        </p:spPr>
        <p:txBody>
          <a:bodyPr/>
          <a:lstStyle/>
          <a:p>
            <a:pPr marL="342900" indent="-342900">
              <a:buFont typeface="Arial" panose="020B0604020202020204" pitchFamily="34" charset="0"/>
              <a:buChar char="•"/>
            </a:pPr>
            <a:r>
              <a:rPr lang="en-US" sz="2400" dirty="0">
                <a:solidFill>
                  <a:schemeClr val="tx1"/>
                </a:solidFill>
              </a:rPr>
              <a:t>More than eight times as likely to have attempted suicide</a:t>
            </a:r>
          </a:p>
        </p:txBody>
      </p:sp>
      <p:sp>
        <p:nvSpPr>
          <p:cNvPr id="5" name="Content Placeholder 2">
            <a:extLst>
              <a:ext uri="{FF2B5EF4-FFF2-40B4-BE49-F238E27FC236}">
                <a16:creationId xmlns:a16="http://schemas.microsoft.com/office/drawing/2014/main" id="{59221B86-66E8-E26F-C0F0-E435602FCDFD}"/>
              </a:ext>
            </a:extLst>
          </p:cNvPr>
          <p:cNvSpPr txBox="1">
            <a:spLocks/>
          </p:cNvSpPr>
          <p:nvPr/>
        </p:nvSpPr>
        <p:spPr bwMode="auto">
          <a:xfrm>
            <a:off x="607606" y="3358176"/>
            <a:ext cx="47442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rPr>
              <a:t>Nearly six times as likely to report high levels of depression</a:t>
            </a:r>
          </a:p>
        </p:txBody>
      </p:sp>
      <p:sp>
        <p:nvSpPr>
          <p:cNvPr id="6" name="Content Placeholder 2">
            <a:extLst>
              <a:ext uri="{FF2B5EF4-FFF2-40B4-BE49-F238E27FC236}">
                <a16:creationId xmlns:a16="http://schemas.microsoft.com/office/drawing/2014/main" id="{843D6955-6B30-872E-01E5-94031EFEF073}"/>
              </a:ext>
            </a:extLst>
          </p:cNvPr>
          <p:cNvSpPr txBox="1">
            <a:spLocks/>
          </p:cNvSpPr>
          <p:nvPr/>
        </p:nvSpPr>
        <p:spPr bwMode="auto">
          <a:xfrm>
            <a:off x="607606" y="4099147"/>
            <a:ext cx="47442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rPr>
              <a:t>More  than three times as likely to use illegal drugs</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rPr>
              <a:t>More than three times as likely to be at high risk for HIV and STIs</a:t>
            </a:r>
          </a:p>
        </p:txBody>
      </p:sp>
      <p:sp>
        <p:nvSpPr>
          <p:cNvPr id="7" name="TextBox 6">
            <a:extLst>
              <a:ext uri="{FF2B5EF4-FFF2-40B4-BE49-F238E27FC236}">
                <a16:creationId xmlns:a16="http://schemas.microsoft.com/office/drawing/2014/main" id="{68A82251-19E7-5CE2-FFDD-7D7ACBD5A026}"/>
              </a:ext>
            </a:extLst>
          </p:cNvPr>
          <p:cNvSpPr txBox="1"/>
          <p:nvPr/>
        </p:nvSpPr>
        <p:spPr>
          <a:xfrm>
            <a:off x="837128" y="6454790"/>
            <a:ext cx="1032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Ryan, C. (2014). Generating a revolution in prevention, wellness &amp; care for LGBT children &amp; youth, Temple Political &amp; Civil Rights Law Review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9C47E9F-C0AD-D825-86FE-E1E123AC8B61}"/>
              </a:ext>
            </a:extLst>
          </p:cNvPr>
          <p:cNvPicPr>
            <a:picLocks noChangeAspect="1"/>
          </p:cNvPicPr>
          <p:nvPr/>
        </p:nvPicPr>
        <p:blipFill>
          <a:blip r:embed="rId3"/>
          <a:stretch>
            <a:fillRect/>
          </a:stretch>
        </p:blipFill>
        <p:spPr>
          <a:xfrm>
            <a:off x="169429" y="6381345"/>
            <a:ext cx="693911" cy="428087"/>
          </a:xfrm>
          <a:prstGeom prst="rect">
            <a:avLst/>
          </a:prstGeom>
        </p:spPr>
      </p:pic>
    </p:spTree>
    <p:extLst>
      <p:ext uri="{BB962C8B-B14F-4D97-AF65-F5344CB8AC3E}">
        <p14:creationId xmlns:p14="http://schemas.microsoft.com/office/powerpoint/2010/main" val="3363780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b="1" dirty="0"/>
              <a:t>Bullying and Harassment at School</a:t>
            </a:r>
            <a:endParaRPr lang="en-US" dirty="0"/>
          </a:p>
        </p:txBody>
      </p:sp>
      <p:pic>
        <p:nvPicPr>
          <p:cNvPr id="19" name="Picture 18" descr="Timeline&#10;&#10;Description automatically generated">
            <a:extLst>
              <a:ext uri="{FF2B5EF4-FFF2-40B4-BE49-F238E27FC236}">
                <a16:creationId xmlns:a16="http://schemas.microsoft.com/office/drawing/2014/main" id="{4FC5C112-3A0F-DE02-091F-3DFB8E0B1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871" y="2111604"/>
            <a:ext cx="4995987" cy="3840053"/>
          </a:xfrm>
          <a:prstGeom prst="rect">
            <a:avLst/>
          </a:prstGeom>
        </p:spPr>
      </p:pic>
      <p:sp>
        <p:nvSpPr>
          <p:cNvPr id="20" name="Content Placeholder 2">
            <a:extLst>
              <a:ext uri="{FF2B5EF4-FFF2-40B4-BE49-F238E27FC236}">
                <a16:creationId xmlns:a16="http://schemas.microsoft.com/office/drawing/2014/main" id="{F1A5C3EE-90FA-049A-2A8E-F78882EB4CE3}"/>
              </a:ext>
            </a:extLst>
          </p:cNvPr>
          <p:cNvSpPr>
            <a:spLocks noGrp="1"/>
          </p:cNvSpPr>
          <p:nvPr>
            <p:ph idx="1"/>
          </p:nvPr>
        </p:nvSpPr>
        <p:spPr>
          <a:xfrm>
            <a:off x="1602999" y="2396398"/>
            <a:ext cx="3111644" cy="2735207"/>
          </a:xfrm>
        </p:spPr>
        <p:txBody>
          <a:bodyPr>
            <a:noAutofit/>
          </a:bodyPr>
          <a:lstStyle/>
          <a:p>
            <a:pPr marL="173736" indent="-173736" defTabSz="694944">
              <a:spcBef>
                <a:spcPts val="760"/>
              </a:spcBef>
            </a:pPr>
            <a:r>
              <a:rPr lang="en-US" sz="1520" kern="1200" dirty="0">
                <a:solidFill>
                  <a:schemeClr val="tx1"/>
                </a:solidFill>
                <a:latin typeface="+mn-lt"/>
                <a:ea typeface="+mn-ea"/>
                <a:cs typeface="+mn-cs"/>
              </a:rPr>
              <a:t>68.0% felt unsafe because of one or more SOGIE characteristics</a:t>
            </a:r>
          </a:p>
          <a:p>
            <a:pPr marL="173736" indent="-173736" defTabSz="694944">
              <a:spcBef>
                <a:spcPts val="760"/>
              </a:spcBef>
            </a:pPr>
            <a:r>
              <a:rPr lang="en-US" sz="1520" kern="1200" dirty="0">
                <a:solidFill>
                  <a:schemeClr val="tx1"/>
                </a:solidFill>
                <a:latin typeface="+mn-lt"/>
                <a:ea typeface="+mn-ea"/>
                <a:cs typeface="+mn-cs"/>
              </a:rPr>
              <a:t>32.1% missed at least one entire day of school in the past month because they felt unsafe or uncomfortable.</a:t>
            </a:r>
          </a:p>
          <a:p>
            <a:pPr marL="173736" indent="-173736" defTabSz="694944">
              <a:spcBef>
                <a:spcPts val="760"/>
              </a:spcBef>
            </a:pPr>
            <a:r>
              <a:rPr lang="en-US" sz="1520" kern="1200" dirty="0">
                <a:solidFill>
                  <a:schemeClr val="tx1"/>
                </a:solidFill>
                <a:latin typeface="+mn-lt"/>
                <a:ea typeface="+mn-ea"/>
                <a:cs typeface="+mn-cs"/>
              </a:rPr>
              <a:t>76.1% experienced in-person verbal harassment (e.g., called names or threatened) specifically based on sexual orientation, gender expression, and gender</a:t>
            </a:r>
            <a:endParaRPr lang="en-US" sz="2000" dirty="0"/>
          </a:p>
        </p:txBody>
      </p:sp>
      <p:sp>
        <p:nvSpPr>
          <p:cNvPr id="21" name="TextBox 20">
            <a:extLst>
              <a:ext uri="{FF2B5EF4-FFF2-40B4-BE49-F238E27FC236}">
                <a16:creationId xmlns:a16="http://schemas.microsoft.com/office/drawing/2014/main" id="{0388DB29-AF25-BF4D-2283-3ABCDCAE683E}"/>
              </a:ext>
            </a:extLst>
          </p:cNvPr>
          <p:cNvSpPr txBox="1"/>
          <p:nvPr/>
        </p:nvSpPr>
        <p:spPr>
          <a:xfrm>
            <a:off x="1602999" y="6492875"/>
            <a:ext cx="7245160" cy="209288"/>
          </a:xfrm>
          <a:prstGeom prst="rect">
            <a:avLst/>
          </a:prstGeom>
          <a:noFill/>
        </p:spPr>
        <p:txBody>
          <a:bodyPr wrap="square" rtlCol="0">
            <a:spAutoFit/>
          </a:bodyPr>
          <a:lstStyle/>
          <a:p>
            <a:pPr defTabSz="694944">
              <a:spcAft>
                <a:spcPts val="600"/>
              </a:spcAft>
              <a:defRPr/>
            </a:pPr>
            <a:r>
              <a:rPr lang="en-US" sz="760" kern="1200">
                <a:solidFill>
                  <a:prstClr val="black"/>
                </a:solidFill>
                <a:latin typeface="Calibri"/>
                <a:ea typeface="+mn-ea"/>
                <a:cs typeface="+mn-cs"/>
              </a:rPr>
              <a:t>2021 GLSEN National School Climate Survey The Experiences of Lesbian, Gay, Bisexual, Transgender, and Queer Youth in Our Nation’s Schools</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8184FA2-9842-FA69-444C-9B4212E6A769}"/>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2270259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sz="4400" b="1" kern="1200" dirty="0">
                <a:solidFill>
                  <a:schemeClr val="tx1"/>
                </a:solidFill>
                <a:latin typeface="+mj-lt"/>
                <a:ea typeface="+mj-ea"/>
                <a:cs typeface="+mj-cs"/>
              </a:rPr>
              <a:t>Substance Misuse</a:t>
            </a:r>
            <a:br>
              <a:rPr lang="en-US" sz="4400" b="1" kern="1200" dirty="0">
                <a:solidFill>
                  <a:schemeClr val="tx1"/>
                </a:solidFill>
                <a:latin typeface="+mj-lt"/>
                <a:ea typeface="+mj-ea"/>
                <a:cs typeface="+mj-cs"/>
              </a:rPr>
            </a:br>
            <a:endParaRPr lang="en-US" dirty="0"/>
          </a:p>
        </p:txBody>
      </p:sp>
      <p:sp>
        <p:nvSpPr>
          <p:cNvPr id="2" name="Content Placeholder 2">
            <a:extLst>
              <a:ext uri="{FF2B5EF4-FFF2-40B4-BE49-F238E27FC236}">
                <a16:creationId xmlns:a16="http://schemas.microsoft.com/office/drawing/2014/main" id="{EE792C43-CA73-F0CA-1C00-1EB4D0FB1927}"/>
              </a:ext>
            </a:extLst>
          </p:cNvPr>
          <p:cNvSpPr>
            <a:spLocks noGrp="1"/>
          </p:cNvSpPr>
          <p:nvPr>
            <p:ph idx="1"/>
          </p:nvPr>
        </p:nvSpPr>
        <p:spPr>
          <a:xfrm>
            <a:off x="2136277" y="2143707"/>
            <a:ext cx="3173848" cy="2873879"/>
          </a:xfrm>
        </p:spPr>
        <p:txBody>
          <a:bodyPr vert="horz" lIns="91440" tIns="45720" rIns="91440" bIns="45720" rtlCol="0">
            <a:normAutofit/>
          </a:bodyPr>
          <a:lstStyle/>
          <a:p>
            <a:pPr marL="162306" indent="-162306" defTabSz="649224">
              <a:spcBef>
                <a:spcPts val="710"/>
              </a:spcBef>
            </a:pPr>
            <a:r>
              <a:rPr lang="en-US" sz="1500" kern="1200" dirty="0">
                <a:solidFill>
                  <a:schemeClr val="tx1"/>
                </a:solidFill>
                <a:latin typeface="Calibri" panose="020F0502020204030204" pitchFamily="34" charset="0"/>
                <a:ea typeface="+mn-ea"/>
                <a:cs typeface="Calibri" panose="020F0502020204030204" pitchFamily="34" charset="0"/>
              </a:rPr>
              <a:t>LGBTQ youth are </a:t>
            </a:r>
            <a:r>
              <a:rPr lang="en-US" sz="1500" b="1" kern="1200" dirty="0">
                <a:solidFill>
                  <a:schemeClr val="tx1"/>
                </a:solidFill>
                <a:latin typeface="Calibri" panose="020F0502020204030204" pitchFamily="34" charset="0"/>
                <a:ea typeface="+mn-ea"/>
                <a:cs typeface="Calibri" panose="020F0502020204030204" pitchFamily="34" charset="0"/>
              </a:rPr>
              <a:t>twice as likely</a:t>
            </a:r>
            <a:r>
              <a:rPr lang="en-US" sz="1500" kern="1200" dirty="0">
                <a:solidFill>
                  <a:schemeClr val="tx1"/>
                </a:solidFill>
                <a:latin typeface="Calibri" panose="020F0502020204030204" pitchFamily="34" charset="0"/>
                <a:ea typeface="+mn-ea"/>
                <a:cs typeface="Calibri" panose="020F0502020204030204" pitchFamily="34" charset="0"/>
              </a:rPr>
              <a:t> to use or misuse substances than non-LGBTQ youth.</a:t>
            </a:r>
            <a:br>
              <a:rPr lang="en-US" sz="1500" kern="1200" dirty="0">
                <a:solidFill>
                  <a:schemeClr val="tx1"/>
                </a:solidFill>
                <a:latin typeface="Calibri" panose="020F0502020204030204" pitchFamily="34" charset="0"/>
                <a:ea typeface="+mn-ea"/>
                <a:cs typeface="Calibri" panose="020F0502020204030204" pitchFamily="34" charset="0"/>
              </a:rPr>
            </a:br>
            <a:endParaRPr lang="en-US" sz="1500" kern="1200" dirty="0">
              <a:solidFill>
                <a:schemeClr val="tx1"/>
              </a:solidFill>
              <a:latin typeface="Calibri" panose="020F0502020204030204" pitchFamily="34" charset="0"/>
              <a:ea typeface="+mn-ea"/>
              <a:cs typeface="Calibri" panose="020F0502020204030204" pitchFamily="34" charset="0"/>
            </a:endParaRPr>
          </a:p>
          <a:p>
            <a:pPr marL="162306" indent="-162306" defTabSz="649224">
              <a:spcBef>
                <a:spcPts val="710"/>
              </a:spcBef>
            </a:pPr>
            <a:r>
              <a:rPr lang="en-US" sz="1500" kern="1200" dirty="0">
                <a:solidFill>
                  <a:schemeClr val="tx1"/>
                </a:solidFill>
                <a:latin typeface="Calibri" panose="020F0502020204030204" pitchFamily="34" charset="0"/>
                <a:ea typeface="+mn-ea"/>
                <a:cs typeface="Calibri" panose="020F0502020204030204" pitchFamily="34" charset="0"/>
              </a:rPr>
              <a:t>LGBTQ youth are </a:t>
            </a:r>
            <a:r>
              <a:rPr lang="en-US" sz="1500" b="1" kern="1200" dirty="0">
                <a:solidFill>
                  <a:schemeClr val="tx1"/>
                </a:solidFill>
                <a:latin typeface="Calibri" panose="020F0502020204030204" pitchFamily="34" charset="0"/>
                <a:ea typeface="+mn-ea"/>
                <a:cs typeface="Calibri" panose="020F0502020204030204" pitchFamily="34" charset="0"/>
              </a:rPr>
              <a:t>2.5x more likely </a:t>
            </a:r>
            <a:r>
              <a:rPr lang="en-US" sz="1500" kern="1200" dirty="0">
                <a:solidFill>
                  <a:schemeClr val="tx1"/>
                </a:solidFill>
                <a:latin typeface="Calibri" panose="020F0502020204030204" pitchFamily="34" charset="0"/>
                <a:ea typeface="+mn-ea"/>
                <a:cs typeface="Calibri" panose="020F0502020204030204" pitchFamily="34" charset="0"/>
              </a:rPr>
              <a:t>to miss school to use alcohol/drugs.</a:t>
            </a:r>
            <a:br>
              <a:rPr lang="en-US" sz="1500" kern="1200" dirty="0">
                <a:solidFill>
                  <a:schemeClr val="tx1"/>
                </a:solidFill>
                <a:latin typeface="Calibri" panose="020F0502020204030204" pitchFamily="34" charset="0"/>
                <a:ea typeface="+mn-ea"/>
                <a:cs typeface="Calibri" panose="020F0502020204030204" pitchFamily="34" charset="0"/>
              </a:rPr>
            </a:br>
            <a:endParaRPr lang="en-US" sz="1500" kern="1200" dirty="0">
              <a:solidFill>
                <a:schemeClr val="tx1"/>
              </a:solidFill>
              <a:latin typeface="Calibri" panose="020F0502020204030204" pitchFamily="34" charset="0"/>
              <a:ea typeface="+mn-ea"/>
              <a:cs typeface="Calibri" panose="020F0502020204030204" pitchFamily="34" charset="0"/>
            </a:endParaRPr>
          </a:p>
          <a:p>
            <a:pPr marL="162306" indent="-162306" defTabSz="649224">
              <a:spcBef>
                <a:spcPts val="710"/>
              </a:spcBef>
            </a:pPr>
            <a:r>
              <a:rPr lang="en-US" sz="1500" kern="1200" dirty="0">
                <a:solidFill>
                  <a:schemeClr val="tx1"/>
                </a:solidFill>
                <a:latin typeface="Calibri" panose="020F0502020204030204" pitchFamily="34" charset="0"/>
                <a:ea typeface="+mn-ea"/>
                <a:cs typeface="Calibri" panose="020F0502020204030204" pitchFamily="34" charset="0"/>
              </a:rPr>
              <a:t>Nationwide, </a:t>
            </a:r>
            <a:r>
              <a:rPr lang="en-US" sz="1500" b="1" kern="1200" dirty="0">
                <a:solidFill>
                  <a:schemeClr val="tx1"/>
                </a:solidFill>
                <a:latin typeface="Calibri" panose="020F0502020204030204" pitchFamily="34" charset="0"/>
                <a:ea typeface="+mn-ea"/>
                <a:cs typeface="Calibri" panose="020F0502020204030204" pitchFamily="34" charset="0"/>
              </a:rPr>
              <a:t>14.9%</a:t>
            </a:r>
            <a:r>
              <a:rPr lang="en-US" sz="1500" kern="1200" dirty="0">
                <a:solidFill>
                  <a:schemeClr val="tx1"/>
                </a:solidFill>
                <a:latin typeface="Calibri" panose="020F0502020204030204" pitchFamily="34" charset="0"/>
                <a:ea typeface="+mn-ea"/>
                <a:cs typeface="Calibri" panose="020F0502020204030204" pitchFamily="34" charset="0"/>
              </a:rPr>
              <a:t> of heterosexual high school students had their first drink of alcohol (other than a few sips) before age 13 years. For LGBTQ youth it’s </a:t>
            </a:r>
            <a:r>
              <a:rPr lang="en-US" sz="1500" b="1" kern="1200" dirty="0">
                <a:solidFill>
                  <a:schemeClr val="tx1"/>
                </a:solidFill>
                <a:latin typeface="Calibri" panose="020F0502020204030204" pitchFamily="34" charset="0"/>
                <a:ea typeface="+mn-ea"/>
                <a:cs typeface="Calibri" panose="020F0502020204030204" pitchFamily="34" charset="0"/>
              </a:rPr>
              <a:t>22%! </a:t>
            </a:r>
          </a:p>
          <a:p>
            <a:pPr marL="0" lvl="0" indent="-228600" defTabSz="914400" eaLnBrk="1" hangingPunct="1"/>
            <a:endParaRPr lang="en-US" sz="1500" b="1" dirty="0">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1D41B49-D2BE-9FE3-AFC4-B08C32498DEF}"/>
              </a:ext>
            </a:extLst>
          </p:cNvPr>
          <p:cNvPicPr>
            <a:picLocks noChangeAspect="1"/>
          </p:cNvPicPr>
          <p:nvPr/>
        </p:nvPicPr>
        <p:blipFill rotWithShape="1">
          <a:blip r:embed="rId2">
            <a:extLst>
              <a:ext uri="{28A0092B-C50C-407E-A947-70E740481C1C}">
                <a14:useLocalDpi xmlns:a14="http://schemas.microsoft.com/office/drawing/2010/main" val="0"/>
              </a:ext>
            </a:extLst>
          </a:blip>
          <a:srcRect l="17598" r="15622"/>
          <a:stretch/>
        </p:blipFill>
        <p:spPr>
          <a:xfrm>
            <a:off x="6753391" y="2143707"/>
            <a:ext cx="4050403" cy="3179244"/>
          </a:xfrm>
          <a:prstGeom prst="rect">
            <a:avLst/>
          </a:prstGeom>
        </p:spPr>
      </p:pic>
      <p:sp>
        <p:nvSpPr>
          <p:cNvPr id="5" name="Rectangle 4">
            <a:extLst>
              <a:ext uri="{FF2B5EF4-FFF2-40B4-BE49-F238E27FC236}">
                <a16:creationId xmlns:a16="http://schemas.microsoft.com/office/drawing/2014/main" id="{87904E02-5E61-F7A0-A5F0-B69A93DDDCA4}"/>
              </a:ext>
            </a:extLst>
          </p:cNvPr>
          <p:cNvSpPr/>
          <p:nvPr/>
        </p:nvSpPr>
        <p:spPr>
          <a:xfrm>
            <a:off x="1621212" y="6503261"/>
            <a:ext cx="6013925" cy="267124"/>
          </a:xfrm>
          <a:prstGeom prst="rect">
            <a:avLst/>
          </a:prstGeom>
        </p:spPr>
        <p:txBody>
          <a:bodyPr wrap="square">
            <a:spAutoFit/>
          </a:bodyPr>
          <a:lstStyle/>
          <a:p>
            <a:pPr defTabSz="649224">
              <a:spcAft>
                <a:spcPts val="600"/>
              </a:spcAft>
            </a:pPr>
            <a:r>
              <a:rPr lang="en-US" sz="568" kern="1200">
                <a:solidFill>
                  <a:schemeClr val="tx1"/>
                </a:solidFill>
                <a:latin typeface="Calibri" panose="020F0502020204030204" pitchFamily="34" charset="0"/>
                <a:ea typeface="+mn-ea"/>
                <a:cs typeface="+mn-cs"/>
              </a:rPr>
              <a:t>Choi, S., Baams L., Wilson, B. (2017). LGBTQ youth in California’s Public Schools: differences across the state. Retrieved from: </a:t>
            </a:r>
            <a:r>
              <a:rPr lang="en-US" sz="568" u="sng" kern="1200">
                <a:solidFill>
                  <a:srgbClr val="0000FF"/>
                </a:solidFill>
                <a:latin typeface="Calibri" panose="020F0502020204030204" pitchFamily="34" charset="0"/>
                <a:ea typeface="+mn-ea"/>
                <a:cs typeface="+mn-cs"/>
                <a:hlinkClick r:id="rId3"/>
              </a:rPr>
              <a:t>https://williamsinstitute.law.ucla.edu/wp-content/uploads/LGBTQ-Youth-in-CA-Public-Schools.pdf</a:t>
            </a:r>
            <a:endParaRPr lang="en-US" sz="800">
              <a:effectLst/>
              <a:latin typeface="Times New Roman" panose="02020603050405020304" pitchFamily="18" charset="0"/>
              <a:ea typeface="Calibri" panose="020F0502020204030204" pitchFamily="34" charset="0"/>
            </a:endParaRPr>
          </a:p>
        </p:txBody>
      </p:sp>
      <p:sp>
        <p:nvSpPr>
          <p:cNvPr id="6" name="Rectangle 5">
            <a:extLst>
              <a:ext uri="{FF2B5EF4-FFF2-40B4-BE49-F238E27FC236}">
                <a16:creationId xmlns:a16="http://schemas.microsoft.com/office/drawing/2014/main" id="{D2BFAC74-7D7D-C4CA-5724-2E953299D379}"/>
              </a:ext>
            </a:extLst>
          </p:cNvPr>
          <p:cNvSpPr/>
          <p:nvPr/>
        </p:nvSpPr>
        <p:spPr>
          <a:xfrm>
            <a:off x="1621212" y="6118698"/>
            <a:ext cx="5857762" cy="467179"/>
          </a:xfrm>
          <a:prstGeom prst="rect">
            <a:avLst/>
          </a:prstGeom>
        </p:spPr>
        <p:txBody>
          <a:bodyPr wrap="square">
            <a:spAutoFit/>
          </a:bodyPr>
          <a:lstStyle/>
          <a:p>
            <a:pPr defTabSz="649224">
              <a:spcAft>
                <a:spcPts val="600"/>
              </a:spcAft>
            </a:pPr>
            <a:r>
              <a:rPr lang="en-US" sz="568" kern="1200" dirty="0">
                <a:solidFill>
                  <a:schemeClr val="tx1"/>
                </a:solidFill>
                <a:latin typeface="Calibri" panose="020F0502020204030204" pitchFamily="34" charset="0"/>
                <a:ea typeface="+mn-ea"/>
                <a:cs typeface="+mn-cs"/>
              </a:rPr>
              <a:t>Human Rights Campaign, (N/A). Growing up LGBT in America HRC Youth Survey Report Key Findings. Retrieved from: </a:t>
            </a:r>
            <a:r>
              <a:rPr lang="en-US" sz="568" u="sng" kern="1200" dirty="0">
                <a:solidFill>
                  <a:srgbClr val="0000FF"/>
                </a:solidFill>
                <a:latin typeface="Calibri" panose="020F0502020204030204" pitchFamily="34" charset="0"/>
                <a:ea typeface="+mn-ea"/>
                <a:cs typeface="+mn-cs"/>
                <a:hlinkClick r:id="rId4"/>
              </a:rPr>
              <a:t>https://assets2.hrc.org/files/assets/resources/Growing-Up-LGBT-in-America_Report.pdf?_ga=2.18417465.1643399944.1579031050-689703271.1578501672</a:t>
            </a:r>
            <a:r>
              <a:rPr lang="en-US" sz="568" kern="1200" dirty="0">
                <a:solidFill>
                  <a:schemeClr val="tx1"/>
                </a:solidFill>
                <a:latin typeface="Calibri" panose="020F0502020204030204" pitchFamily="34" charset="0"/>
                <a:ea typeface="+mn-ea"/>
                <a:cs typeface="+mn-cs"/>
              </a:rPr>
              <a:t>  </a:t>
            </a:r>
          </a:p>
          <a:p>
            <a:pPr marL="0" marR="0">
              <a:spcBef>
                <a:spcPts val="0"/>
              </a:spcBef>
              <a:spcAft>
                <a:spcPts val="600"/>
              </a:spcAft>
            </a:pPr>
            <a:endParaRPr lang="en-US" sz="800" dirty="0">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D8D57A0C-0DEC-F6DF-60AB-594A48794A98}"/>
              </a:ext>
            </a:extLst>
          </p:cNvPr>
          <p:cNvPicPr>
            <a:picLocks noChangeAspect="1"/>
          </p:cNvPicPr>
          <p:nvPr/>
        </p:nvPicPr>
        <p:blipFill>
          <a:blip r:embed="rId5"/>
          <a:stretch>
            <a:fillRect/>
          </a:stretch>
        </p:blipFill>
        <p:spPr>
          <a:xfrm>
            <a:off x="169429" y="6202723"/>
            <a:ext cx="983450" cy="606709"/>
          </a:xfrm>
          <a:prstGeom prst="rect">
            <a:avLst/>
          </a:prstGeom>
        </p:spPr>
      </p:pic>
    </p:spTree>
    <p:extLst>
      <p:ext uri="{BB962C8B-B14F-4D97-AF65-F5344CB8AC3E}">
        <p14:creationId xmlns:p14="http://schemas.microsoft.com/office/powerpoint/2010/main" val="193425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E8DB-E1F3-E7AB-3B83-79F384C29165}"/>
              </a:ext>
            </a:extLst>
          </p:cNvPr>
          <p:cNvSpPr>
            <a:spLocks noGrp="1"/>
          </p:cNvSpPr>
          <p:nvPr>
            <p:ph type="title"/>
          </p:nvPr>
        </p:nvSpPr>
        <p:spPr>
          <a:xfrm>
            <a:off x="1702904" y="2140227"/>
            <a:ext cx="9833262" cy="3869634"/>
          </a:xfrm>
        </p:spPr>
        <p:txBody>
          <a:bodyPr>
            <a:normAutofit/>
          </a:bodyPr>
          <a:lstStyle/>
          <a:p>
            <a:pPr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Don’t forget about the Q&amp;A box – we’ll be holding the bulk of the questions until the end, so make sure to stay the whole way through!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When typing into the chat box, be sure to select “everyone” so all can see.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Calibri" panose="020F0502020204030204" pitchFamily="34" charset="0"/>
              </a:rPr>
              <a:t>We are recording this webinar and the recording will be up on the Webinar Wednesday page in the next few days.  Here is the link to where the </a:t>
            </a:r>
            <a:r>
              <a:rPr lang="en-US" sz="1800">
                <a:solidFill>
                  <a:srgbClr val="000000"/>
                </a:solidFill>
                <a:effectLst/>
                <a:latin typeface="Calibri" panose="020F0502020204030204" pitchFamily="34" charset="0"/>
                <a:ea typeface="Calibri" panose="020F0502020204030204" pitchFamily="34" charset="0"/>
              </a:rPr>
              <a:t>recording will be posted. </a:t>
            </a:r>
            <a:r>
              <a:rPr lang="en-US" sz="1200">
                <a:hlinkClick r:id="rId2"/>
              </a:rPr>
              <a:t>CADCA's Webinar Wednesdays Series | CADCA</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I will be putting an evaluation link into the chat box as we’re wrapping up; you’ll be able to receive a letter of participation once you complete that evaluation.  The letter is only available though for those who attend the webinar live.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FAC8290A-C483-5CC7-7C39-829C9EA7CF4B}"/>
              </a:ext>
            </a:extLst>
          </p:cNvPr>
          <p:cNvSpPr>
            <a:spLocks noGrp="1"/>
          </p:cNvSpPr>
          <p:nvPr>
            <p:ph type="body" sz="quarter" idx="10"/>
          </p:nvPr>
        </p:nvSpPr>
        <p:spPr/>
        <p:txBody>
          <a:bodyPr/>
          <a:lstStyle/>
          <a:p>
            <a:r>
              <a:rPr lang="en-US" dirty="0"/>
              <a:t>Webinar House Keeping </a:t>
            </a:r>
          </a:p>
        </p:txBody>
      </p:sp>
      <p:sp>
        <p:nvSpPr>
          <p:cNvPr id="4" name="Text Placeholder 3">
            <a:extLst>
              <a:ext uri="{FF2B5EF4-FFF2-40B4-BE49-F238E27FC236}">
                <a16:creationId xmlns:a16="http://schemas.microsoft.com/office/drawing/2014/main" id="{794C7127-9D6E-6C82-7A92-98BB8A66D22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7071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sz="4400" b="1" u="sng" dirty="0"/>
              <a:t>Positive Trends: Family &amp; School-Support </a:t>
            </a:r>
            <a:endParaRPr lang="en-US" dirty="0"/>
          </a:p>
        </p:txBody>
      </p:sp>
      <p:sp>
        <p:nvSpPr>
          <p:cNvPr id="2" name="Content Placeholder 3">
            <a:extLst>
              <a:ext uri="{FF2B5EF4-FFF2-40B4-BE49-F238E27FC236}">
                <a16:creationId xmlns:a16="http://schemas.microsoft.com/office/drawing/2014/main" id="{6CFD174B-7EB9-D0FB-D074-1E7B8033AAA9}"/>
              </a:ext>
            </a:extLst>
          </p:cNvPr>
          <p:cNvSpPr>
            <a:spLocks noGrp="1"/>
          </p:cNvSpPr>
          <p:nvPr>
            <p:ph idx="1"/>
          </p:nvPr>
        </p:nvSpPr>
        <p:spPr>
          <a:xfrm>
            <a:off x="1524001" y="2111605"/>
            <a:ext cx="2286001" cy="3584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indent="0">
              <a:lnSpc>
                <a:spcPct val="107000"/>
              </a:lnSpc>
              <a:spcBef>
                <a:spcPts val="0"/>
              </a:spcBef>
              <a:buNone/>
            </a:pP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LGBTQ+ students who report having an LGBTQ-supportive adult or teacher in school have 39% lower odds of past 30-day alcohol use.</a:t>
            </a:r>
            <a:endParaRPr lang="en-US" sz="1600" b="1" dirty="0">
              <a:ea typeface="Calibri" panose="020F0502020204030204" pitchFamily="34" charset="0"/>
              <a:cs typeface="Times New Roman" panose="02020603050405020304" pitchFamily="18" charset="0"/>
            </a:endParaRPr>
          </a:p>
          <a:p>
            <a:pPr marL="0" algn="ctr">
              <a:lnSpc>
                <a:spcPct val="107000"/>
              </a:lnSpc>
              <a:spcBef>
                <a:spcPts val="0"/>
              </a:spcBef>
              <a:spcAft>
                <a:spcPts val="800"/>
              </a:spcAft>
            </a:pPr>
            <a:r>
              <a:rPr lang="en-US" sz="1100" dirty="0">
                <a:ea typeface="Calibri" panose="020F0502020204030204" pitchFamily="34"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780E91C9-73DD-28AB-A228-E8F031BF9FC5}"/>
              </a:ext>
            </a:extLst>
          </p:cNvPr>
          <p:cNvSpPr/>
          <p:nvPr/>
        </p:nvSpPr>
        <p:spPr>
          <a:xfrm>
            <a:off x="3858409" y="2111604"/>
            <a:ext cx="2286000" cy="358613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pP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LGBTQ+ youth who </a:t>
            </a:r>
            <a:r>
              <a:rPr lang="en-US" sz="1600" b="1" i="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strongly or very strongly agree</a:t>
            </a: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 </a:t>
            </a:r>
            <a:r>
              <a:rPr lang="en-US" sz="1600" b="1" u="sng"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their family provides them with emotional support</a:t>
            </a: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 are 48% less likely to use marijuana in the past 30 days and 47% less likely to have used marijuana in their lifetimes.</a:t>
            </a:r>
            <a:endParaRPr lang="en-US" sz="1600" b="1" dirty="0">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C2E90127-F3E6-2272-66D3-A07BA1266929}"/>
              </a:ext>
            </a:extLst>
          </p:cNvPr>
          <p:cNvSpPr/>
          <p:nvPr/>
        </p:nvSpPr>
        <p:spPr>
          <a:xfrm>
            <a:off x="6192819" y="2111604"/>
            <a:ext cx="2286001" cy="3584606"/>
          </a:xfrm>
          <a:prstGeom prst="roundRect">
            <a:avLst/>
          </a:prstGeom>
          <a:solidFill>
            <a:srgbClr val="E127D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pP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LGBTQ+ youth who </a:t>
            </a:r>
            <a:r>
              <a:rPr lang="en-US" sz="1600" b="1" i="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strongly or very strongly agree</a:t>
            </a: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 they can </a:t>
            </a:r>
            <a:r>
              <a:rPr lang="en-US" sz="1600" b="1" u="sng"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talk about their problems with their family</a:t>
            </a: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 are 49% less likely to use marijuana in the past 30 days. </a:t>
            </a:r>
            <a:endParaRPr lang="en-US" sz="1600" dirty="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5E302FB-3284-7B61-76F5-4A58AA7042E3}"/>
              </a:ext>
            </a:extLst>
          </p:cNvPr>
          <p:cNvSpPr/>
          <p:nvPr/>
        </p:nvSpPr>
        <p:spPr>
          <a:xfrm>
            <a:off x="8478820" y="2111605"/>
            <a:ext cx="2189181" cy="35846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pP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LGBTQ+ youth who </a:t>
            </a:r>
            <a:r>
              <a:rPr lang="en-US" sz="1600" b="1" i="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strongly or very strongly agree</a:t>
            </a: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 that </a:t>
            </a:r>
            <a:r>
              <a:rPr lang="en-US" sz="1600" b="1" u="sng"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their family really tries to help them</a:t>
            </a:r>
            <a:r>
              <a:rPr lang="en-US" sz="1600" b="1" dirty="0">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 are 63% less likely to have misused prescription drugs in the past 30 days and 37% less likely to have </a:t>
            </a:r>
            <a:r>
              <a:rPr lang="en-US" sz="1600" b="1" dirty="0">
                <a:solidFill>
                  <a:schemeClr val="tx1"/>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used illicit drugs in the </a:t>
            </a:r>
            <a:r>
              <a:rPr lang="en-US" sz="1600" b="1" dirty="0">
                <a:solidFill>
                  <a:schemeClr val="tx1"/>
                </a:solidFill>
                <a:ea typeface="Calibri" panose="020F0502020204030204" pitchFamily="34" charset="0"/>
                <a:cs typeface="Times New Roman" panose="02020603050405020304" pitchFamily="18" charset="0"/>
              </a:rPr>
              <a:t>past 30 days.</a:t>
            </a:r>
            <a:endParaRPr lang="en-US" sz="1600" dirty="0">
              <a:solidFill>
                <a:schemeClr val="tx1"/>
              </a:solidFill>
              <a:ea typeface="Calibri" panose="020F0502020204030204" pitchFamily="34" charset="0"/>
              <a:cs typeface="Times New Roman" panose="02020603050405020304" pitchFamily="18" charset="0"/>
            </a:endParaRPr>
          </a:p>
          <a:p>
            <a:pPr algn="ctr">
              <a:lnSpc>
                <a:spcPct val="107000"/>
              </a:lnSpc>
              <a:spcAft>
                <a:spcPts val="800"/>
              </a:spcAft>
            </a:pPr>
            <a:r>
              <a:rPr lang="en-US" sz="1600" b="1" dirty="0">
                <a:ea typeface="Calibri" panose="020F0502020204030204" pitchFamily="34"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1C69246-70C1-1DF8-00F5-6F3678416F18}"/>
              </a:ext>
            </a:extLst>
          </p:cNvPr>
          <p:cNvSpPr txBox="1"/>
          <p:nvPr/>
        </p:nvSpPr>
        <p:spPr>
          <a:xfrm>
            <a:off x="1496366" y="6208450"/>
            <a:ext cx="4572000" cy="230832"/>
          </a:xfrm>
          <a:prstGeom prst="rect">
            <a:avLst/>
          </a:prstGeom>
          <a:noFill/>
        </p:spPr>
        <p:txBody>
          <a:bodyPr wrap="square">
            <a:spAutoFit/>
          </a:bodyPr>
          <a:lstStyle/>
          <a:p>
            <a:r>
              <a:rPr lang="en-US" sz="900" i="1" dirty="0">
                <a:solidFill>
                  <a:srgbClr val="444444"/>
                </a:solidFill>
                <a:latin typeface="Open Sans" panose="020B0606030504020204" pitchFamily="34" charset="0"/>
              </a:rPr>
              <a:t>Statistics from Community Epi Profile, 2021</a:t>
            </a:r>
            <a:endParaRPr lang="en-US" sz="900" dirty="0"/>
          </a:p>
        </p:txBody>
      </p:sp>
      <p:pic>
        <p:nvPicPr>
          <p:cNvPr id="8" name="Picture 7">
            <a:extLst>
              <a:ext uri="{FF2B5EF4-FFF2-40B4-BE49-F238E27FC236}">
                <a16:creationId xmlns:a16="http://schemas.microsoft.com/office/drawing/2014/main" id="{DB2D046E-2E3B-E91E-3034-8001B3AF6465}"/>
              </a:ext>
            </a:extLst>
          </p:cNvPr>
          <p:cNvPicPr>
            <a:picLocks noChangeAspect="1"/>
          </p:cNvPicPr>
          <p:nvPr/>
        </p:nvPicPr>
        <p:blipFill>
          <a:blip r:embed="rId2"/>
          <a:stretch>
            <a:fillRect/>
          </a:stretch>
        </p:blipFill>
        <p:spPr>
          <a:xfrm>
            <a:off x="169429" y="6202723"/>
            <a:ext cx="983450" cy="606709"/>
          </a:xfrm>
          <a:prstGeom prst="rect">
            <a:avLst/>
          </a:prstGeom>
        </p:spPr>
      </p:pic>
    </p:spTree>
    <p:extLst>
      <p:ext uri="{BB962C8B-B14F-4D97-AF65-F5344CB8AC3E}">
        <p14:creationId xmlns:p14="http://schemas.microsoft.com/office/powerpoint/2010/main" val="408081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dirty="0"/>
              <a:t>Support</a:t>
            </a:r>
          </a:p>
        </p:txBody>
      </p:sp>
      <p:pic>
        <p:nvPicPr>
          <p:cNvPr id="3074" name="Picture 2" descr="women's red scoop-neck top">
            <a:extLst>
              <a:ext uri="{FF2B5EF4-FFF2-40B4-BE49-F238E27FC236}">
                <a16:creationId xmlns:a16="http://schemas.microsoft.com/office/drawing/2014/main" id="{CAB719C4-3E05-54ED-5EED-31402E4BF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70" y="1690688"/>
            <a:ext cx="3444875" cy="5167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DDC541-6DD1-6516-BDFE-B17C0FED9509}"/>
              </a:ext>
            </a:extLst>
          </p:cNvPr>
          <p:cNvSpPr txBox="1">
            <a:spLocks/>
          </p:cNvSpPr>
          <p:nvPr/>
        </p:nvSpPr>
        <p:spPr>
          <a:xfrm>
            <a:off x="5647318" y="2521327"/>
            <a:ext cx="5642312" cy="159722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a:lstStyle>
          <a:p>
            <a:r>
              <a:rPr lang="en-US" sz="2400" dirty="0">
                <a:solidFill>
                  <a:schemeClr val="tx1"/>
                </a:solidFill>
                <a:latin typeface="+mn-lt"/>
              </a:rPr>
              <a:t>Can you identify someone in your family who supported you when you were a youth? How did that person’s support impact you? </a:t>
            </a:r>
            <a:br>
              <a:rPr lang="en-US" sz="2200" dirty="0">
                <a:solidFill>
                  <a:schemeClr val="tx1"/>
                </a:solidFill>
                <a:latin typeface="+mj-lt"/>
              </a:rPr>
            </a:br>
            <a:endParaRPr lang="en-US" sz="2200" dirty="0">
              <a:solidFill>
                <a:schemeClr val="tx1"/>
              </a:solidFill>
              <a:latin typeface="+mj-lt"/>
            </a:endParaRPr>
          </a:p>
        </p:txBody>
      </p:sp>
      <p:sp>
        <p:nvSpPr>
          <p:cNvPr id="5" name="Title 1">
            <a:extLst>
              <a:ext uri="{FF2B5EF4-FFF2-40B4-BE49-F238E27FC236}">
                <a16:creationId xmlns:a16="http://schemas.microsoft.com/office/drawing/2014/main" id="{622F2717-F64B-D0D0-5478-7A36707D74C3}"/>
              </a:ext>
            </a:extLst>
          </p:cNvPr>
          <p:cNvSpPr txBox="1">
            <a:spLocks/>
          </p:cNvSpPr>
          <p:nvPr/>
        </p:nvSpPr>
        <p:spPr>
          <a:xfrm>
            <a:off x="5659705" y="4632525"/>
            <a:ext cx="4370103" cy="159722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b="1" i="0" kern="1200">
                <a:solidFill>
                  <a:srgbClr val="006937"/>
                </a:solidFill>
                <a:latin typeface="Source Sans Pro"/>
                <a:ea typeface="+mj-ea"/>
                <a:cs typeface="Source Sans Pro"/>
              </a:defRPr>
            </a:lvl1pPr>
          </a:lstStyle>
          <a:p>
            <a:pPr defTabSz="914400">
              <a:lnSpc>
                <a:spcPct val="90000"/>
              </a:lnSpc>
              <a:spcAft>
                <a:spcPts val="600"/>
              </a:spcAft>
            </a:pPr>
            <a:r>
              <a:rPr lang="en-US" sz="2400" dirty="0">
                <a:solidFill>
                  <a:schemeClr val="tx1"/>
                </a:solidFill>
                <a:latin typeface="+mn-lt"/>
                <a:ea typeface="+mn-ea"/>
                <a:cs typeface="+mn-cs"/>
              </a:rPr>
              <a:t>Who in your life is someone you have chosen as family? How did you find them and what support were you looking for? </a:t>
            </a: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B3A79B76-0885-AC0F-7F79-92EBA4DEEA2B}"/>
              </a:ext>
            </a:extLst>
          </p:cNvPr>
          <p:cNvPicPr>
            <a:picLocks noChangeAspect="1"/>
          </p:cNvPicPr>
          <p:nvPr/>
        </p:nvPicPr>
        <p:blipFill>
          <a:blip r:embed="rId3"/>
          <a:stretch>
            <a:fillRect/>
          </a:stretch>
        </p:blipFill>
        <p:spPr>
          <a:xfrm>
            <a:off x="169429" y="6517532"/>
            <a:ext cx="473158" cy="291900"/>
          </a:xfrm>
          <a:prstGeom prst="rect">
            <a:avLst/>
          </a:prstGeom>
        </p:spPr>
      </p:pic>
    </p:spTree>
    <p:extLst>
      <p:ext uri="{BB962C8B-B14F-4D97-AF65-F5344CB8AC3E}">
        <p14:creationId xmlns:p14="http://schemas.microsoft.com/office/powerpoint/2010/main" val="30464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34C8411-6920-D22A-A3BA-E1A57CC549E8}"/>
              </a:ext>
            </a:extLst>
          </p:cNvPr>
          <p:cNvSpPr txBox="1">
            <a:spLocks/>
          </p:cNvSpPr>
          <p:nvPr/>
        </p:nvSpPr>
        <p:spPr>
          <a:xfrm>
            <a:off x="2123716" y="255433"/>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a:lstStyle>
          <a:p>
            <a:pPr algn="ctr"/>
            <a:r>
              <a:rPr lang="en-US" sz="3600" dirty="0"/>
              <a:t>Positive Trends: Connectivity </a:t>
            </a:r>
          </a:p>
        </p:txBody>
      </p:sp>
      <p:pic>
        <p:nvPicPr>
          <p:cNvPr id="3" name="Content Placeholder 6" descr="Text&#10;&#10;Description automatically generated">
            <a:extLst>
              <a:ext uri="{FF2B5EF4-FFF2-40B4-BE49-F238E27FC236}">
                <a16:creationId xmlns:a16="http://schemas.microsoft.com/office/drawing/2014/main" id="{23A9D374-C7AE-4E08-02D6-BBA8A6F5AED6}"/>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834310" y="2725524"/>
            <a:ext cx="2150566" cy="2496557"/>
          </a:xfrm>
        </p:spPr>
      </p:pic>
      <p:sp>
        <p:nvSpPr>
          <p:cNvPr id="4" name="TextBox 3">
            <a:extLst>
              <a:ext uri="{FF2B5EF4-FFF2-40B4-BE49-F238E27FC236}">
                <a16:creationId xmlns:a16="http://schemas.microsoft.com/office/drawing/2014/main" id="{C3796C38-4267-8BD5-4F33-1093E62722BC}"/>
              </a:ext>
            </a:extLst>
          </p:cNvPr>
          <p:cNvSpPr txBox="1"/>
          <p:nvPr/>
        </p:nvSpPr>
        <p:spPr>
          <a:xfrm>
            <a:off x="1408605" y="6327390"/>
            <a:ext cx="4572000" cy="230832"/>
          </a:xfrm>
          <a:prstGeom prst="rect">
            <a:avLst/>
          </a:prstGeom>
          <a:noFill/>
        </p:spPr>
        <p:txBody>
          <a:bodyPr wrap="square">
            <a:spAutoFit/>
          </a:bodyPr>
          <a:lstStyle/>
          <a:p>
            <a:r>
              <a:rPr lang="en-US" sz="900" b="0" i="1" dirty="0">
                <a:solidFill>
                  <a:srgbClr val="444444"/>
                </a:solidFill>
                <a:effectLst/>
                <a:latin typeface="Open Sans" panose="020B0606030504020204" pitchFamily="34" charset="0"/>
              </a:rPr>
              <a:t>Statistics from Community Epi Profile, 2021</a:t>
            </a:r>
            <a:endParaRPr lang="en-US" sz="900" dirty="0"/>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9B639300-FB73-8EE9-C65B-049B1D34A1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60186" y="2725525"/>
            <a:ext cx="2155497" cy="2496557"/>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8C04D168-248A-B35E-C906-22A3A8B621D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96502" y="2725526"/>
            <a:ext cx="2133176" cy="2496556"/>
          </a:xfrm>
          <a:prstGeom prst="rect">
            <a:avLst/>
          </a:prstGeom>
        </p:spPr>
      </p:pic>
      <p:pic>
        <p:nvPicPr>
          <p:cNvPr id="8" name="Picture 7" descr="Text&#10;&#10;Description automatically generated">
            <a:extLst>
              <a:ext uri="{FF2B5EF4-FFF2-40B4-BE49-F238E27FC236}">
                <a16:creationId xmlns:a16="http://schemas.microsoft.com/office/drawing/2014/main" id="{70D4BE7F-0408-EE37-65B9-EFD57FC2DA8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503" y="2725526"/>
            <a:ext cx="2136999" cy="2496557"/>
          </a:xfrm>
          <a:prstGeom prst="rect">
            <a:avLst/>
          </a:prstGeom>
        </p:spPr>
      </p:pic>
      <p:pic>
        <p:nvPicPr>
          <p:cNvPr id="7" name="Picture 6">
            <a:extLst>
              <a:ext uri="{FF2B5EF4-FFF2-40B4-BE49-F238E27FC236}">
                <a16:creationId xmlns:a16="http://schemas.microsoft.com/office/drawing/2014/main" id="{16243912-EECC-7422-EC5D-3512E1FB489A}"/>
              </a:ext>
            </a:extLst>
          </p:cNvPr>
          <p:cNvPicPr>
            <a:picLocks noChangeAspect="1"/>
          </p:cNvPicPr>
          <p:nvPr/>
        </p:nvPicPr>
        <p:blipFill>
          <a:blip r:embed="rId6"/>
          <a:stretch>
            <a:fillRect/>
          </a:stretch>
        </p:blipFill>
        <p:spPr>
          <a:xfrm>
            <a:off x="169429" y="6202723"/>
            <a:ext cx="983450" cy="606709"/>
          </a:xfrm>
          <a:prstGeom prst="rect">
            <a:avLst/>
          </a:prstGeom>
        </p:spPr>
      </p:pic>
    </p:spTree>
    <p:extLst>
      <p:ext uri="{BB962C8B-B14F-4D97-AF65-F5344CB8AC3E}">
        <p14:creationId xmlns:p14="http://schemas.microsoft.com/office/powerpoint/2010/main" val="53280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sz="4400" b="1" dirty="0"/>
              <a:t>Youth-Led Social Norm Campaigns</a:t>
            </a:r>
            <a:endParaRPr lang="en-US" dirty="0"/>
          </a:p>
        </p:txBody>
      </p:sp>
      <p:pic>
        <p:nvPicPr>
          <p:cNvPr id="2" name="Picture 1" descr="A group of people holding a sign&#10;&#10;Description automatically generated">
            <a:extLst>
              <a:ext uri="{FF2B5EF4-FFF2-40B4-BE49-F238E27FC236}">
                <a16:creationId xmlns:a16="http://schemas.microsoft.com/office/drawing/2014/main" id="{0B218024-1EC5-C620-A82D-6FCEA75E0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90" y="1772384"/>
            <a:ext cx="4381748" cy="4381748"/>
          </a:xfrm>
          <a:prstGeom prst="rect">
            <a:avLst/>
          </a:prstGeom>
        </p:spPr>
      </p:pic>
      <p:pic>
        <p:nvPicPr>
          <p:cNvPr id="4" name="Content Placeholder 4" descr="A poster of two people under an umbrella&#10;&#10;Description automatically generated with low confidence">
            <a:extLst>
              <a:ext uri="{FF2B5EF4-FFF2-40B4-BE49-F238E27FC236}">
                <a16:creationId xmlns:a16="http://schemas.microsoft.com/office/drawing/2014/main" id="{346B4D20-92D4-348A-8A9E-663C5741B3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6965" y="1681167"/>
            <a:ext cx="4567234" cy="4567234"/>
          </a:xfrm>
          <a:prstGeom prst="rect">
            <a:avLst/>
          </a:prstGeom>
        </p:spPr>
      </p:pic>
      <p:pic>
        <p:nvPicPr>
          <p:cNvPr id="5" name="Picture 4">
            <a:extLst>
              <a:ext uri="{FF2B5EF4-FFF2-40B4-BE49-F238E27FC236}">
                <a16:creationId xmlns:a16="http://schemas.microsoft.com/office/drawing/2014/main" id="{692D5E2E-A1F8-9238-3FD3-EA51D44672ED}"/>
              </a:ext>
            </a:extLst>
          </p:cNvPr>
          <p:cNvPicPr>
            <a:picLocks noChangeAspect="1"/>
          </p:cNvPicPr>
          <p:nvPr/>
        </p:nvPicPr>
        <p:blipFill>
          <a:blip r:embed="rId4"/>
          <a:stretch>
            <a:fillRect/>
          </a:stretch>
        </p:blipFill>
        <p:spPr>
          <a:xfrm>
            <a:off x="169429" y="6202723"/>
            <a:ext cx="983450" cy="606709"/>
          </a:xfrm>
          <a:prstGeom prst="rect">
            <a:avLst/>
          </a:prstGeom>
        </p:spPr>
      </p:pic>
    </p:spTree>
    <p:extLst>
      <p:ext uri="{BB962C8B-B14F-4D97-AF65-F5344CB8AC3E}">
        <p14:creationId xmlns:p14="http://schemas.microsoft.com/office/powerpoint/2010/main" val="1006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a:xfrm>
            <a:off x="1329179" y="35275"/>
            <a:ext cx="10689996" cy="1077176"/>
          </a:xfrm>
        </p:spPr>
        <p:txBody>
          <a:bodyPr>
            <a:normAutofit/>
          </a:bodyPr>
          <a:lstStyle/>
          <a:p>
            <a:r>
              <a:rPr lang="en-US" sz="6600" b="1" kern="1200" dirty="0">
                <a:solidFill>
                  <a:schemeClr val="tx1"/>
                </a:solidFill>
                <a:latin typeface="+mj-lt"/>
                <a:ea typeface="+mj-ea"/>
                <a:cs typeface="+mj-cs"/>
              </a:rPr>
              <a:t>Creating Safe Spaces</a:t>
            </a:r>
            <a:endParaRPr lang="en-US" sz="6600" dirty="0"/>
          </a:p>
        </p:txBody>
      </p:sp>
      <p:pic>
        <p:nvPicPr>
          <p:cNvPr id="2" name="Picture 2" descr="cute colorful house clipart transparent - Clipart World">
            <a:extLst>
              <a:ext uri="{FF2B5EF4-FFF2-40B4-BE49-F238E27FC236}">
                <a16:creationId xmlns:a16="http://schemas.microsoft.com/office/drawing/2014/main" id="{79E567C6-C43F-2BF5-4A55-BB4081400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67" y="2343150"/>
            <a:ext cx="4828066" cy="3785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6D28CCD-52F5-B24C-7E25-D09D0615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038" y="2016937"/>
            <a:ext cx="3920490"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7736F-A735-2CDE-637F-C1D7196C0605}"/>
              </a:ext>
            </a:extLst>
          </p:cNvPr>
          <p:cNvSpPr txBox="1"/>
          <p:nvPr/>
        </p:nvSpPr>
        <p:spPr>
          <a:xfrm>
            <a:off x="885660" y="1555272"/>
            <a:ext cx="6094378" cy="461665"/>
          </a:xfrm>
          <a:prstGeom prst="rect">
            <a:avLst/>
          </a:prstGeom>
          <a:noFill/>
        </p:spPr>
        <p:txBody>
          <a:bodyPr wrap="square">
            <a:spAutoFit/>
          </a:bodyPr>
          <a:lstStyle/>
          <a:p>
            <a:r>
              <a:rPr lang="en-US" sz="2400" b="1" dirty="0"/>
              <a:t>What makes a space safe? </a:t>
            </a:r>
            <a:endParaRPr lang="en-US" sz="2400" dirty="0"/>
          </a:p>
        </p:txBody>
      </p:sp>
      <p:sp>
        <p:nvSpPr>
          <p:cNvPr id="8" name="TextBox 7">
            <a:extLst>
              <a:ext uri="{FF2B5EF4-FFF2-40B4-BE49-F238E27FC236}">
                <a16:creationId xmlns:a16="http://schemas.microsoft.com/office/drawing/2014/main" id="{9C8DBCA4-6B70-A533-295F-216979E280F3}"/>
              </a:ext>
            </a:extLst>
          </p:cNvPr>
          <p:cNvSpPr txBox="1"/>
          <p:nvPr/>
        </p:nvSpPr>
        <p:spPr>
          <a:xfrm>
            <a:off x="6674177" y="1555271"/>
            <a:ext cx="6094428" cy="461665"/>
          </a:xfrm>
          <a:prstGeom prst="rect">
            <a:avLst/>
          </a:prstGeom>
          <a:noFill/>
        </p:spPr>
        <p:txBody>
          <a:bodyPr wrap="square">
            <a:spAutoFit/>
          </a:bodyPr>
          <a:lstStyle/>
          <a:p>
            <a:r>
              <a:rPr lang="en-US" sz="2400" b="1" dirty="0"/>
              <a:t>What makes a space unsafe? </a:t>
            </a:r>
          </a:p>
        </p:txBody>
      </p:sp>
      <p:pic>
        <p:nvPicPr>
          <p:cNvPr id="5" name="Picture 4">
            <a:extLst>
              <a:ext uri="{FF2B5EF4-FFF2-40B4-BE49-F238E27FC236}">
                <a16:creationId xmlns:a16="http://schemas.microsoft.com/office/drawing/2014/main" id="{10B57AF6-BCF2-66D6-5E10-602B9C6A553C}"/>
              </a:ext>
            </a:extLst>
          </p:cNvPr>
          <p:cNvPicPr>
            <a:picLocks noChangeAspect="1"/>
          </p:cNvPicPr>
          <p:nvPr/>
        </p:nvPicPr>
        <p:blipFill>
          <a:blip r:embed="rId4"/>
          <a:stretch>
            <a:fillRect/>
          </a:stretch>
        </p:blipFill>
        <p:spPr>
          <a:xfrm>
            <a:off x="169429" y="6284137"/>
            <a:ext cx="851481" cy="525295"/>
          </a:xfrm>
          <a:prstGeom prst="rect">
            <a:avLst/>
          </a:prstGeom>
        </p:spPr>
      </p:pic>
    </p:spTree>
    <p:extLst>
      <p:ext uri="{BB962C8B-B14F-4D97-AF65-F5344CB8AC3E}">
        <p14:creationId xmlns:p14="http://schemas.microsoft.com/office/powerpoint/2010/main" val="3447166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b="1" dirty="0"/>
              <a:t>Top 10 Ways to Make a School/Organization Safer</a:t>
            </a:r>
            <a:endParaRPr lang="en-US" dirty="0"/>
          </a:p>
        </p:txBody>
      </p:sp>
      <p:sp>
        <p:nvSpPr>
          <p:cNvPr id="5" name="TextBox 4">
            <a:extLst>
              <a:ext uri="{FF2B5EF4-FFF2-40B4-BE49-F238E27FC236}">
                <a16:creationId xmlns:a16="http://schemas.microsoft.com/office/drawing/2014/main" id="{33004C37-4DB8-B3E2-41BD-C3B87633D075}"/>
              </a:ext>
            </a:extLst>
          </p:cNvPr>
          <p:cNvSpPr txBox="1"/>
          <p:nvPr/>
        </p:nvSpPr>
        <p:spPr>
          <a:xfrm>
            <a:off x="1673674" y="6308209"/>
            <a:ext cx="9409043" cy="246221"/>
          </a:xfrm>
          <a:prstGeom prst="rect">
            <a:avLst/>
          </a:prstGeom>
          <a:noFill/>
        </p:spPr>
        <p:txBody>
          <a:bodyPr wrap="square" rtlCol="0">
            <a:spAutoFit/>
          </a:bodyPr>
          <a:lstStyle/>
          <a:p>
            <a:r>
              <a:rPr lang="en-US" sz="1000" dirty="0"/>
              <a:t>Adapted from “Cultivating Respect: Safe Schools for All” – PFLAG National</a:t>
            </a:r>
          </a:p>
        </p:txBody>
      </p:sp>
      <p:pic>
        <p:nvPicPr>
          <p:cNvPr id="4098" name="Picture 2" descr="a woman standing in front of a rainbow colored wall">
            <a:extLst>
              <a:ext uri="{FF2B5EF4-FFF2-40B4-BE49-F238E27FC236}">
                <a16:creationId xmlns:a16="http://schemas.microsoft.com/office/drawing/2014/main" id="{49601067-EC14-97A1-3E6E-9E62AECD0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863" y="1701004"/>
            <a:ext cx="7688910" cy="4459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E7AE15-D46D-028E-7C1B-B8A067DCB9C7}"/>
              </a:ext>
            </a:extLst>
          </p:cNvPr>
          <p:cNvSpPr txBox="1"/>
          <p:nvPr/>
        </p:nvSpPr>
        <p:spPr>
          <a:xfrm>
            <a:off x="7958156" y="1553367"/>
            <a:ext cx="4043421" cy="4031873"/>
          </a:xfrm>
          <a:prstGeom prst="rect">
            <a:avLst/>
          </a:prstGeom>
          <a:noFill/>
        </p:spPr>
        <p:txBody>
          <a:bodyPr wrap="square" rtlCol="0">
            <a:spAutoFit/>
          </a:bodyPr>
          <a:lstStyle/>
          <a:p>
            <a:r>
              <a:rPr lang="en-US" sz="3200" b="1" dirty="0"/>
              <a:t>6.  Teach inclusive curriculum.</a:t>
            </a:r>
          </a:p>
          <a:p>
            <a:r>
              <a:rPr lang="en-US" sz="3200" b="1" dirty="0"/>
              <a:t>7.  Create Safe/Brave Spaces.</a:t>
            </a:r>
          </a:p>
          <a:p>
            <a:r>
              <a:rPr lang="en-US" sz="3200" b="1" dirty="0"/>
              <a:t>8.  Train and educate. </a:t>
            </a:r>
          </a:p>
          <a:p>
            <a:r>
              <a:rPr lang="en-US" sz="3200" b="1" dirty="0"/>
              <a:t>9.  Collaborate.</a:t>
            </a:r>
          </a:p>
          <a:p>
            <a:r>
              <a:rPr lang="en-US" sz="3200" b="1" dirty="0"/>
              <a:t>10. Resources… and more resources!</a:t>
            </a:r>
          </a:p>
        </p:txBody>
      </p:sp>
      <p:sp>
        <p:nvSpPr>
          <p:cNvPr id="2" name="Content Placeholder 2">
            <a:extLst>
              <a:ext uri="{FF2B5EF4-FFF2-40B4-BE49-F238E27FC236}">
                <a16:creationId xmlns:a16="http://schemas.microsoft.com/office/drawing/2014/main" id="{ECF2F52F-E44D-E297-A556-C7A3D06161DD}"/>
              </a:ext>
            </a:extLst>
          </p:cNvPr>
          <p:cNvSpPr>
            <a:spLocks noGrp="1"/>
          </p:cNvSpPr>
          <p:nvPr>
            <p:ph idx="1"/>
          </p:nvPr>
        </p:nvSpPr>
        <p:spPr>
          <a:xfrm>
            <a:off x="359651" y="2122512"/>
            <a:ext cx="3564835" cy="4221211"/>
          </a:xfrm>
        </p:spPr>
        <p:txBody>
          <a:bodyPr>
            <a:normAutofit/>
          </a:bodyPr>
          <a:lstStyle/>
          <a:p>
            <a:pPr marL="514350" indent="-514350">
              <a:buFont typeface="+mj-lt"/>
              <a:buAutoNum type="arabicPeriod"/>
            </a:pPr>
            <a:r>
              <a:rPr lang="en-US" sz="3200" b="1" dirty="0">
                <a:solidFill>
                  <a:schemeClr val="tx1"/>
                </a:solidFill>
                <a:latin typeface="+mn-lt"/>
                <a:ea typeface="Source Sans Pro" panose="020B0503030403020204" pitchFamily="34" charset="0"/>
              </a:rPr>
              <a:t>Learn the facts.</a:t>
            </a:r>
          </a:p>
          <a:p>
            <a:pPr marL="514350" indent="-514350">
              <a:buFont typeface="+mj-lt"/>
              <a:buAutoNum type="arabicPeriod"/>
            </a:pPr>
            <a:r>
              <a:rPr lang="en-US" sz="3200" b="1" dirty="0">
                <a:solidFill>
                  <a:schemeClr val="tx1"/>
                </a:solidFill>
                <a:latin typeface="+mn-lt"/>
                <a:ea typeface="Source Sans Pro" panose="020B0503030403020204" pitchFamily="34" charset="0"/>
              </a:rPr>
              <a:t>Use inclusive language.</a:t>
            </a:r>
          </a:p>
          <a:p>
            <a:pPr marL="514350" indent="-514350">
              <a:buFont typeface="+mj-lt"/>
              <a:buAutoNum type="arabicPeriod"/>
            </a:pPr>
            <a:r>
              <a:rPr lang="en-US" sz="3200" b="1" dirty="0">
                <a:solidFill>
                  <a:schemeClr val="tx1"/>
                </a:solidFill>
                <a:latin typeface="+mn-lt"/>
                <a:ea typeface="Source Sans Pro" panose="020B0503030403020204" pitchFamily="34" charset="0"/>
              </a:rPr>
              <a:t>Stop disruptive behavior.</a:t>
            </a:r>
          </a:p>
          <a:p>
            <a:pPr marL="514350" indent="-514350">
              <a:buFont typeface="+mj-lt"/>
              <a:buAutoNum type="arabicPeriod"/>
            </a:pPr>
            <a:r>
              <a:rPr lang="en-US" sz="3200" b="1" dirty="0">
                <a:solidFill>
                  <a:schemeClr val="tx1"/>
                </a:solidFill>
                <a:latin typeface="+mn-lt"/>
                <a:ea typeface="Source Sans Pro" panose="020B0503030403020204" pitchFamily="34" charset="0"/>
              </a:rPr>
              <a:t>Be a visible ally.</a:t>
            </a:r>
          </a:p>
          <a:p>
            <a:pPr marL="514350" indent="-514350">
              <a:buFont typeface="+mj-lt"/>
              <a:buAutoNum type="arabicPeriod"/>
            </a:pPr>
            <a:r>
              <a:rPr lang="en-US" sz="3200" b="1" dirty="0">
                <a:solidFill>
                  <a:schemeClr val="tx1"/>
                </a:solidFill>
                <a:latin typeface="+mn-lt"/>
                <a:ea typeface="Source Sans Pro" panose="020B0503030403020204" pitchFamily="34" charset="0"/>
              </a:rPr>
              <a:t>Set the policy.</a:t>
            </a:r>
          </a:p>
        </p:txBody>
      </p:sp>
      <p:pic>
        <p:nvPicPr>
          <p:cNvPr id="6" name="Picture 5">
            <a:extLst>
              <a:ext uri="{FF2B5EF4-FFF2-40B4-BE49-F238E27FC236}">
                <a16:creationId xmlns:a16="http://schemas.microsoft.com/office/drawing/2014/main" id="{7E7E40C4-B7D2-0CA4-DB64-C37EFA2F7227}"/>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414783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dirty="0"/>
              <a:t>Allyship</a:t>
            </a:r>
          </a:p>
        </p:txBody>
      </p:sp>
      <p:pic>
        <p:nvPicPr>
          <p:cNvPr id="2" name="Picture 1">
            <a:extLst>
              <a:ext uri="{FF2B5EF4-FFF2-40B4-BE49-F238E27FC236}">
                <a16:creationId xmlns:a16="http://schemas.microsoft.com/office/drawing/2014/main" id="{C616CD2B-F318-5774-717C-2BA445228B64}"/>
              </a:ext>
            </a:extLst>
          </p:cNvPr>
          <p:cNvPicPr>
            <a:picLocks noChangeAspect="1"/>
          </p:cNvPicPr>
          <p:nvPr/>
        </p:nvPicPr>
        <p:blipFill>
          <a:blip r:embed="rId2"/>
          <a:stretch>
            <a:fillRect/>
          </a:stretch>
        </p:blipFill>
        <p:spPr>
          <a:xfrm>
            <a:off x="169429" y="6202723"/>
            <a:ext cx="983450" cy="606709"/>
          </a:xfrm>
          <a:prstGeom prst="rect">
            <a:avLst/>
          </a:prstGeom>
        </p:spPr>
      </p:pic>
      <p:sp>
        <p:nvSpPr>
          <p:cNvPr id="7" name="TextBox 6">
            <a:extLst>
              <a:ext uri="{FF2B5EF4-FFF2-40B4-BE49-F238E27FC236}">
                <a16:creationId xmlns:a16="http://schemas.microsoft.com/office/drawing/2014/main" id="{3626E75F-F8CA-94E6-F48C-1DDA78198E8A}"/>
              </a:ext>
            </a:extLst>
          </p:cNvPr>
          <p:cNvSpPr txBox="1"/>
          <p:nvPr/>
        </p:nvSpPr>
        <p:spPr>
          <a:xfrm>
            <a:off x="1944063" y="6123543"/>
            <a:ext cx="8868266" cy="246221"/>
          </a:xfrm>
          <a:prstGeom prst="rect">
            <a:avLst/>
          </a:prstGeom>
          <a:noFill/>
        </p:spPr>
        <p:txBody>
          <a:bodyPr wrap="square">
            <a:spAutoFit/>
          </a:bodyPr>
          <a:lstStyle/>
          <a:p>
            <a:r>
              <a:rPr lang="en-US" sz="1000" dirty="0"/>
              <a:t>The Trevor Project: 2022 National Survey on LGBTQ Youth Mental Health</a:t>
            </a:r>
          </a:p>
        </p:txBody>
      </p:sp>
      <p:sp>
        <p:nvSpPr>
          <p:cNvPr id="9" name="TextBox 8">
            <a:extLst>
              <a:ext uri="{FF2B5EF4-FFF2-40B4-BE49-F238E27FC236}">
                <a16:creationId xmlns:a16="http://schemas.microsoft.com/office/drawing/2014/main" id="{1A13484D-6937-CFFB-0C98-94DD5CA16F74}"/>
              </a:ext>
            </a:extLst>
          </p:cNvPr>
          <p:cNvSpPr txBox="1"/>
          <p:nvPr/>
        </p:nvSpPr>
        <p:spPr>
          <a:xfrm>
            <a:off x="1261189" y="1604528"/>
            <a:ext cx="9951208" cy="1200329"/>
          </a:xfrm>
          <a:prstGeom prst="rect">
            <a:avLst/>
          </a:prstGeom>
          <a:noFill/>
        </p:spPr>
        <p:txBody>
          <a:bodyPr wrap="square">
            <a:spAutoFit/>
          </a:bodyPr>
          <a:lstStyle/>
          <a:p>
            <a:r>
              <a:rPr lang="en-US" dirty="0"/>
              <a:t>A lifelong process of building relationships based on trust, consistency, and accountability with marginalized individuals and/or groups of people Not self-defined; Work and efforts must be recognized by those you are seeking to ally with. An opportunity to grow and learn about ourselves, whilst building confidence in others</a:t>
            </a:r>
          </a:p>
        </p:txBody>
      </p:sp>
      <p:sp>
        <p:nvSpPr>
          <p:cNvPr id="11" name="TextBox 10">
            <a:extLst>
              <a:ext uri="{FF2B5EF4-FFF2-40B4-BE49-F238E27FC236}">
                <a16:creationId xmlns:a16="http://schemas.microsoft.com/office/drawing/2014/main" id="{138C6D89-9218-E084-B7FF-56C7BDE31EA8}"/>
              </a:ext>
            </a:extLst>
          </p:cNvPr>
          <p:cNvSpPr txBox="1"/>
          <p:nvPr/>
        </p:nvSpPr>
        <p:spPr>
          <a:xfrm>
            <a:off x="1402592" y="3248873"/>
            <a:ext cx="7197580" cy="646331"/>
          </a:xfrm>
          <a:prstGeom prst="rect">
            <a:avLst/>
          </a:prstGeom>
          <a:noFill/>
        </p:spPr>
        <p:txBody>
          <a:bodyPr wrap="square">
            <a:spAutoFit/>
          </a:bodyPr>
          <a:lstStyle/>
          <a:p>
            <a:pPr marL="285750" indent="-285750">
              <a:buFont typeface="Arial" panose="020B0604020202020204" pitchFamily="34" charset="0"/>
              <a:buChar char="•"/>
            </a:pPr>
            <a:r>
              <a:rPr lang="en-US" dirty="0"/>
              <a:t>LGBTQ youth who found their school to be LGBTQ-affirming reported lower rates of attempting suicide. </a:t>
            </a:r>
          </a:p>
        </p:txBody>
      </p:sp>
      <p:sp>
        <p:nvSpPr>
          <p:cNvPr id="13" name="TextBox 12">
            <a:extLst>
              <a:ext uri="{FF2B5EF4-FFF2-40B4-BE49-F238E27FC236}">
                <a16:creationId xmlns:a16="http://schemas.microsoft.com/office/drawing/2014/main" id="{69B5BA22-FAEC-A787-C473-AE3717B5F31F}"/>
              </a:ext>
            </a:extLst>
          </p:cNvPr>
          <p:cNvSpPr txBox="1"/>
          <p:nvPr/>
        </p:nvSpPr>
        <p:spPr>
          <a:xfrm>
            <a:off x="1402592" y="3947638"/>
            <a:ext cx="7197580" cy="923330"/>
          </a:xfrm>
          <a:prstGeom prst="rect">
            <a:avLst/>
          </a:prstGeom>
          <a:noFill/>
        </p:spPr>
        <p:txBody>
          <a:bodyPr wrap="square">
            <a:spAutoFit/>
          </a:bodyPr>
          <a:lstStyle/>
          <a:p>
            <a:pPr marL="285750" indent="-285750">
              <a:buFont typeface="Arial" panose="020B0604020202020204" pitchFamily="34" charset="0"/>
              <a:buChar char="•"/>
            </a:pPr>
            <a:r>
              <a:rPr lang="en-US" dirty="0"/>
              <a:t>LGBTQ youth who live in a community that is accepting of LGBTQ people reported significantly lower rates of attempting suicide than those who do not.</a:t>
            </a:r>
          </a:p>
        </p:txBody>
      </p:sp>
      <p:pic>
        <p:nvPicPr>
          <p:cNvPr id="17" name="Picture 16" descr="A group of colorful people holding a sign&#10;&#10;Description automatically generated with low confidence">
            <a:extLst>
              <a:ext uri="{FF2B5EF4-FFF2-40B4-BE49-F238E27FC236}">
                <a16:creationId xmlns:a16="http://schemas.microsoft.com/office/drawing/2014/main" id="{C6C14566-CC5C-575D-A4CF-26D2BF7DCAAD}"/>
              </a:ext>
            </a:extLst>
          </p:cNvPr>
          <p:cNvPicPr>
            <a:picLocks noChangeAspect="1"/>
          </p:cNvPicPr>
          <p:nvPr/>
        </p:nvPicPr>
        <p:blipFill>
          <a:blip r:embed="rId3"/>
          <a:stretch>
            <a:fillRect/>
          </a:stretch>
        </p:blipFill>
        <p:spPr>
          <a:xfrm>
            <a:off x="9069018" y="3254980"/>
            <a:ext cx="2884170" cy="1947181"/>
          </a:xfrm>
          <a:prstGeom prst="rect">
            <a:avLst/>
          </a:prstGeom>
        </p:spPr>
      </p:pic>
    </p:spTree>
    <p:extLst>
      <p:ext uri="{BB962C8B-B14F-4D97-AF65-F5344CB8AC3E}">
        <p14:creationId xmlns:p14="http://schemas.microsoft.com/office/powerpoint/2010/main" val="120303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r>
              <a:rPr lang="en-US" dirty="0"/>
              <a:t>Allyship Actions </a:t>
            </a:r>
          </a:p>
        </p:txBody>
      </p:sp>
      <p:pic>
        <p:nvPicPr>
          <p:cNvPr id="2" name="Picture 1">
            <a:extLst>
              <a:ext uri="{FF2B5EF4-FFF2-40B4-BE49-F238E27FC236}">
                <a16:creationId xmlns:a16="http://schemas.microsoft.com/office/drawing/2014/main" id="{9F24AD09-C64E-5150-DFD3-778DE9C498E1}"/>
              </a:ext>
            </a:extLst>
          </p:cNvPr>
          <p:cNvPicPr>
            <a:picLocks noChangeAspect="1"/>
          </p:cNvPicPr>
          <p:nvPr/>
        </p:nvPicPr>
        <p:blipFill>
          <a:blip r:embed="rId2"/>
          <a:stretch>
            <a:fillRect/>
          </a:stretch>
        </p:blipFill>
        <p:spPr>
          <a:xfrm>
            <a:off x="169429" y="6202723"/>
            <a:ext cx="983450" cy="606709"/>
          </a:xfrm>
          <a:prstGeom prst="rect">
            <a:avLst/>
          </a:prstGeom>
        </p:spPr>
      </p:pic>
      <p:pic>
        <p:nvPicPr>
          <p:cNvPr id="9218" name="Picture 2" descr="woman taking selfie">
            <a:extLst>
              <a:ext uri="{FF2B5EF4-FFF2-40B4-BE49-F238E27FC236}">
                <a16:creationId xmlns:a16="http://schemas.microsoft.com/office/drawing/2014/main" id="{75E2A948-C692-EB90-1681-04A841204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256" y="1710262"/>
            <a:ext cx="4975604" cy="3437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9E38F4-73C3-5FCA-2CA3-5FA11186B951}"/>
              </a:ext>
            </a:extLst>
          </p:cNvPr>
          <p:cNvSpPr txBox="1"/>
          <p:nvPr/>
        </p:nvSpPr>
        <p:spPr>
          <a:xfrm>
            <a:off x="169479" y="2258960"/>
            <a:ext cx="6094378" cy="1605568"/>
          </a:xfrm>
          <a:prstGeom prst="rect">
            <a:avLst/>
          </a:prstGeom>
          <a:noFill/>
        </p:spPr>
        <p:txBody>
          <a:bodyPr wrap="square">
            <a:spAutoFit/>
          </a:bodyPr>
          <a:lstStyle/>
          <a:p>
            <a:pPr marL="0" marR="0">
              <a:spcBef>
                <a:spcPts val="0"/>
              </a:spcBef>
              <a:spcAft>
                <a:spcPts val="1000"/>
              </a:spcAft>
            </a:pPr>
            <a:r>
              <a:rPr lang="en-US" sz="1800" dirty="0">
                <a:effectLst/>
                <a:latin typeface="Arial" panose="020B0604020202020204" pitchFamily="34" charset="0"/>
                <a:ea typeface="Calibri" panose="020F0502020204030204" pitchFamily="34" charset="0"/>
              </a:rPr>
              <a:t>1. She actively listens when students approach her for support.</a:t>
            </a: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2. She wears a rainbow pin to be visible as an ally.</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3. She uses inclusive language when she teaches.</a:t>
            </a:r>
            <a:endParaRPr lang="en-US" sz="18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4BE460CC-7B17-F5C8-92E7-ED00B33BD1E2}"/>
              </a:ext>
            </a:extLst>
          </p:cNvPr>
          <p:cNvSpPr txBox="1"/>
          <p:nvPr/>
        </p:nvSpPr>
        <p:spPr>
          <a:xfrm>
            <a:off x="169429" y="4024783"/>
            <a:ext cx="6094428" cy="2159566"/>
          </a:xfrm>
          <a:prstGeom prst="rect">
            <a:avLst/>
          </a:prstGeom>
          <a:noFill/>
        </p:spPr>
        <p:txBody>
          <a:bodyPr wrap="square">
            <a:spAutoFit/>
          </a:bodyPr>
          <a:lstStyle/>
          <a:p>
            <a:pPr marL="0" marR="0">
              <a:spcBef>
                <a:spcPts val="0"/>
              </a:spcBef>
              <a:spcAft>
                <a:spcPts val="1000"/>
              </a:spcAft>
            </a:pPr>
            <a:r>
              <a:rPr lang="en-US" sz="1800" dirty="0">
                <a:effectLst/>
                <a:latin typeface="Arial" panose="020B0604020202020204" pitchFamily="34" charset="0"/>
                <a:ea typeface="Calibri" panose="020F0502020204030204" pitchFamily="34" charset="0"/>
              </a:rPr>
              <a:t>4. She intervenes when she hears a harmful phrase like, “That’s so gay.”</a:t>
            </a: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5. She offers students the opportunity to share their pronouns.</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6. She validates her students’ experiences and affirms their identity.</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7089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a:xfrm>
            <a:off x="1363681" y="102478"/>
            <a:ext cx="9951208" cy="1325563"/>
          </a:xfrm>
        </p:spPr>
        <p:txBody>
          <a:bodyPr/>
          <a:lstStyle/>
          <a:p>
            <a:r>
              <a:rPr lang="en-US" dirty="0"/>
              <a:t>Activity </a:t>
            </a:r>
          </a:p>
        </p:txBody>
      </p:sp>
      <p:pic>
        <p:nvPicPr>
          <p:cNvPr id="5122" name="Picture 2" descr="Wooden blocks with people icon on yellow background. Organization structure, social network, leadership, team building, recruitment, management or human resources concepts.">
            <a:extLst>
              <a:ext uri="{FF2B5EF4-FFF2-40B4-BE49-F238E27FC236}">
                <a16:creationId xmlns:a16="http://schemas.microsoft.com/office/drawing/2014/main" id="{286A8217-05D8-9C9B-1991-EED5B01E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256" y="1254058"/>
            <a:ext cx="8015591" cy="53437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3C3A5C-AE6B-1CF4-B1C3-A03AF6B0BD79}"/>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2693536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Anxious young woman cover wing ears with hands sitting on chair Stock Photo">
            <a:extLst>
              <a:ext uri="{FF2B5EF4-FFF2-40B4-BE49-F238E27FC236}">
                <a16:creationId xmlns:a16="http://schemas.microsoft.com/office/drawing/2014/main" id="{A9AF084B-1B69-1FD6-CA12-C44707A12FD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29" r="8801" b="-2"/>
          <a:stretch/>
        </p:blipFill>
        <p:spPr bwMode="auto">
          <a:xfrm>
            <a:off x="196731"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woman in white shirt looking down">
            <a:extLst>
              <a:ext uri="{FF2B5EF4-FFF2-40B4-BE49-F238E27FC236}">
                <a16:creationId xmlns:a16="http://schemas.microsoft.com/office/drawing/2014/main" id="{0F8B9B25-D7EC-0F69-8E8C-9D17663315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1" r="7714" b="-2"/>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lack laptop computer on brown wooden table">
            <a:extLst>
              <a:ext uri="{FF2B5EF4-FFF2-40B4-BE49-F238E27FC236}">
                <a16:creationId xmlns:a16="http://schemas.microsoft.com/office/drawing/2014/main" id="{01D8CC3D-0C16-C48E-2DB0-8C4FC42D43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8" r="11000" b="3"/>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School kids fighting Two school kids fight in a dark passageway of their school, almost silhouette. bullying stock pictures, royalty-free photos &amp; images">
            <a:extLst>
              <a:ext uri="{FF2B5EF4-FFF2-40B4-BE49-F238E27FC236}">
                <a16:creationId xmlns:a16="http://schemas.microsoft.com/office/drawing/2014/main" id="{25F65392-CBE8-D634-02CF-948FD5676B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82" r="22997"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C217E2-5D7C-268D-760D-C341D95240CA}"/>
              </a:ext>
            </a:extLst>
          </p:cNvPr>
          <p:cNvPicPr>
            <a:picLocks noChangeAspect="1"/>
          </p:cNvPicPr>
          <p:nvPr/>
        </p:nvPicPr>
        <p:blipFill>
          <a:blip r:embed="rId6"/>
          <a:stretch>
            <a:fillRect/>
          </a:stretch>
        </p:blipFill>
        <p:spPr>
          <a:xfrm>
            <a:off x="-1814" y="6644751"/>
            <a:ext cx="375320" cy="231542"/>
          </a:xfrm>
          <a:prstGeom prst="rect">
            <a:avLst/>
          </a:prstGeom>
        </p:spPr>
      </p:pic>
    </p:spTree>
    <p:extLst>
      <p:ext uri="{BB962C8B-B14F-4D97-AF65-F5344CB8AC3E}">
        <p14:creationId xmlns:p14="http://schemas.microsoft.com/office/powerpoint/2010/main" val="8780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4130-7E23-5B6C-9047-55897C72D3C6}"/>
              </a:ext>
            </a:extLst>
          </p:cNvPr>
          <p:cNvSpPr>
            <a:spLocks noGrp="1"/>
          </p:cNvSpPr>
          <p:nvPr>
            <p:ph type="title"/>
          </p:nvPr>
        </p:nvSpPr>
        <p:spPr/>
        <p:txBody>
          <a:bodyPr>
            <a:normAutofit fontScale="90000"/>
          </a:bodyPr>
          <a:lstStyle/>
          <a:p>
            <a:r>
              <a:rPr lang="en-US" sz="4400" b="1" dirty="0">
                <a:effectLst/>
                <a:latin typeface="Calibri" panose="020F0502020204030204" pitchFamily="34" charset="0"/>
                <a:ea typeface="Calibri" panose="020F0502020204030204" pitchFamily="34" charset="0"/>
                <a:cs typeface="Times New Roman" panose="02020603050405020304" pitchFamily="18" charset="0"/>
              </a:rPr>
              <a:t>Preventing substance misuse among LGBTQ+ youth through peer and community support</a:t>
            </a:r>
            <a:endParaRPr lang="en-US" sz="4400" b="1" dirty="0"/>
          </a:p>
        </p:txBody>
      </p:sp>
      <p:sp>
        <p:nvSpPr>
          <p:cNvPr id="4" name="TextBox 3">
            <a:extLst>
              <a:ext uri="{FF2B5EF4-FFF2-40B4-BE49-F238E27FC236}">
                <a16:creationId xmlns:a16="http://schemas.microsoft.com/office/drawing/2014/main" id="{670C31FE-4470-0B4F-4F69-3A928A183FFF}"/>
              </a:ext>
            </a:extLst>
          </p:cNvPr>
          <p:cNvSpPr txBox="1"/>
          <p:nvPr/>
        </p:nvSpPr>
        <p:spPr>
          <a:xfrm>
            <a:off x="6290139" y="2346030"/>
            <a:ext cx="4942840" cy="2402709"/>
          </a:xfrm>
          <a:prstGeom prst="rect">
            <a:avLst/>
          </a:prstGeom>
          <a:noFill/>
        </p:spPr>
        <p:txBody>
          <a:bodyPr wrap="square" rtlCol="0">
            <a:spAutoFit/>
          </a:bodyPr>
          <a:lstStyle/>
          <a:p>
            <a:pPr algn="ctr" defTabSz="813816">
              <a:spcAft>
                <a:spcPts val="600"/>
              </a:spcAft>
            </a:pPr>
            <a:r>
              <a:rPr lang="en-US" sz="4806" b="1" kern="1200" dirty="0">
                <a:solidFill>
                  <a:schemeClr val="tx1"/>
                </a:solidFill>
                <a:latin typeface="+mn-lt"/>
                <a:ea typeface="+mn-ea"/>
                <a:cs typeface="+mn-cs"/>
              </a:rPr>
              <a:t>Mike Lopez</a:t>
            </a:r>
          </a:p>
          <a:p>
            <a:pPr algn="ctr" defTabSz="813816">
              <a:spcAft>
                <a:spcPts val="600"/>
              </a:spcAft>
            </a:pPr>
            <a:r>
              <a:rPr lang="en-US" sz="2136" kern="1200" dirty="0">
                <a:solidFill>
                  <a:schemeClr val="tx1"/>
                </a:solidFill>
                <a:latin typeface="+mn-lt"/>
                <a:ea typeface="+mn-ea"/>
                <a:cs typeface="+mn-cs"/>
              </a:rPr>
              <a:t>Community-Based Program Manager</a:t>
            </a:r>
          </a:p>
          <a:p>
            <a:pPr algn="ctr" defTabSz="813816">
              <a:spcAft>
                <a:spcPts val="600"/>
              </a:spcAft>
            </a:pPr>
            <a:r>
              <a:rPr lang="en-US" sz="2136" kern="1200" dirty="0">
                <a:solidFill>
                  <a:schemeClr val="tx1"/>
                </a:solidFill>
                <a:latin typeface="+mn-lt"/>
                <a:ea typeface="+mn-ea"/>
                <a:cs typeface="+mn-cs"/>
              </a:rPr>
              <a:t>CAN Coalition</a:t>
            </a:r>
          </a:p>
          <a:p>
            <a:pPr algn="ctr" defTabSz="813816">
              <a:spcAft>
                <a:spcPts val="600"/>
              </a:spcAft>
            </a:pPr>
            <a:r>
              <a:rPr lang="en-US" sz="2136" kern="1200" dirty="0">
                <a:solidFill>
                  <a:schemeClr val="tx1"/>
                </a:solidFill>
                <a:latin typeface="+mn-lt"/>
                <a:ea typeface="+mn-ea"/>
                <a:cs typeface="+mn-cs"/>
              </a:rPr>
              <a:t> </a:t>
            </a:r>
            <a:r>
              <a:rPr lang="en-US" sz="2136" i="1" kern="1200" dirty="0">
                <a:solidFill>
                  <a:schemeClr val="tx1"/>
                </a:solidFill>
                <a:latin typeface="+mn-lt"/>
                <a:ea typeface="+mn-ea"/>
                <a:cs typeface="+mn-cs"/>
              </a:rPr>
              <a:t>Los Angeles LGBT Center-Youth Services</a:t>
            </a:r>
          </a:p>
          <a:p>
            <a:pPr>
              <a:spcAft>
                <a:spcPts val="600"/>
              </a:spcAft>
            </a:pPr>
            <a:endParaRPr lang="en-US" dirty="0"/>
          </a:p>
        </p:txBody>
      </p:sp>
      <p:sp>
        <p:nvSpPr>
          <p:cNvPr id="5" name="TextBox 4">
            <a:extLst>
              <a:ext uri="{FF2B5EF4-FFF2-40B4-BE49-F238E27FC236}">
                <a16:creationId xmlns:a16="http://schemas.microsoft.com/office/drawing/2014/main" id="{2FE6205D-34E7-927D-AD41-D1CE99F58993}"/>
              </a:ext>
            </a:extLst>
          </p:cNvPr>
          <p:cNvSpPr txBox="1"/>
          <p:nvPr/>
        </p:nvSpPr>
        <p:spPr>
          <a:xfrm>
            <a:off x="275840" y="2346030"/>
            <a:ext cx="5626023" cy="2402709"/>
          </a:xfrm>
          <a:prstGeom prst="rect">
            <a:avLst/>
          </a:prstGeom>
          <a:noFill/>
        </p:spPr>
        <p:txBody>
          <a:bodyPr wrap="square" rtlCol="0">
            <a:spAutoFit/>
          </a:bodyPr>
          <a:lstStyle/>
          <a:p>
            <a:pPr algn="ctr" defTabSz="813816">
              <a:spcAft>
                <a:spcPts val="600"/>
              </a:spcAft>
            </a:pPr>
            <a:r>
              <a:rPr lang="en-US" sz="4806" b="1" kern="1200" dirty="0">
                <a:solidFill>
                  <a:schemeClr val="tx1"/>
                </a:solidFill>
                <a:latin typeface="+mn-lt"/>
                <a:ea typeface="+mn-ea"/>
                <a:cs typeface="+mn-cs"/>
              </a:rPr>
              <a:t>Kevin McCloskey </a:t>
            </a:r>
          </a:p>
          <a:p>
            <a:pPr algn="ctr" defTabSz="813816">
              <a:spcAft>
                <a:spcPts val="600"/>
              </a:spcAft>
            </a:pPr>
            <a:r>
              <a:rPr lang="en-US" sz="2136" kern="1200" dirty="0">
                <a:solidFill>
                  <a:schemeClr val="tx1"/>
                </a:solidFill>
                <a:latin typeface="+mn-lt"/>
                <a:ea typeface="+mn-ea"/>
                <a:cs typeface="+mn-cs"/>
              </a:rPr>
              <a:t>Director of Com</a:t>
            </a:r>
            <a:r>
              <a:rPr lang="en-US" sz="2136" dirty="0"/>
              <a:t>munity-Based Programs, </a:t>
            </a:r>
            <a:endParaRPr lang="en-US" sz="2136" kern="1200" dirty="0">
              <a:solidFill>
                <a:schemeClr val="tx1"/>
              </a:solidFill>
              <a:latin typeface="+mn-lt"/>
              <a:ea typeface="+mn-ea"/>
              <a:cs typeface="+mn-cs"/>
            </a:endParaRPr>
          </a:p>
          <a:p>
            <a:pPr algn="ctr" defTabSz="813816">
              <a:spcAft>
                <a:spcPts val="600"/>
              </a:spcAft>
            </a:pPr>
            <a:r>
              <a:rPr lang="en-US" sz="2136" kern="1200" dirty="0">
                <a:solidFill>
                  <a:schemeClr val="tx1"/>
                </a:solidFill>
                <a:latin typeface="+mn-lt"/>
                <a:ea typeface="+mn-ea"/>
                <a:cs typeface="+mn-cs"/>
              </a:rPr>
              <a:t>CAN Coalition </a:t>
            </a:r>
          </a:p>
          <a:p>
            <a:pPr algn="ctr" defTabSz="813816">
              <a:spcAft>
                <a:spcPts val="600"/>
              </a:spcAft>
            </a:pPr>
            <a:r>
              <a:rPr lang="en-US" sz="2136" i="1" kern="1200" dirty="0">
                <a:solidFill>
                  <a:schemeClr val="tx1"/>
                </a:solidFill>
                <a:latin typeface="+mn-lt"/>
                <a:ea typeface="+mn-ea"/>
                <a:cs typeface="+mn-cs"/>
              </a:rPr>
              <a:t>Los Angeles LGBT Center-Youth Services</a:t>
            </a:r>
          </a:p>
          <a:p>
            <a:pPr>
              <a:spcAft>
                <a:spcPts val="600"/>
              </a:spcAft>
            </a:pPr>
            <a:endParaRPr lang="en-US" dirty="0"/>
          </a:p>
        </p:txBody>
      </p:sp>
      <p:pic>
        <p:nvPicPr>
          <p:cNvPr id="6" name="Picture 5">
            <a:extLst>
              <a:ext uri="{FF2B5EF4-FFF2-40B4-BE49-F238E27FC236}">
                <a16:creationId xmlns:a16="http://schemas.microsoft.com/office/drawing/2014/main" id="{A8F72C08-BED7-9724-AE72-93D74C4DBFC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81395" y="4997327"/>
            <a:ext cx="2355207" cy="1107751"/>
          </a:xfrm>
          <a:prstGeom prst="rect">
            <a:avLst/>
          </a:prstGeom>
        </p:spPr>
      </p:pic>
      <p:pic>
        <p:nvPicPr>
          <p:cNvPr id="7" name="Picture 6">
            <a:extLst>
              <a:ext uri="{FF2B5EF4-FFF2-40B4-BE49-F238E27FC236}">
                <a16:creationId xmlns:a16="http://schemas.microsoft.com/office/drawing/2014/main" id="{2720D7CF-FDA2-D1C5-1B03-F8354BEF4C2C}"/>
              </a:ext>
            </a:extLst>
          </p:cNvPr>
          <p:cNvPicPr>
            <a:picLocks noChangeAspect="1"/>
          </p:cNvPicPr>
          <p:nvPr/>
        </p:nvPicPr>
        <p:blipFill>
          <a:blip r:embed="rId3"/>
          <a:stretch>
            <a:fillRect/>
          </a:stretch>
        </p:blipFill>
        <p:spPr>
          <a:xfrm>
            <a:off x="606064" y="4997327"/>
            <a:ext cx="2589623" cy="1274891"/>
          </a:xfrm>
          <a:prstGeom prst="rect">
            <a:avLst/>
          </a:prstGeom>
        </p:spPr>
      </p:pic>
    </p:spTree>
    <p:extLst>
      <p:ext uri="{BB962C8B-B14F-4D97-AF65-F5344CB8AC3E}">
        <p14:creationId xmlns:p14="http://schemas.microsoft.com/office/powerpoint/2010/main" val="539051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ncouraging therapist talking with female patient A positive young therapist of Pacific Islander descent smiles while talking with an unidentifiable female client during a psychotherapy session. social worker stock pictures, royalty-free photos &amp; images">
            <a:extLst>
              <a:ext uri="{FF2B5EF4-FFF2-40B4-BE49-F238E27FC236}">
                <a16:creationId xmlns:a16="http://schemas.microsoft.com/office/drawing/2014/main" id="{EAA6CF63-8729-6A65-ECD2-E3F8E1DDED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100"/>
          <a:stretch/>
        </p:blipFill>
        <p:spPr bwMode="auto">
          <a:xfrm>
            <a:off x="192526" y="550518"/>
            <a:ext cx="5799477" cy="2783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Woman in Brown Suit Jacket Wearing Eyeglasses Stock Photo">
            <a:extLst>
              <a:ext uri="{FF2B5EF4-FFF2-40B4-BE49-F238E27FC236}">
                <a16:creationId xmlns:a16="http://schemas.microsoft.com/office/drawing/2014/main" id="{2969D57F-8A03-BD2C-A84C-6CD940100B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48" r="-2" b="48295"/>
          <a:stretch/>
        </p:blipFill>
        <p:spPr bwMode="auto">
          <a:xfrm>
            <a:off x="6095051" y="541321"/>
            <a:ext cx="5796945" cy="2792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pen and a clipboard&#10;&#10;Description automatically generated with low confidence">
            <a:extLst>
              <a:ext uri="{FF2B5EF4-FFF2-40B4-BE49-F238E27FC236}">
                <a16:creationId xmlns:a16="http://schemas.microsoft.com/office/drawing/2014/main" id="{4737E3DC-B9A3-EAAF-82C9-CC819D16E730}"/>
              </a:ext>
            </a:extLst>
          </p:cNvPr>
          <p:cNvPicPr>
            <a:picLocks noChangeAspect="1"/>
          </p:cNvPicPr>
          <p:nvPr/>
        </p:nvPicPr>
        <p:blipFill rotWithShape="1">
          <a:blip r:embed="rId4">
            <a:extLst>
              <a:ext uri="{28A0092B-C50C-407E-A947-70E740481C1C}">
                <a14:useLocalDpi xmlns:a14="http://schemas.microsoft.com/office/drawing/2010/main" val="0"/>
              </a:ext>
            </a:extLst>
          </a:blip>
          <a:srcRect t="16457" b="46930"/>
          <a:stretch/>
        </p:blipFill>
        <p:spPr>
          <a:xfrm>
            <a:off x="196714" y="3514856"/>
            <a:ext cx="5799477" cy="2792626"/>
          </a:xfrm>
          <a:prstGeom prst="rect">
            <a:avLst/>
          </a:prstGeom>
        </p:spPr>
      </p:pic>
      <p:pic>
        <p:nvPicPr>
          <p:cNvPr id="6" name="Picture 6" descr="Middle aged asia people old mom holding hands trust comfort help young woman talk crying stress relief at home. Mum as friend love care hold hand adult child feel pain sad worry of life crisis issues. Middle aged asia people old mom holding hands trust comfort help young woman talk crying stress relief at home. Mum as friend love care hold hand adult child feel pain sad worry of life crisis issues. parent stock pictures, royalty-free photos &amp; images">
            <a:extLst>
              <a:ext uri="{FF2B5EF4-FFF2-40B4-BE49-F238E27FC236}">
                <a16:creationId xmlns:a16="http://schemas.microsoft.com/office/drawing/2014/main" id="{FD4C127D-A60E-EE5E-47F7-82DE3BC078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18" r="-3" b="11419"/>
          <a:stretch/>
        </p:blipFill>
        <p:spPr bwMode="auto">
          <a:xfrm>
            <a:off x="6095051" y="3514856"/>
            <a:ext cx="5796945" cy="2783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4ED78-8F24-8A74-3617-3C968948AEB0}"/>
              </a:ext>
            </a:extLst>
          </p:cNvPr>
          <p:cNvPicPr>
            <a:picLocks noChangeAspect="1"/>
          </p:cNvPicPr>
          <p:nvPr/>
        </p:nvPicPr>
        <p:blipFill>
          <a:blip r:embed="rId6"/>
          <a:stretch>
            <a:fillRect/>
          </a:stretch>
        </p:blipFill>
        <p:spPr>
          <a:xfrm>
            <a:off x="169429" y="6488391"/>
            <a:ext cx="520394" cy="321041"/>
          </a:xfrm>
          <a:prstGeom prst="rect">
            <a:avLst/>
          </a:prstGeom>
        </p:spPr>
      </p:pic>
    </p:spTree>
    <p:extLst>
      <p:ext uri="{BB962C8B-B14F-4D97-AF65-F5344CB8AC3E}">
        <p14:creationId xmlns:p14="http://schemas.microsoft.com/office/powerpoint/2010/main" val="39024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p:txBody>
          <a:bodyPr/>
          <a:lstStyle/>
          <a:p>
            <a:endParaRPr lang="en-US"/>
          </a:p>
        </p:txBody>
      </p:sp>
      <p:pic>
        <p:nvPicPr>
          <p:cNvPr id="2" name="Picture 4" descr="Free Woman Wearing White Shirt Near White Printer Paper Stock Photo">
            <a:extLst>
              <a:ext uri="{FF2B5EF4-FFF2-40B4-BE49-F238E27FC236}">
                <a16:creationId xmlns:a16="http://schemas.microsoft.com/office/drawing/2014/main" id="{FCC91B22-30D0-2A4A-346B-284ACF82E6F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D74B1D-4800-5F62-188B-7D5A7053BACE}"/>
              </a:ext>
            </a:extLst>
          </p:cNvPr>
          <p:cNvPicPr>
            <a:picLocks noChangeAspect="1"/>
          </p:cNvPicPr>
          <p:nvPr/>
        </p:nvPicPr>
        <p:blipFill>
          <a:blip r:embed="rId3"/>
          <a:stretch>
            <a:fillRect/>
          </a:stretch>
        </p:blipFill>
        <p:spPr>
          <a:xfrm>
            <a:off x="169429" y="6556443"/>
            <a:ext cx="410085" cy="252989"/>
          </a:xfrm>
          <a:prstGeom prst="rect">
            <a:avLst/>
          </a:prstGeom>
        </p:spPr>
      </p:pic>
    </p:spTree>
    <p:extLst>
      <p:ext uri="{BB962C8B-B14F-4D97-AF65-F5344CB8AC3E}">
        <p14:creationId xmlns:p14="http://schemas.microsoft.com/office/powerpoint/2010/main" val="1675051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silhouette of a person holding up their hand&#10;&#10;Description automatically generated with low confidence">
            <a:extLst>
              <a:ext uri="{FF2B5EF4-FFF2-40B4-BE49-F238E27FC236}">
                <a16:creationId xmlns:a16="http://schemas.microsoft.com/office/drawing/2014/main" id="{2F0B1AD4-2D6D-BAB1-B7F4-608E0A4E0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344" y="165871"/>
            <a:ext cx="1221655" cy="2353922"/>
          </a:xfrm>
          <a:prstGeom prst="rect">
            <a:avLst/>
          </a:prstGeom>
        </p:spPr>
      </p:pic>
      <p:sp>
        <p:nvSpPr>
          <p:cNvPr id="2" name="Content Placeholder 2">
            <a:extLst>
              <a:ext uri="{FF2B5EF4-FFF2-40B4-BE49-F238E27FC236}">
                <a16:creationId xmlns:a16="http://schemas.microsoft.com/office/drawing/2014/main" id="{3F9B38D2-112A-3DC1-8CFE-C856DD49C5AD}"/>
              </a:ext>
            </a:extLst>
          </p:cNvPr>
          <p:cNvSpPr>
            <a:spLocks noGrp="1"/>
          </p:cNvSpPr>
          <p:nvPr>
            <p:ph idx="1"/>
          </p:nvPr>
        </p:nvSpPr>
        <p:spPr>
          <a:xfrm>
            <a:off x="6410614" y="2391344"/>
            <a:ext cx="4663796" cy="3272471"/>
          </a:xfrm>
        </p:spPr>
        <p:txBody>
          <a:bodyPr vert="horz" lIns="91440" tIns="45720" rIns="91440" bIns="45720" rtlCol="0" anchor="t">
            <a:normAutofit fontScale="85000" lnSpcReduction="20000"/>
          </a:bodyPr>
          <a:lstStyle/>
          <a:p>
            <a:r>
              <a:rPr lang="en-US" sz="2400" b="1" u="sng" dirty="0">
                <a:solidFill>
                  <a:schemeClr val="tx1"/>
                </a:solidFill>
                <a:latin typeface="+mn-lt"/>
              </a:rPr>
              <a:t>Your individual self:</a:t>
            </a:r>
          </a:p>
          <a:p>
            <a:pPr indent="-228600">
              <a:buFont typeface="Arial" panose="020B0604020202020204" pitchFamily="34" charset="0"/>
              <a:buChar char="•"/>
            </a:pPr>
            <a:r>
              <a:rPr lang="en-US" sz="2400" dirty="0">
                <a:solidFill>
                  <a:schemeClr val="tx1"/>
                </a:solidFill>
                <a:latin typeface="+mn-lt"/>
              </a:rPr>
              <a:t>What more do you want to learn about the LGBTQ+ community?</a:t>
            </a:r>
          </a:p>
          <a:p>
            <a:pPr marL="0" indent="-228600">
              <a:buFont typeface="Arial" panose="020B0604020202020204" pitchFamily="34" charset="0"/>
              <a:buChar char="•"/>
            </a:pPr>
            <a:endParaRPr lang="en-US" sz="2400" dirty="0">
              <a:solidFill>
                <a:schemeClr val="tx1"/>
              </a:solidFill>
              <a:latin typeface="+mn-lt"/>
            </a:endParaRPr>
          </a:p>
          <a:p>
            <a:r>
              <a:rPr lang="en-US" sz="2400" b="1" u="sng" dirty="0">
                <a:solidFill>
                  <a:schemeClr val="tx1"/>
                </a:solidFill>
                <a:latin typeface="+mn-lt"/>
              </a:rPr>
              <a:t>Your specific community: </a:t>
            </a:r>
          </a:p>
          <a:p>
            <a:endParaRPr lang="en-US" sz="2400" b="1" u="sng" dirty="0">
              <a:solidFill>
                <a:schemeClr val="tx1"/>
              </a:solidFill>
              <a:latin typeface="+mn-lt"/>
            </a:endParaRPr>
          </a:p>
          <a:p>
            <a:pPr marL="342900" marR="0" lvl="0" indent="-228600">
              <a:spcBef>
                <a:spcPts val="0"/>
              </a:spcBef>
              <a:spcAft>
                <a:spcPts val="0"/>
              </a:spcAft>
              <a:buFont typeface="Arial" panose="020B0604020202020204" pitchFamily="34" charset="0"/>
              <a:buChar char="•"/>
            </a:pPr>
            <a:r>
              <a:rPr lang="en-US" sz="2400" dirty="0">
                <a:solidFill>
                  <a:schemeClr val="tx1"/>
                </a:solidFill>
                <a:effectLst/>
                <a:latin typeface="+mn-lt"/>
              </a:rPr>
              <a:t>Is it inclusive for LGBTQ+ youth?</a:t>
            </a:r>
          </a:p>
          <a:p>
            <a:pPr marL="342900" marR="0" lvl="0" indent="-228600">
              <a:spcBef>
                <a:spcPts val="0"/>
              </a:spcBef>
              <a:spcAft>
                <a:spcPts val="0"/>
              </a:spcAft>
              <a:buFont typeface="Arial" panose="020B0604020202020204" pitchFamily="34" charset="0"/>
              <a:buChar char="•"/>
            </a:pPr>
            <a:r>
              <a:rPr lang="en-US" sz="2400" dirty="0">
                <a:solidFill>
                  <a:schemeClr val="tx1"/>
                </a:solidFill>
                <a:effectLst/>
                <a:latin typeface="+mn-lt"/>
              </a:rPr>
              <a:t>What resources do you know currently exist?</a:t>
            </a:r>
            <a:endParaRPr lang="en-US" sz="2400" dirty="0">
              <a:solidFill>
                <a:schemeClr val="tx1"/>
              </a:solidFill>
              <a:latin typeface="+mn-lt"/>
            </a:endParaRPr>
          </a:p>
          <a:p>
            <a:pPr marL="342900" marR="0" lvl="0" indent="-228600">
              <a:spcBef>
                <a:spcPts val="0"/>
              </a:spcBef>
              <a:spcAft>
                <a:spcPts val="0"/>
              </a:spcAft>
              <a:buFont typeface="Arial" panose="020B0604020202020204" pitchFamily="34" charset="0"/>
              <a:buChar char="•"/>
            </a:pPr>
            <a:r>
              <a:rPr lang="en-US" sz="2400" dirty="0">
                <a:solidFill>
                  <a:schemeClr val="tx1"/>
                </a:solidFill>
                <a:effectLst/>
                <a:latin typeface="+mn-lt"/>
              </a:rPr>
              <a:t>What partnering agencies can you work with to create supportive environments?</a:t>
            </a:r>
            <a:endParaRPr lang="en-US" sz="2400" dirty="0">
              <a:solidFill>
                <a:schemeClr val="tx1"/>
              </a:solidFill>
              <a:latin typeface="+mn-lt"/>
            </a:endParaRPr>
          </a:p>
          <a:p>
            <a:pPr marL="0" lvl="0" indent="-228600">
              <a:buFont typeface="Arial" panose="020B0604020202020204" pitchFamily="34" charset="0"/>
              <a:buChar char="•"/>
            </a:pPr>
            <a:endParaRPr lang="en-US" sz="1700" b="1" dirty="0">
              <a:solidFill>
                <a:schemeClr val="tx1"/>
              </a:solidFill>
              <a:latin typeface="+mn-lt"/>
            </a:endParaRPr>
          </a:p>
        </p:txBody>
      </p:sp>
      <p:pic>
        <p:nvPicPr>
          <p:cNvPr id="4" name="Picture 3" descr="A group of people hugging each other&#10;&#10;Description automatically generated with medium confidence">
            <a:extLst>
              <a:ext uri="{FF2B5EF4-FFF2-40B4-BE49-F238E27FC236}">
                <a16:creationId xmlns:a16="http://schemas.microsoft.com/office/drawing/2014/main" id="{33FE35C9-EEF1-0C2C-DA20-A104E85EA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39" y="4369778"/>
            <a:ext cx="2865781" cy="1382739"/>
          </a:xfrm>
          <a:prstGeom prst="rect">
            <a:avLst/>
          </a:prstGeom>
        </p:spPr>
      </p:pic>
      <p:sp>
        <p:nvSpPr>
          <p:cNvPr id="2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C3FA77D-8300-9317-40D6-EF618D2BB140}"/>
              </a:ext>
            </a:extLst>
          </p:cNvPr>
          <p:cNvPicPr>
            <a:picLocks noChangeAspect="1"/>
          </p:cNvPicPr>
          <p:nvPr/>
        </p:nvPicPr>
        <p:blipFill>
          <a:blip r:embed="rId4"/>
          <a:stretch>
            <a:fillRect/>
          </a:stretch>
        </p:blipFill>
        <p:spPr>
          <a:xfrm>
            <a:off x="169429" y="6449438"/>
            <a:ext cx="583535" cy="359994"/>
          </a:xfrm>
          <a:prstGeom prst="rect">
            <a:avLst/>
          </a:prstGeom>
        </p:spPr>
      </p:pic>
    </p:spTree>
    <p:extLst>
      <p:ext uri="{BB962C8B-B14F-4D97-AF65-F5344CB8AC3E}">
        <p14:creationId xmlns:p14="http://schemas.microsoft.com/office/powerpoint/2010/main" val="179140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7095237D-F847-C45B-35BF-AAB3E44E59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682" y="4678584"/>
            <a:ext cx="1950164" cy="582984"/>
          </a:xfrm>
          <a:prstGeom prst="rect">
            <a:avLst/>
          </a:prstGeom>
        </p:spPr>
      </p:pic>
      <p:pic>
        <p:nvPicPr>
          <p:cNvPr id="4" name="Content Placeholder 4">
            <a:extLst>
              <a:ext uri="{FF2B5EF4-FFF2-40B4-BE49-F238E27FC236}">
                <a16:creationId xmlns:a16="http://schemas.microsoft.com/office/drawing/2014/main" id="{CAC44F52-A9C5-9531-6A28-AA2578FE2F7B}"/>
              </a:ext>
            </a:extLst>
          </p:cNvPr>
          <p:cNvPicPr>
            <a:picLocks noChangeAspect="1"/>
          </p:cNvPicPr>
          <p:nvPr/>
        </p:nvPicPr>
        <p:blipFill>
          <a:blip r:embed="rId3"/>
          <a:stretch>
            <a:fillRect/>
          </a:stretch>
        </p:blipFill>
        <p:spPr>
          <a:xfrm>
            <a:off x="30610" y="2033101"/>
            <a:ext cx="1620299" cy="1584689"/>
          </a:xfrm>
          <a:prstGeom prst="rect">
            <a:avLst/>
          </a:prstGeom>
        </p:spPr>
      </p:pic>
      <p:pic>
        <p:nvPicPr>
          <p:cNvPr id="5" name="Picture 4" descr="Logo&#10;&#10;Description automatically generated">
            <a:extLst>
              <a:ext uri="{FF2B5EF4-FFF2-40B4-BE49-F238E27FC236}">
                <a16:creationId xmlns:a16="http://schemas.microsoft.com/office/drawing/2014/main" id="{6279005F-EC12-B993-8F3D-62CD35D2570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449292" y="864334"/>
            <a:ext cx="1688604" cy="132676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E17ED5F-8686-5C9B-62A4-ABD0EDF7828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12200" y="4341548"/>
            <a:ext cx="1941600" cy="920020"/>
          </a:xfrm>
          <a:prstGeom prst="rect">
            <a:avLst/>
          </a:prstGeom>
        </p:spPr>
      </p:pic>
      <p:sp>
        <p:nvSpPr>
          <p:cNvPr id="7" name="TextBox 6">
            <a:extLst>
              <a:ext uri="{FF2B5EF4-FFF2-40B4-BE49-F238E27FC236}">
                <a16:creationId xmlns:a16="http://schemas.microsoft.com/office/drawing/2014/main" id="{588E207E-0367-2E06-5155-DB5DE5C8C720}"/>
              </a:ext>
            </a:extLst>
          </p:cNvPr>
          <p:cNvSpPr txBox="1"/>
          <p:nvPr/>
        </p:nvSpPr>
        <p:spPr>
          <a:xfrm>
            <a:off x="50682" y="5253896"/>
            <a:ext cx="3584182" cy="369332"/>
          </a:xfrm>
          <a:prstGeom prst="rect">
            <a:avLst/>
          </a:prstGeom>
          <a:noFill/>
        </p:spPr>
        <p:txBody>
          <a:bodyPr wrap="square">
            <a:spAutoFit/>
          </a:bodyPr>
          <a:lstStyle/>
          <a:p>
            <a:pPr defTabSz="713232">
              <a:spcAft>
                <a:spcPts val="600"/>
              </a:spcAft>
            </a:pPr>
            <a:r>
              <a:rPr lang="en-US" kern="1200" dirty="0" err="1">
                <a:solidFill>
                  <a:schemeClr val="tx1"/>
                </a:solidFill>
                <a:latin typeface="+mn-lt"/>
                <a:ea typeface="+mn-ea"/>
                <a:cs typeface="+mn-cs"/>
              </a:rPr>
              <a:t>Imi.guide</a:t>
            </a:r>
            <a:endParaRPr lang="en-US" dirty="0"/>
          </a:p>
        </p:txBody>
      </p:sp>
      <p:sp>
        <p:nvSpPr>
          <p:cNvPr id="8" name="TextBox 7">
            <a:extLst>
              <a:ext uri="{FF2B5EF4-FFF2-40B4-BE49-F238E27FC236}">
                <a16:creationId xmlns:a16="http://schemas.microsoft.com/office/drawing/2014/main" id="{6F819720-F7DB-9CCB-3CCE-A627BEF48249}"/>
              </a:ext>
            </a:extLst>
          </p:cNvPr>
          <p:cNvSpPr txBox="1"/>
          <p:nvPr/>
        </p:nvSpPr>
        <p:spPr>
          <a:xfrm>
            <a:off x="8599095" y="5345274"/>
            <a:ext cx="4142130" cy="369332"/>
          </a:xfrm>
          <a:prstGeom prst="rect">
            <a:avLst/>
          </a:prstGeom>
          <a:noFill/>
        </p:spPr>
        <p:txBody>
          <a:bodyPr wrap="square">
            <a:spAutoFit/>
          </a:bodyPr>
          <a:lstStyle/>
          <a:p>
            <a:pPr defTabSz="713232">
              <a:spcAft>
                <a:spcPts val="600"/>
              </a:spcAft>
            </a:pPr>
            <a:r>
              <a:rPr lang="en-US" kern="1200" dirty="0">
                <a:solidFill>
                  <a:schemeClr val="tx1"/>
                </a:solidFill>
                <a:latin typeface="+mn-lt"/>
                <a:ea typeface="+mn-ea"/>
                <a:cs typeface="+mn-cs"/>
              </a:rPr>
              <a:t>https://www.thetrevorproject.org/</a:t>
            </a:r>
            <a:endParaRPr lang="en-US" dirty="0"/>
          </a:p>
        </p:txBody>
      </p:sp>
      <p:sp>
        <p:nvSpPr>
          <p:cNvPr id="9" name="TextBox 8">
            <a:extLst>
              <a:ext uri="{FF2B5EF4-FFF2-40B4-BE49-F238E27FC236}">
                <a16:creationId xmlns:a16="http://schemas.microsoft.com/office/drawing/2014/main" id="{97CECD66-A63A-42A6-4067-775AF4BBB9E4}"/>
              </a:ext>
            </a:extLst>
          </p:cNvPr>
          <p:cNvSpPr txBox="1"/>
          <p:nvPr/>
        </p:nvSpPr>
        <p:spPr>
          <a:xfrm>
            <a:off x="9449292" y="2207165"/>
            <a:ext cx="3584182" cy="369332"/>
          </a:xfrm>
          <a:prstGeom prst="rect">
            <a:avLst/>
          </a:prstGeom>
          <a:noFill/>
        </p:spPr>
        <p:txBody>
          <a:bodyPr wrap="square">
            <a:spAutoFit/>
          </a:bodyPr>
          <a:lstStyle/>
          <a:p>
            <a:pPr defTabSz="713232">
              <a:spcAft>
                <a:spcPts val="600"/>
              </a:spcAft>
            </a:pPr>
            <a:r>
              <a:rPr lang="en-US" kern="1200" dirty="0">
                <a:solidFill>
                  <a:schemeClr val="tx1"/>
                </a:solidFill>
                <a:latin typeface="+mn-lt"/>
                <a:ea typeface="+mn-ea"/>
                <a:cs typeface="+mn-cs"/>
              </a:rPr>
              <a:t>https://pflag.org/</a:t>
            </a:r>
            <a:endParaRPr lang="en-US" dirty="0"/>
          </a:p>
        </p:txBody>
      </p:sp>
      <p:sp>
        <p:nvSpPr>
          <p:cNvPr id="10" name="TextBox 9">
            <a:extLst>
              <a:ext uri="{FF2B5EF4-FFF2-40B4-BE49-F238E27FC236}">
                <a16:creationId xmlns:a16="http://schemas.microsoft.com/office/drawing/2014/main" id="{F63EFCD1-8A3C-66A4-2C10-4916BB145E1C}"/>
              </a:ext>
            </a:extLst>
          </p:cNvPr>
          <p:cNvSpPr txBox="1"/>
          <p:nvPr/>
        </p:nvSpPr>
        <p:spPr>
          <a:xfrm>
            <a:off x="30610" y="3711882"/>
            <a:ext cx="3584182" cy="369332"/>
          </a:xfrm>
          <a:prstGeom prst="rect">
            <a:avLst/>
          </a:prstGeom>
          <a:noFill/>
        </p:spPr>
        <p:txBody>
          <a:bodyPr wrap="square">
            <a:spAutoFit/>
          </a:bodyPr>
          <a:lstStyle/>
          <a:p>
            <a:pPr defTabSz="713232">
              <a:spcAft>
                <a:spcPts val="600"/>
              </a:spcAft>
            </a:pPr>
            <a:r>
              <a:rPr lang="en-US" kern="1200" dirty="0">
                <a:solidFill>
                  <a:schemeClr val="tx1"/>
                </a:solidFill>
                <a:latin typeface="+mn-lt"/>
                <a:ea typeface="+mn-ea"/>
                <a:cs typeface="+mn-cs"/>
              </a:rPr>
              <a:t>https://www.qchatspace.org/</a:t>
            </a:r>
            <a:endParaRPr lang="en-US" dirty="0"/>
          </a:p>
        </p:txBody>
      </p:sp>
      <p:sp>
        <p:nvSpPr>
          <p:cNvPr id="11" name="Title 1">
            <a:extLst>
              <a:ext uri="{FF2B5EF4-FFF2-40B4-BE49-F238E27FC236}">
                <a16:creationId xmlns:a16="http://schemas.microsoft.com/office/drawing/2014/main" id="{7C9607FB-EFA0-A77E-7B30-800284B011F8}"/>
              </a:ext>
            </a:extLst>
          </p:cNvPr>
          <p:cNvSpPr>
            <a:spLocks noGrp="1"/>
          </p:cNvSpPr>
          <p:nvPr>
            <p:ph type="title"/>
          </p:nvPr>
        </p:nvSpPr>
        <p:spPr>
          <a:xfrm>
            <a:off x="1403350" y="365125"/>
            <a:ext cx="9950450" cy="1325563"/>
          </a:xfrm>
        </p:spPr>
        <p:txBody>
          <a:bodyPr anchor="ctr">
            <a:normAutofit/>
          </a:bodyPr>
          <a:lstStyle/>
          <a:p>
            <a:r>
              <a:rPr lang="en-US" sz="4800" b="1" dirty="0"/>
              <a:t>Resources </a:t>
            </a:r>
          </a:p>
        </p:txBody>
      </p:sp>
      <p:pic>
        <p:nvPicPr>
          <p:cNvPr id="13" name="Picture 12">
            <a:extLst>
              <a:ext uri="{FF2B5EF4-FFF2-40B4-BE49-F238E27FC236}">
                <a16:creationId xmlns:a16="http://schemas.microsoft.com/office/drawing/2014/main" id="{66F80627-967E-C798-BD86-A7933C342467}"/>
              </a:ext>
            </a:extLst>
          </p:cNvPr>
          <p:cNvPicPr>
            <a:picLocks noChangeAspect="1"/>
          </p:cNvPicPr>
          <p:nvPr/>
        </p:nvPicPr>
        <p:blipFill>
          <a:blip r:embed="rId6"/>
          <a:stretch>
            <a:fillRect/>
          </a:stretch>
        </p:blipFill>
        <p:spPr>
          <a:xfrm>
            <a:off x="3735314" y="4402299"/>
            <a:ext cx="4171950" cy="942975"/>
          </a:xfrm>
          <a:prstGeom prst="rect">
            <a:avLst/>
          </a:prstGeom>
        </p:spPr>
      </p:pic>
      <p:sp>
        <p:nvSpPr>
          <p:cNvPr id="15" name="TextBox 14">
            <a:extLst>
              <a:ext uri="{FF2B5EF4-FFF2-40B4-BE49-F238E27FC236}">
                <a16:creationId xmlns:a16="http://schemas.microsoft.com/office/drawing/2014/main" id="{FAF39B31-7FED-D4C8-4293-F4B625797D28}"/>
              </a:ext>
            </a:extLst>
          </p:cNvPr>
          <p:cNvSpPr txBox="1"/>
          <p:nvPr/>
        </p:nvSpPr>
        <p:spPr>
          <a:xfrm>
            <a:off x="4262920" y="5426027"/>
            <a:ext cx="3116738" cy="369332"/>
          </a:xfrm>
          <a:prstGeom prst="rect">
            <a:avLst/>
          </a:prstGeom>
          <a:noFill/>
        </p:spPr>
        <p:txBody>
          <a:bodyPr wrap="square">
            <a:spAutoFit/>
          </a:bodyPr>
          <a:lstStyle/>
          <a:p>
            <a:r>
              <a:rPr lang="en-US" dirty="0"/>
              <a:t>https://www.lgbtqcenters.org/</a:t>
            </a:r>
          </a:p>
        </p:txBody>
      </p:sp>
      <p:pic>
        <p:nvPicPr>
          <p:cNvPr id="3" name="Picture 2">
            <a:extLst>
              <a:ext uri="{FF2B5EF4-FFF2-40B4-BE49-F238E27FC236}">
                <a16:creationId xmlns:a16="http://schemas.microsoft.com/office/drawing/2014/main" id="{23F8B2E6-828F-7F10-E825-600833303487}"/>
              </a:ext>
            </a:extLst>
          </p:cNvPr>
          <p:cNvPicPr>
            <a:picLocks noChangeAspect="1"/>
          </p:cNvPicPr>
          <p:nvPr/>
        </p:nvPicPr>
        <p:blipFill>
          <a:blip r:embed="rId7"/>
          <a:stretch>
            <a:fillRect/>
          </a:stretch>
        </p:blipFill>
        <p:spPr>
          <a:xfrm>
            <a:off x="169429" y="6434250"/>
            <a:ext cx="608154" cy="375182"/>
          </a:xfrm>
          <a:prstGeom prst="rect">
            <a:avLst/>
          </a:prstGeom>
        </p:spPr>
      </p:pic>
      <p:sp>
        <p:nvSpPr>
          <p:cNvPr id="14" name="TextBox 13">
            <a:extLst>
              <a:ext uri="{FF2B5EF4-FFF2-40B4-BE49-F238E27FC236}">
                <a16:creationId xmlns:a16="http://schemas.microsoft.com/office/drawing/2014/main" id="{B3565D7A-A902-1CD9-10E4-79529C730E2B}"/>
              </a:ext>
            </a:extLst>
          </p:cNvPr>
          <p:cNvSpPr txBox="1"/>
          <p:nvPr/>
        </p:nvSpPr>
        <p:spPr>
          <a:xfrm>
            <a:off x="3150909" y="2640779"/>
            <a:ext cx="5353918" cy="369332"/>
          </a:xfrm>
          <a:prstGeom prst="rect">
            <a:avLst/>
          </a:prstGeom>
          <a:noFill/>
        </p:spPr>
        <p:txBody>
          <a:bodyPr wrap="square">
            <a:spAutoFit/>
          </a:bodyPr>
          <a:lstStyle/>
          <a:p>
            <a:r>
              <a:rPr lang="en-US" dirty="0"/>
              <a:t>https://modelsofpride.org/youth-track-resource-fair/</a:t>
            </a:r>
          </a:p>
        </p:txBody>
      </p:sp>
      <p:pic>
        <p:nvPicPr>
          <p:cNvPr id="16" name="Picture 15">
            <a:extLst>
              <a:ext uri="{FF2B5EF4-FFF2-40B4-BE49-F238E27FC236}">
                <a16:creationId xmlns:a16="http://schemas.microsoft.com/office/drawing/2014/main" id="{CBE0B7A5-7E51-37EF-226E-820FBDF2AD0D}"/>
              </a:ext>
            </a:extLst>
          </p:cNvPr>
          <p:cNvPicPr>
            <a:picLocks noChangeAspect="1"/>
          </p:cNvPicPr>
          <p:nvPr/>
        </p:nvPicPr>
        <p:blipFill>
          <a:blip r:embed="rId7"/>
          <a:stretch>
            <a:fillRect/>
          </a:stretch>
        </p:blipFill>
        <p:spPr>
          <a:xfrm>
            <a:off x="4342112" y="1408545"/>
            <a:ext cx="2168418" cy="1337738"/>
          </a:xfrm>
          <a:prstGeom prst="rect">
            <a:avLst/>
          </a:prstGeom>
        </p:spPr>
      </p:pic>
    </p:spTree>
    <p:extLst>
      <p:ext uri="{BB962C8B-B14F-4D97-AF65-F5344CB8AC3E}">
        <p14:creationId xmlns:p14="http://schemas.microsoft.com/office/powerpoint/2010/main" val="388312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Question Marks on Brown Surface Stock Photo">
            <a:extLst>
              <a:ext uri="{FF2B5EF4-FFF2-40B4-BE49-F238E27FC236}">
                <a16:creationId xmlns:a16="http://schemas.microsoft.com/office/drawing/2014/main" id="{24FBAEC8-0C0E-F921-2646-EBDA343497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5" r="10356"/>
          <a:stretch/>
        </p:blipFill>
        <p:spPr bwMode="auto">
          <a:xfrm rot="16200000">
            <a:off x="2663952" y="-2666999"/>
            <a:ext cx="6858000" cy="12191999"/>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3ECFFE-F876-0913-E0DE-C6C47752E96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mj-lt"/>
              </a:rPr>
              <a:t>Questions</a:t>
            </a:r>
          </a:p>
        </p:txBody>
      </p:sp>
      <p:pic>
        <p:nvPicPr>
          <p:cNvPr id="2" name="Picture 1">
            <a:extLst>
              <a:ext uri="{FF2B5EF4-FFF2-40B4-BE49-F238E27FC236}">
                <a16:creationId xmlns:a16="http://schemas.microsoft.com/office/drawing/2014/main" id="{B63C3A5C-AE6B-1CF4-B1C3-A03AF6B0BD79}"/>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135928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C83C-0985-E3C3-A214-150F256FF3B1}"/>
              </a:ext>
            </a:extLst>
          </p:cNvPr>
          <p:cNvSpPr>
            <a:spLocks noGrp="1"/>
          </p:cNvSpPr>
          <p:nvPr>
            <p:ph type="title"/>
          </p:nvPr>
        </p:nvSpPr>
        <p:spPr>
          <a:xfrm>
            <a:off x="381000" y="5270"/>
            <a:ext cx="10515600" cy="1325563"/>
          </a:xfrm>
        </p:spPr>
        <p:txBody>
          <a:bodyPr/>
          <a:lstStyle/>
          <a:p>
            <a:r>
              <a:rPr lang="en-US" dirty="0"/>
              <a:t>Stay in Touch </a:t>
            </a:r>
          </a:p>
        </p:txBody>
      </p:sp>
      <p:pic>
        <p:nvPicPr>
          <p:cNvPr id="14" name="Picture 13">
            <a:extLst>
              <a:ext uri="{FF2B5EF4-FFF2-40B4-BE49-F238E27FC236}">
                <a16:creationId xmlns:a16="http://schemas.microsoft.com/office/drawing/2014/main" id="{E12831F8-BA5C-B22A-0219-81D6357C5F7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9628" y="1469419"/>
            <a:ext cx="983684" cy="971590"/>
          </a:xfrm>
          <a:prstGeom prst="rect">
            <a:avLst/>
          </a:prstGeom>
        </p:spPr>
      </p:pic>
      <p:sp>
        <p:nvSpPr>
          <p:cNvPr id="15" name="Rectangle 14">
            <a:extLst>
              <a:ext uri="{FF2B5EF4-FFF2-40B4-BE49-F238E27FC236}">
                <a16:creationId xmlns:a16="http://schemas.microsoft.com/office/drawing/2014/main" id="{E31D5F8F-9721-4357-267A-8878DAA4EB3C}"/>
              </a:ext>
            </a:extLst>
          </p:cNvPr>
          <p:cNvSpPr/>
          <p:nvPr/>
        </p:nvSpPr>
        <p:spPr>
          <a:xfrm>
            <a:off x="2223737" y="1961191"/>
            <a:ext cx="4220493" cy="406265"/>
          </a:xfrm>
          <a:prstGeom prst="rect">
            <a:avLst/>
          </a:prstGeom>
        </p:spPr>
        <p:txBody>
          <a:bodyPr wrap="square">
            <a:spAutoFit/>
          </a:bodyPr>
          <a:lstStyle/>
          <a:p>
            <a:pPr defTabSz="777240">
              <a:spcAft>
                <a:spcPts val="600"/>
              </a:spcAft>
            </a:pPr>
            <a:r>
              <a:rPr lang="en-US" sz="2040" b="1" kern="1200" dirty="0">
                <a:solidFill>
                  <a:schemeClr val="tx1">
                    <a:lumMod val="95000"/>
                    <a:lumOff val="5000"/>
                  </a:schemeClr>
                </a:solidFill>
                <a:latin typeface="+mn-lt"/>
                <a:ea typeface="+mn-ea"/>
                <a:cs typeface="+mn-cs"/>
              </a:rPr>
              <a:t>lalgbtcenter.org/</a:t>
            </a:r>
            <a:r>
              <a:rPr lang="en-US" sz="2040" b="1" kern="1200" dirty="0" err="1">
                <a:solidFill>
                  <a:schemeClr val="tx1">
                    <a:lumMod val="95000"/>
                    <a:lumOff val="5000"/>
                  </a:schemeClr>
                </a:solidFill>
                <a:latin typeface="+mn-lt"/>
                <a:ea typeface="+mn-ea"/>
                <a:cs typeface="+mn-cs"/>
              </a:rPr>
              <a:t>cancoalition</a:t>
            </a:r>
            <a:endParaRPr lang="en-US" sz="2400" b="1" dirty="0"/>
          </a:p>
        </p:txBody>
      </p:sp>
      <p:pic>
        <p:nvPicPr>
          <p:cNvPr id="16" name="Picture 15">
            <a:extLst>
              <a:ext uri="{FF2B5EF4-FFF2-40B4-BE49-F238E27FC236}">
                <a16:creationId xmlns:a16="http://schemas.microsoft.com/office/drawing/2014/main" id="{524FF354-C909-B033-90C9-D6CC3D01B5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2163" y="2582506"/>
            <a:ext cx="1358615" cy="1256869"/>
          </a:xfrm>
          <a:prstGeom prst="rect">
            <a:avLst/>
          </a:prstGeom>
        </p:spPr>
      </p:pic>
      <p:sp>
        <p:nvSpPr>
          <p:cNvPr id="17" name="Rectangle 16">
            <a:extLst>
              <a:ext uri="{FF2B5EF4-FFF2-40B4-BE49-F238E27FC236}">
                <a16:creationId xmlns:a16="http://schemas.microsoft.com/office/drawing/2014/main" id="{C967DED6-02A9-5148-E517-4380D1E825B6}"/>
              </a:ext>
            </a:extLst>
          </p:cNvPr>
          <p:cNvSpPr/>
          <p:nvPr/>
        </p:nvSpPr>
        <p:spPr>
          <a:xfrm>
            <a:off x="2162430" y="3114388"/>
            <a:ext cx="4343107" cy="852541"/>
          </a:xfrm>
          <a:prstGeom prst="rect">
            <a:avLst/>
          </a:prstGeom>
        </p:spPr>
        <p:txBody>
          <a:bodyPr wrap="square">
            <a:spAutoFit/>
          </a:bodyPr>
          <a:lstStyle/>
          <a:p>
            <a:pPr defTabSz="777240">
              <a:spcAft>
                <a:spcPts val="600"/>
              </a:spcAft>
            </a:pPr>
            <a:r>
              <a:rPr lang="en-US" sz="2040" b="1"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cancoalition@lalgbtcenter.org</a:t>
            </a:r>
            <a:endParaRPr lang="en-US" sz="2040" b="1" kern="1200" dirty="0">
              <a:solidFill>
                <a:schemeClr val="tx1"/>
              </a:solidFill>
              <a:latin typeface="+mn-lt"/>
              <a:ea typeface="+mn-ea"/>
              <a:cs typeface="+mn-cs"/>
            </a:endParaRPr>
          </a:p>
          <a:p>
            <a:pPr>
              <a:spcAft>
                <a:spcPts val="600"/>
              </a:spcAft>
            </a:pPr>
            <a:endParaRPr lang="en-US" sz="2400" b="1" dirty="0"/>
          </a:p>
        </p:txBody>
      </p:sp>
      <p:pic>
        <p:nvPicPr>
          <p:cNvPr id="18" name="Picture 17">
            <a:extLst>
              <a:ext uri="{FF2B5EF4-FFF2-40B4-BE49-F238E27FC236}">
                <a16:creationId xmlns:a16="http://schemas.microsoft.com/office/drawing/2014/main" id="{A52216C0-A5E9-B01B-4785-48D59262625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9960" y="3904713"/>
            <a:ext cx="1214841" cy="1108932"/>
          </a:xfrm>
          <a:prstGeom prst="rect">
            <a:avLst/>
          </a:prstGeom>
        </p:spPr>
      </p:pic>
      <p:sp>
        <p:nvSpPr>
          <p:cNvPr id="19" name="Rectangle 18">
            <a:extLst>
              <a:ext uri="{FF2B5EF4-FFF2-40B4-BE49-F238E27FC236}">
                <a16:creationId xmlns:a16="http://schemas.microsoft.com/office/drawing/2014/main" id="{5E91A60E-61C9-1EFD-1BC8-B39A23A9F7E1}"/>
              </a:ext>
            </a:extLst>
          </p:cNvPr>
          <p:cNvSpPr/>
          <p:nvPr/>
        </p:nvSpPr>
        <p:spPr>
          <a:xfrm>
            <a:off x="2162429" y="4344072"/>
            <a:ext cx="2673612" cy="406265"/>
          </a:xfrm>
          <a:prstGeom prst="rect">
            <a:avLst/>
          </a:prstGeom>
        </p:spPr>
        <p:txBody>
          <a:bodyPr wrap="square">
            <a:spAutoFit/>
          </a:bodyPr>
          <a:lstStyle/>
          <a:p>
            <a:pPr defTabSz="777240">
              <a:spcAft>
                <a:spcPts val="600"/>
              </a:spcAft>
            </a:pPr>
            <a:r>
              <a:rPr lang="en-US" sz="2040" b="1" kern="1200" dirty="0">
                <a:solidFill>
                  <a:schemeClr val="tx1">
                    <a:lumMod val="95000"/>
                    <a:lumOff val="5000"/>
                  </a:schemeClr>
                </a:solidFill>
                <a:latin typeface="+mn-lt"/>
                <a:ea typeface="+mn-ea"/>
                <a:cs typeface="+mn-cs"/>
              </a:rPr>
              <a:t>@cancoalitionla</a:t>
            </a:r>
            <a:endParaRPr lang="en-US" sz="2400" b="1" dirty="0"/>
          </a:p>
        </p:txBody>
      </p:sp>
      <p:pic>
        <p:nvPicPr>
          <p:cNvPr id="20" name="Picture 19">
            <a:extLst>
              <a:ext uri="{FF2B5EF4-FFF2-40B4-BE49-F238E27FC236}">
                <a16:creationId xmlns:a16="http://schemas.microsoft.com/office/drawing/2014/main" id="{26297E62-67B8-78EC-4A52-074B2249487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55961" y="4123912"/>
            <a:ext cx="1799933" cy="846583"/>
          </a:xfrm>
          <a:prstGeom prst="rect">
            <a:avLst/>
          </a:prstGeom>
        </p:spPr>
      </p:pic>
      <p:pic>
        <p:nvPicPr>
          <p:cNvPr id="3" name="Picture 2">
            <a:extLst>
              <a:ext uri="{FF2B5EF4-FFF2-40B4-BE49-F238E27FC236}">
                <a16:creationId xmlns:a16="http://schemas.microsoft.com/office/drawing/2014/main" id="{55E32BC2-AC99-98E3-2761-67421F2F3012}"/>
              </a:ext>
            </a:extLst>
          </p:cNvPr>
          <p:cNvPicPr>
            <a:picLocks noChangeAspect="1"/>
          </p:cNvPicPr>
          <p:nvPr/>
        </p:nvPicPr>
        <p:blipFill>
          <a:blip r:embed="rId7"/>
          <a:stretch>
            <a:fillRect/>
          </a:stretch>
        </p:blipFill>
        <p:spPr>
          <a:xfrm>
            <a:off x="169429" y="6313251"/>
            <a:ext cx="804289" cy="496181"/>
          </a:xfrm>
          <a:prstGeom prst="rect">
            <a:avLst/>
          </a:prstGeom>
        </p:spPr>
      </p:pic>
    </p:spTree>
    <p:extLst>
      <p:ext uri="{BB962C8B-B14F-4D97-AF65-F5344CB8AC3E}">
        <p14:creationId xmlns:p14="http://schemas.microsoft.com/office/powerpoint/2010/main" val="318810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33E3-B33D-074C-B703-EF8F51460FCC}"/>
              </a:ext>
            </a:extLst>
          </p:cNvPr>
          <p:cNvSpPr>
            <a:spLocks noGrp="1"/>
          </p:cNvSpPr>
          <p:nvPr>
            <p:ph type="title"/>
          </p:nvPr>
        </p:nvSpPr>
        <p:spPr/>
        <p:txBody>
          <a:bodyPr>
            <a:normAutofit/>
          </a:bodyPr>
          <a:lstStyle/>
          <a:p>
            <a:r>
              <a:rPr lang="en-US" sz="6000" dirty="0"/>
              <a:t>Stay Connected!</a:t>
            </a:r>
          </a:p>
        </p:txBody>
      </p:sp>
      <p:grpSp>
        <p:nvGrpSpPr>
          <p:cNvPr id="4030" name="Group 4029"/>
          <p:cNvGrpSpPr/>
          <p:nvPr/>
        </p:nvGrpSpPr>
        <p:grpSpPr>
          <a:xfrm>
            <a:off x="5900379" y="2015662"/>
            <a:ext cx="7488976" cy="3902350"/>
            <a:chOff x="5900379" y="2015662"/>
            <a:chExt cx="7488976" cy="3902350"/>
          </a:xfrm>
        </p:grpSpPr>
        <p:sp>
          <p:nvSpPr>
            <p:cNvPr id="4" name="TextBox 3">
              <a:extLst>
                <a:ext uri="{FF2B5EF4-FFF2-40B4-BE49-F238E27FC236}">
                  <a16:creationId xmlns:a16="http://schemas.microsoft.com/office/drawing/2014/main" id="{D2695943-C206-7E47-9EBC-E0396894D301}"/>
                </a:ext>
              </a:extLst>
            </p:cNvPr>
            <p:cNvSpPr txBox="1"/>
            <p:nvPr/>
          </p:nvSpPr>
          <p:spPr>
            <a:xfrm>
              <a:off x="6477232" y="2015662"/>
              <a:ext cx="6912123" cy="3902350"/>
            </a:xfrm>
            <a:prstGeom prst="rect">
              <a:avLst/>
            </a:prstGeom>
            <a:noFill/>
          </p:spPr>
          <p:txBody>
            <a:bodyPr wrap="square" rtlCol="0">
              <a:spAutoFit/>
            </a:bodyPr>
            <a:lstStyle/>
            <a:p>
              <a:pPr>
                <a:lnSpc>
                  <a:spcPct val="150000"/>
                </a:lnSpc>
              </a:pPr>
              <a:r>
                <a:rPr lang="en-US" sz="2700" kern="1200" dirty="0">
                  <a:solidFill>
                    <a:schemeClr val="bg1"/>
                  </a:solidFill>
                  <a:effectLst/>
                  <a:latin typeface="Source Sans Pro" panose="020B0503030403020204" pitchFamily="34" charset="77"/>
                  <a:ea typeface="+mn-ea"/>
                  <a:cs typeface="+mn-cs"/>
                </a:rPr>
                <a:t>Facebook.com/CADCA        </a:t>
              </a:r>
            </a:p>
            <a:p>
              <a:pPr>
                <a:lnSpc>
                  <a:spcPct val="150000"/>
                </a:lnSpc>
              </a:pPr>
              <a:r>
                <a:rPr lang="en-US" sz="2700" kern="1200" dirty="0">
                  <a:solidFill>
                    <a:schemeClr val="bg1"/>
                  </a:solidFill>
                  <a:effectLst/>
                  <a:latin typeface="Source Sans Pro" panose="020B0503030403020204" pitchFamily="34" charset="77"/>
                  <a:ea typeface="+mn-ea"/>
                  <a:cs typeface="+mn-cs"/>
                </a:rPr>
                <a:t>Twitter.com/CADCA        </a:t>
              </a:r>
            </a:p>
            <a:p>
              <a:pPr>
                <a:lnSpc>
                  <a:spcPct val="150000"/>
                </a:lnSpc>
              </a:pPr>
              <a:r>
                <a:rPr lang="en-US" sz="2700" kern="1200" dirty="0">
                  <a:solidFill>
                    <a:schemeClr val="bg1"/>
                  </a:solidFill>
                  <a:effectLst/>
                  <a:latin typeface="Source Sans Pro" panose="020B0503030403020204" pitchFamily="34" charset="77"/>
                  <a:ea typeface="+mn-ea"/>
                  <a:cs typeface="+mn-cs"/>
                </a:rPr>
                <a:t>Instagram.com/</a:t>
              </a:r>
              <a:r>
                <a:rPr lang="en-US" sz="2700" kern="1200" dirty="0" err="1">
                  <a:solidFill>
                    <a:schemeClr val="bg1"/>
                  </a:solidFill>
                  <a:effectLst/>
                  <a:latin typeface="Source Sans Pro" panose="020B0503030403020204" pitchFamily="34" charset="77"/>
                  <a:ea typeface="+mn-ea"/>
                  <a:cs typeface="+mn-cs"/>
                </a:rPr>
                <a:t>CADCACoalitions</a:t>
              </a:r>
              <a:r>
                <a:rPr lang="en-US" sz="2700" kern="1200" dirty="0">
                  <a:solidFill>
                    <a:schemeClr val="bg1"/>
                  </a:solidFill>
                  <a:effectLst/>
                  <a:latin typeface="Source Sans Pro" panose="020B0503030403020204" pitchFamily="34" charset="77"/>
                  <a:ea typeface="+mn-ea"/>
                  <a:cs typeface="+mn-cs"/>
                </a:rPr>
                <a:t>        </a:t>
              </a:r>
            </a:p>
            <a:p>
              <a:pPr>
                <a:lnSpc>
                  <a:spcPct val="150000"/>
                </a:lnSpc>
              </a:pPr>
              <a:r>
                <a:rPr lang="en-US" sz="2700" kern="1200" dirty="0">
                  <a:solidFill>
                    <a:schemeClr val="bg1"/>
                  </a:solidFill>
                  <a:effectLst/>
                  <a:latin typeface="Source Sans Pro" panose="020B0503030403020204" pitchFamily="34" charset="77"/>
                  <a:ea typeface="+mn-ea"/>
                  <a:cs typeface="+mn-cs"/>
                </a:rPr>
                <a:t>YouTube.com/</a:t>
              </a:r>
              <a:r>
                <a:rPr lang="en-US" sz="2700" kern="1200" dirty="0" err="1">
                  <a:solidFill>
                    <a:schemeClr val="bg1"/>
                  </a:solidFill>
                  <a:effectLst/>
                  <a:latin typeface="Source Sans Pro" panose="020B0503030403020204" pitchFamily="34" charset="77"/>
                  <a:ea typeface="+mn-ea"/>
                  <a:cs typeface="+mn-cs"/>
                </a:rPr>
                <a:t>CADCAorg</a:t>
              </a:r>
              <a:r>
                <a:rPr lang="en-US" sz="2700" kern="1200" dirty="0">
                  <a:solidFill>
                    <a:schemeClr val="bg1"/>
                  </a:solidFill>
                  <a:effectLst/>
                  <a:latin typeface="Source Sans Pro" panose="020B0503030403020204" pitchFamily="34" charset="77"/>
                  <a:ea typeface="+mn-ea"/>
                  <a:cs typeface="+mn-cs"/>
                </a:rPr>
                <a:t>        </a:t>
              </a:r>
            </a:p>
            <a:p>
              <a:pPr>
                <a:lnSpc>
                  <a:spcPct val="150000"/>
                </a:lnSpc>
              </a:pPr>
              <a:r>
                <a:rPr lang="en-US" sz="2700" kern="1200" dirty="0">
                  <a:solidFill>
                    <a:schemeClr val="bg1"/>
                  </a:solidFill>
                  <a:effectLst/>
                  <a:latin typeface="Source Sans Pro" panose="020B0503030403020204" pitchFamily="34" charset="77"/>
                  <a:ea typeface="+mn-ea"/>
                  <a:cs typeface="+mn-cs"/>
                </a:rPr>
                <a:t>LinkedIn.com/company/CADCA</a:t>
              </a:r>
            </a:p>
            <a:p>
              <a:pPr>
                <a:lnSpc>
                  <a:spcPct val="150000"/>
                </a:lnSpc>
              </a:pPr>
              <a:r>
                <a:rPr lang="en-US" sz="2700" b="1" i="0" kern="1200" dirty="0">
                  <a:solidFill>
                    <a:schemeClr val="bg1"/>
                  </a:solidFill>
                  <a:effectLst/>
                  <a:latin typeface="Source Sans Pro Semibold" panose="020B0503030403020204" pitchFamily="34" charset="77"/>
                  <a:ea typeface="+mn-ea"/>
                  <a:cs typeface="+mn-cs"/>
                </a:rPr>
                <a:t>cadca.org</a:t>
              </a:r>
            </a:p>
          </p:txBody>
        </p:sp>
        <p:sp>
          <p:nvSpPr>
            <p:cNvPr id="9103" name="Freeform 3983"/>
            <p:cNvSpPr>
              <a:spLocks noEditPoints="1"/>
            </p:cNvSpPr>
            <p:nvPr/>
          </p:nvSpPr>
          <p:spPr bwMode="auto">
            <a:xfrm>
              <a:off x="5913089" y="2218678"/>
              <a:ext cx="381824" cy="381824"/>
            </a:xfrm>
            <a:custGeom>
              <a:avLst/>
              <a:gdLst/>
              <a:ahLst/>
              <a:cxnLst>
                <a:cxn ang="0">
                  <a:pos x="42" y="84"/>
                </a:cxn>
                <a:cxn ang="0">
                  <a:pos x="25" y="81"/>
                </a:cxn>
                <a:cxn ang="0">
                  <a:pos x="12" y="72"/>
                </a:cxn>
                <a:cxn ang="0">
                  <a:pos x="3" y="58"/>
                </a:cxn>
                <a:cxn ang="0">
                  <a:pos x="0" y="42"/>
                </a:cxn>
                <a:cxn ang="0">
                  <a:pos x="3" y="26"/>
                </a:cxn>
                <a:cxn ang="0">
                  <a:pos x="12" y="12"/>
                </a:cxn>
                <a:cxn ang="0">
                  <a:pos x="25" y="3"/>
                </a:cxn>
                <a:cxn ang="0">
                  <a:pos x="42" y="0"/>
                </a:cxn>
                <a:cxn ang="0">
                  <a:pos x="58" y="3"/>
                </a:cxn>
                <a:cxn ang="0">
                  <a:pos x="71" y="12"/>
                </a:cxn>
                <a:cxn ang="0">
                  <a:pos x="80" y="26"/>
                </a:cxn>
                <a:cxn ang="0">
                  <a:pos x="84" y="42"/>
                </a:cxn>
                <a:cxn ang="0">
                  <a:pos x="80" y="58"/>
                </a:cxn>
                <a:cxn ang="0">
                  <a:pos x="71" y="72"/>
                </a:cxn>
                <a:cxn ang="0">
                  <a:pos x="58" y="81"/>
                </a:cxn>
                <a:cxn ang="0">
                  <a:pos x="42" y="84"/>
                </a:cxn>
                <a:cxn ang="0">
                  <a:pos x="31" y="44"/>
                </a:cxn>
                <a:cxn ang="0">
                  <a:pos x="37" y="44"/>
                </a:cxn>
                <a:cxn ang="0">
                  <a:pos x="37" y="62"/>
                </a:cxn>
                <a:cxn ang="0">
                  <a:pos x="45" y="62"/>
                </a:cxn>
                <a:cxn ang="0">
                  <a:pos x="45" y="44"/>
                </a:cxn>
                <a:cxn ang="0">
                  <a:pos x="53" y="44"/>
                </a:cxn>
                <a:cxn ang="0">
                  <a:pos x="53" y="36"/>
                </a:cxn>
                <a:cxn ang="0">
                  <a:pos x="45" y="36"/>
                </a:cxn>
                <a:cxn ang="0">
                  <a:pos x="45" y="32"/>
                </a:cxn>
                <a:cxn ang="0">
                  <a:pos x="45" y="30"/>
                </a:cxn>
                <a:cxn ang="0">
                  <a:pos x="46" y="29"/>
                </a:cxn>
                <a:cxn ang="0">
                  <a:pos x="53" y="29"/>
                </a:cxn>
                <a:cxn ang="0">
                  <a:pos x="53" y="22"/>
                </a:cxn>
                <a:cxn ang="0">
                  <a:pos x="46" y="22"/>
                </a:cxn>
                <a:cxn ang="0">
                  <a:pos x="40" y="25"/>
                </a:cxn>
                <a:cxn ang="0">
                  <a:pos x="37" y="32"/>
                </a:cxn>
                <a:cxn ang="0">
                  <a:pos x="37" y="36"/>
                </a:cxn>
                <a:cxn ang="0">
                  <a:pos x="31" y="36"/>
                </a:cxn>
                <a:cxn ang="0">
                  <a:pos x="31" y="44"/>
                </a:cxn>
              </a:cxnLst>
              <a:rect l="0" t="0" r="r" b="b"/>
              <a:pathLst>
                <a:path w="84" h="84">
                  <a:moveTo>
                    <a:pt x="42" y="84"/>
                  </a:moveTo>
                  <a:cubicBezTo>
                    <a:pt x="36" y="84"/>
                    <a:pt x="30" y="83"/>
                    <a:pt x="25" y="81"/>
                  </a:cubicBezTo>
                  <a:cubicBezTo>
                    <a:pt x="20" y="79"/>
                    <a:pt x="16" y="76"/>
                    <a:pt x="12" y="72"/>
                  </a:cubicBezTo>
                  <a:cubicBezTo>
                    <a:pt x="8" y="68"/>
                    <a:pt x="5" y="64"/>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ubicBezTo>
                    <a:pt x="47" y="0"/>
                    <a:pt x="53" y="1"/>
                    <a:pt x="58" y="3"/>
                  </a:cubicBezTo>
                  <a:cubicBezTo>
                    <a:pt x="63" y="6"/>
                    <a:pt x="68" y="9"/>
                    <a:pt x="71" y="12"/>
                  </a:cubicBezTo>
                  <a:cubicBezTo>
                    <a:pt x="75" y="16"/>
                    <a:pt x="78" y="21"/>
                    <a:pt x="80" y="26"/>
                  </a:cubicBezTo>
                  <a:cubicBezTo>
                    <a:pt x="82" y="31"/>
                    <a:pt x="84" y="36"/>
                    <a:pt x="84" y="42"/>
                  </a:cubicBezTo>
                  <a:cubicBezTo>
                    <a:pt x="84" y="48"/>
                    <a:pt x="82" y="53"/>
                    <a:pt x="80" y="58"/>
                  </a:cubicBezTo>
                  <a:cubicBezTo>
                    <a:pt x="78" y="64"/>
                    <a:pt x="75" y="68"/>
                    <a:pt x="71" y="72"/>
                  </a:cubicBezTo>
                  <a:cubicBezTo>
                    <a:pt x="68" y="76"/>
                    <a:pt x="63" y="79"/>
                    <a:pt x="58" y="81"/>
                  </a:cubicBezTo>
                  <a:cubicBezTo>
                    <a:pt x="53" y="83"/>
                    <a:pt x="47" y="84"/>
                    <a:pt x="42" y="84"/>
                  </a:cubicBezTo>
                  <a:close/>
                  <a:moveTo>
                    <a:pt x="31" y="44"/>
                  </a:moveTo>
                  <a:cubicBezTo>
                    <a:pt x="37" y="44"/>
                    <a:pt x="37" y="44"/>
                    <a:pt x="37" y="44"/>
                  </a:cubicBezTo>
                  <a:cubicBezTo>
                    <a:pt x="37" y="62"/>
                    <a:pt x="37" y="62"/>
                    <a:pt x="37" y="62"/>
                  </a:cubicBezTo>
                  <a:cubicBezTo>
                    <a:pt x="45" y="62"/>
                    <a:pt x="45" y="62"/>
                    <a:pt x="45" y="62"/>
                  </a:cubicBezTo>
                  <a:cubicBezTo>
                    <a:pt x="45" y="44"/>
                    <a:pt x="45" y="44"/>
                    <a:pt x="45" y="44"/>
                  </a:cubicBezTo>
                  <a:cubicBezTo>
                    <a:pt x="53" y="44"/>
                    <a:pt x="53" y="44"/>
                    <a:pt x="53" y="44"/>
                  </a:cubicBezTo>
                  <a:cubicBezTo>
                    <a:pt x="53" y="36"/>
                    <a:pt x="53" y="36"/>
                    <a:pt x="53" y="36"/>
                  </a:cubicBezTo>
                  <a:cubicBezTo>
                    <a:pt x="45" y="36"/>
                    <a:pt x="45" y="36"/>
                    <a:pt x="45" y="36"/>
                  </a:cubicBezTo>
                  <a:cubicBezTo>
                    <a:pt x="45" y="32"/>
                    <a:pt x="45" y="32"/>
                    <a:pt x="45" y="32"/>
                  </a:cubicBezTo>
                  <a:cubicBezTo>
                    <a:pt x="45" y="31"/>
                    <a:pt x="45" y="31"/>
                    <a:pt x="45" y="30"/>
                  </a:cubicBezTo>
                  <a:cubicBezTo>
                    <a:pt x="46" y="30"/>
                    <a:pt x="46" y="29"/>
                    <a:pt x="46" y="29"/>
                  </a:cubicBezTo>
                  <a:cubicBezTo>
                    <a:pt x="53" y="29"/>
                    <a:pt x="53" y="29"/>
                    <a:pt x="53" y="29"/>
                  </a:cubicBezTo>
                  <a:cubicBezTo>
                    <a:pt x="53" y="22"/>
                    <a:pt x="53" y="22"/>
                    <a:pt x="53" y="22"/>
                  </a:cubicBezTo>
                  <a:cubicBezTo>
                    <a:pt x="46" y="22"/>
                    <a:pt x="46" y="22"/>
                    <a:pt x="46" y="22"/>
                  </a:cubicBezTo>
                  <a:cubicBezTo>
                    <a:pt x="44" y="22"/>
                    <a:pt x="42" y="23"/>
                    <a:pt x="40" y="25"/>
                  </a:cubicBezTo>
                  <a:cubicBezTo>
                    <a:pt x="38" y="27"/>
                    <a:pt x="37" y="29"/>
                    <a:pt x="37" y="32"/>
                  </a:cubicBezTo>
                  <a:cubicBezTo>
                    <a:pt x="37" y="36"/>
                    <a:pt x="37" y="36"/>
                    <a:pt x="37" y="36"/>
                  </a:cubicBezTo>
                  <a:cubicBezTo>
                    <a:pt x="31" y="36"/>
                    <a:pt x="31" y="36"/>
                    <a:pt x="31" y="36"/>
                  </a:cubicBezTo>
                  <a:lnTo>
                    <a:pt x="31" y="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4" name="Freeform 3984"/>
            <p:cNvSpPr>
              <a:spLocks noEditPoints="1"/>
            </p:cNvSpPr>
            <p:nvPr/>
          </p:nvSpPr>
          <p:spPr bwMode="auto">
            <a:xfrm>
              <a:off x="5900379" y="2817833"/>
              <a:ext cx="381824" cy="381824"/>
            </a:xfrm>
            <a:custGeom>
              <a:avLst/>
              <a:gdLst/>
              <a:ahLst/>
              <a:cxnLst>
                <a:cxn ang="0">
                  <a:pos x="42" y="0"/>
                </a:cxn>
                <a:cxn ang="0">
                  <a:pos x="58" y="3"/>
                </a:cxn>
                <a:cxn ang="0">
                  <a:pos x="71" y="12"/>
                </a:cxn>
                <a:cxn ang="0">
                  <a:pos x="80" y="26"/>
                </a:cxn>
                <a:cxn ang="0">
                  <a:pos x="84" y="42"/>
                </a:cxn>
                <a:cxn ang="0">
                  <a:pos x="80" y="58"/>
                </a:cxn>
                <a:cxn ang="0">
                  <a:pos x="71" y="72"/>
                </a:cxn>
                <a:cxn ang="0">
                  <a:pos x="58" y="81"/>
                </a:cxn>
                <a:cxn ang="0">
                  <a:pos x="42" y="84"/>
                </a:cxn>
                <a:cxn ang="0">
                  <a:pos x="25" y="81"/>
                </a:cxn>
                <a:cxn ang="0">
                  <a:pos x="12" y="72"/>
                </a:cxn>
                <a:cxn ang="0">
                  <a:pos x="3" y="58"/>
                </a:cxn>
                <a:cxn ang="0">
                  <a:pos x="0" y="42"/>
                </a:cxn>
                <a:cxn ang="0">
                  <a:pos x="3" y="26"/>
                </a:cxn>
                <a:cxn ang="0">
                  <a:pos x="12" y="12"/>
                </a:cxn>
                <a:cxn ang="0">
                  <a:pos x="25" y="3"/>
                </a:cxn>
                <a:cxn ang="0">
                  <a:pos x="42" y="0"/>
                </a:cxn>
                <a:cxn ang="0">
                  <a:pos x="64" y="30"/>
                </a:cxn>
                <a:cxn ang="0">
                  <a:pos x="62" y="31"/>
                </a:cxn>
                <a:cxn ang="0">
                  <a:pos x="59" y="31"/>
                </a:cxn>
                <a:cxn ang="0">
                  <a:pos x="62" y="29"/>
                </a:cxn>
                <a:cxn ang="0">
                  <a:pos x="63" y="27"/>
                </a:cxn>
                <a:cxn ang="0">
                  <a:pos x="61" y="28"/>
                </a:cxn>
                <a:cxn ang="0">
                  <a:pos x="58" y="29"/>
                </a:cxn>
                <a:cxn ang="0">
                  <a:pos x="55" y="27"/>
                </a:cxn>
                <a:cxn ang="0">
                  <a:pos x="52" y="26"/>
                </a:cxn>
                <a:cxn ang="0">
                  <a:pos x="46" y="28"/>
                </a:cxn>
                <a:cxn ang="0">
                  <a:pos x="43" y="35"/>
                </a:cxn>
                <a:cxn ang="0">
                  <a:pos x="43" y="36"/>
                </a:cxn>
                <a:cxn ang="0">
                  <a:pos x="34" y="34"/>
                </a:cxn>
                <a:cxn ang="0">
                  <a:pos x="26" y="28"/>
                </a:cxn>
                <a:cxn ang="0">
                  <a:pos x="25" y="32"/>
                </a:cxn>
                <a:cxn ang="0">
                  <a:pos x="28" y="39"/>
                </a:cxn>
                <a:cxn ang="0">
                  <a:pos x="25" y="38"/>
                </a:cxn>
                <a:cxn ang="0">
                  <a:pos x="25" y="38"/>
                </a:cxn>
                <a:cxn ang="0">
                  <a:pos x="27" y="43"/>
                </a:cxn>
                <a:cxn ang="0">
                  <a:pos x="31" y="46"/>
                </a:cxn>
                <a:cxn ang="0">
                  <a:pos x="30" y="47"/>
                </a:cxn>
                <a:cxn ang="0">
                  <a:pos x="29" y="47"/>
                </a:cxn>
                <a:cxn ang="0">
                  <a:pos x="28" y="46"/>
                </a:cxn>
                <a:cxn ang="0">
                  <a:pos x="30" y="51"/>
                </a:cxn>
                <a:cxn ang="0">
                  <a:pos x="35" y="52"/>
                </a:cxn>
                <a:cxn ang="0">
                  <a:pos x="25" y="56"/>
                </a:cxn>
                <a:cxn ang="0">
                  <a:pos x="23" y="56"/>
                </a:cxn>
                <a:cxn ang="0">
                  <a:pos x="29" y="59"/>
                </a:cxn>
                <a:cxn ang="0">
                  <a:pos x="36" y="60"/>
                </a:cxn>
                <a:cxn ang="0">
                  <a:pos x="46" y="58"/>
                </a:cxn>
                <a:cxn ang="0">
                  <a:pos x="54" y="52"/>
                </a:cxn>
                <a:cxn ang="0">
                  <a:pos x="59" y="44"/>
                </a:cxn>
                <a:cxn ang="0">
                  <a:pos x="60" y="36"/>
                </a:cxn>
                <a:cxn ang="0">
                  <a:pos x="60" y="34"/>
                </a:cxn>
                <a:cxn ang="0">
                  <a:pos x="62" y="32"/>
                </a:cxn>
                <a:cxn ang="0">
                  <a:pos x="64" y="30"/>
                </a:cxn>
              </a:cxnLst>
              <a:rect l="0" t="0" r="r" b="b"/>
              <a:pathLst>
                <a:path w="84" h="84">
                  <a:moveTo>
                    <a:pt x="42" y="0"/>
                  </a:moveTo>
                  <a:cubicBezTo>
                    <a:pt x="48" y="0"/>
                    <a:pt x="53" y="1"/>
                    <a:pt x="58" y="3"/>
                  </a:cubicBezTo>
                  <a:cubicBezTo>
                    <a:pt x="63" y="6"/>
                    <a:pt x="68" y="9"/>
                    <a:pt x="71" y="12"/>
                  </a:cubicBezTo>
                  <a:cubicBezTo>
                    <a:pt x="75" y="16"/>
                    <a:pt x="78" y="21"/>
                    <a:pt x="80" y="26"/>
                  </a:cubicBezTo>
                  <a:cubicBezTo>
                    <a:pt x="83" y="31"/>
                    <a:pt x="84" y="36"/>
                    <a:pt x="84" y="42"/>
                  </a:cubicBezTo>
                  <a:cubicBezTo>
                    <a:pt x="84" y="48"/>
                    <a:pt x="83" y="53"/>
                    <a:pt x="80" y="58"/>
                  </a:cubicBezTo>
                  <a:cubicBezTo>
                    <a:pt x="78" y="64"/>
                    <a:pt x="75" y="68"/>
                    <a:pt x="71" y="72"/>
                  </a:cubicBezTo>
                  <a:cubicBezTo>
                    <a:pt x="68" y="76"/>
                    <a:pt x="63" y="79"/>
                    <a:pt x="58" y="81"/>
                  </a:cubicBezTo>
                  <a:cubicBezTo>
                    <a:pt x="53" y="83"/>
                    <a:pt x="48" y="84"/>
                    <a:pt x="42" y="84"/>
                  </a:cubicBezTo>
                  <a:cubicBezTo>
                    <a:pt x="36" y="84"/>
                    <a:pt x="30" y="83"/>
                    <a:pt x="25" y="81"/>
                  </a:cubicBezTo>
                  <a:cubicBezTo>
                    <a:pt x="20" y="79"/>
                    <a:pt x="16" y="76"/>
                    <a:pt x="12" y="72"/>
                  </a:cubicBezTo>
                  <a:cubicBezTo>
                    <a:pt x="8" y="68"/>
                    <a:pt x="5" y="64"/>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lose/>
                  <a:moveTo>
                    <a:pt x="64" y="30"/>
                  </a:moveTo>
                  <a:cubicBezTo>
                    <a:pt x="64" y="30"/>
                    <a:pt x="63" y="31"/>
                    <a:pt x="62" y="31"/>
                  </a:cubicBezTo>
                  <a:cubicBezTo>
                    <a:pt x="61" y="31"/>
                    <a:pt x="60" y="31"/>
                    <a:pt x="59" y="31"/>
                  </a:cubicBezTo>
                  <a:cubicBezTo>
                    <a:pt x="60" y="31"/>
                    <a:pt x="61" y="30"/>
                    <a:pt x="62" y="29"/>
                  </a:cubicBezTo>
                  <a:cubicBezTo>
                    <a:pt x="62" y="29"/>
                    <a:pt x="63" y="28"/>
                    <a:pt x="63" y="27"/>
                  </a:cubicBezTo>
                  <a:cubicBezTo>
                    <a:pt x="62" y="27"/>
                    <a:pt x="62" y="27"/>
                    <a:pt x="61" y="28"/>
                  </a:cubicBezTo>
                  <a:cubicBezTo>
                    <a:pt x="60" y="28"/>
                    <a:pt x="59" y="29"/>
                    <a:pt x="58" y="29"/>
                  </a:cubicBezTo>
                  <a:cubicBezTo>
                    <a:pt x="57" y="28"/>
                    <a:pt x="56" y="27"/>
                    <a:pt x="55" y="27"/>
                  </a:cubicBezTo>
                  <a:cubicBezTo>
                    <a:pt x="54" y="26"/>
                    <a:pt x="53" y="26"/>
                    <a:pt x="52" y="26"/>
                  </a:cubicBezTo>
                  <a:cubicBezTo>
                    <a:pt x="49" y="26"/>
                    <a:pt x="47" y="27"/>
                    <a:pt x="46" y="28"/>
                  </a:cubicBezTo>
                  <a:cubicBezTo>
                    <a:pt x="44" y="30"/>
                    <a:pt x="43" y="32"/>
                    <a:pt x="43" y="35"/>
                  </a:cubicBezTo>
                  <a:cubicBezTo>
                    <a:pt x="43" y="35"/>
                    <a:pt x="43" y="36"/>
                    <a:pt x="43" y="36"/>
                  </a:cubicBezTo>
                  <a:cubicBezTo>
                    <a:pt x="40" y="36"/>
                    <a:pt x="37" y="35"/>
                    <a:pt x="34" y="34"/>
                  </a:cubicBezTo>
                  <a:cubicBezTo>
                    <a:pt x="31" y="32"/>
                    <a:pt x="28" y="30"/>
                    <a:pt x="26" y="28"/>
                  </a:cubicBezTo>
                  <a:cubicBezTo>
                    <a:pt x="25" y="29"/>
                    <a:pt x="25" y="30"/>
                    <a:pt x="25" y="32"/>
                  </a:cubicBezTo>
                  <a:cubicBezTo>
                    <a:pt x="25" y="35"/>
                    <a:pt x="26" y="37"/>
                    <a:pt x="28" y="39"/>
                  </a:cubicBezTo>
                  <a:cubicBezTo>
                    <a:pt x="27" y="39"/>
                    <a:pt x="26" y="39"/>
                    <a:pt x="25" y="38"/>
                  </a:cubicBezTo>
                  <a:cubicBezTo>
                    <a:pt x="25" y="38"/>
                    <a:pt x="25" y="38"/>
                    <a:pt x="25" y="38"/>
                  </a:cubicBezTo>
                  <a:cubicBezTo>
                    <a:pt x="25" y="40"/>
                    <a:pt x="25" y="42"/>
                    <a:pt x="27" y="43"/>
                  </a:cubicBezTo>
                  <a:cubicBezTo>
                    <a:pt x="28" y="45"/>
                    <a:pt x="29" y="46"/>
                    <a:pt x="31" y="46"/>
                  </a:cubicBezTo>
                  <a:cubicBezTo>
                    <a:pt x="30" y="47"/>
                    <a:pt x="30" y="47"/>
                    <a:pt x="30" y="47"/>
                  </a:cubicBezTo>
                  <a:cubicBezTo>
                    <a:pt x="30" y="47"/>
                    <a:pt x="30" y="47"/>
                    <a:pt x="29" y="47"/>
                  </a:cubicBezTo>
                  <a:cubicBezTo>
                    <a:pt x="29" y="47"/>
                    <a:pt x="28" y="47"/>
                    <a:pt x="28" y="46"/>
                  </a:cubicBezTo>
                  <a:cubicBezTo>
                    <a:pt x="28" y="48"/>
                    <a:pt x="29" y="49"/>
                    <a:pt x="30" y="51"/>
                  </a:cubicBezTo>
                  <a:cubicBezTo>
                    <a:pt x="32" y="52"/>
                    <a:pt x="34" y="52"/>
                    <a:pt x="35" y="52"/>
                  </a:cubicBezTo>
                  <a:cubicBezTo>
                    <a:pt x="32" y="55"/>
                    <a:pt x="29" y="56"/>
                    <a:pt x="25" y="56"/>
                  </a:cubicBezTo>
                  <a:cubicBezTo>
                    <a:pt x="23" y="56"/>
                    <a:pt x="23" y="56"/>
                    <a:pt x="23" y="56"/>
                  </a:cubicBezTo>
                  <a:cubicBezTo>
                    <a:pt x="25" y="57"/>
                    <a:pt x="27" y="58"/>
                    <a:pt x="29" y="59"/>
                  </a:cubicBezTo>
                  <a:cubicBezTo>
                    <a:pt x="31" y="59"/>
                    <a:pt x="34" y="60"/>
                    <a:pt x="36" y="60"/>
                  </a:cubicBezTo>
                  <a:cubicBezTo>
                    <a:pt x="40" y="60"/>
                    <a:pt x="43" y="59"/>
                    <a:pt x="46" y="58"/>
                  </a:cubicBezTo>
                  <a:cubicBezTo>
                    <a:pt x="49" y="56"/>
                    <a:pt x="52" y="54"/>
                    <a:pt x="54" y="52"/>
                  </a:cubicBezTo>
                  <a:cubicBezTo>
                    <a:pt x="56" y="50"/>
                    <a:pt x="58" y="47"/>
                    <a:pt x="59" y="44"/>
                  </a:cubicBezTo>
                  <a:cubicBezTo>
                    <a:pt x="60" y="41"/>
                    <a:pt x="60" y="38"/>
                    <a:pt x="60" y="36"/>
                  </a:cubicBezTo>
                  <a:cubicBezTo>
                    <a:pt x="60" y="34"/>
                    <a:pt x="60" y="34"/>
                    <a:pt x="60" y="34"/>
                  </a:cubicBezTo>
                  <a:cubicBezTo>
                    <a:pt x="61" y="34"/>
                    <a:pt x="62" y="33"/>
                    <a:pt x="62" y="32"/>
                  </a:cubicBezTo>
                  <a:cubicBezTo>
                    <a:pt x="63" y="32"/>
                    <a:pt x="64" y="31"/>
                    <a:pt x="64" y="3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5" name="Freeform 3985"/>
            <p:cNvSpPr>
              <a:spLocks noEditPoints="1"/>
            </p:cNvSpPr>
            <p:nvPr/>
          </p:nvSpPr>
          <p:spPr bwMode="auto">
            <a:xfrm>
              <a:off x="5909005" y="4087608"/>
              <a:ext cx="381824" cy="381824"/>
            </a:xfrm>
            <a:custGeom>
              <a:avLst/>
              <a:gdLst/>
              <a:ahLst/>
              <a:cxnLst>
                <a:cxn ang="0">
                  <a:pos x="12" y="72"/>
                </a:cxn>
                <a:cxn ang="0">
                  <a:pos x="3" y="26"/>
                </a:cxn>
                <a:cxn ang="0">
                  <a:pos x="42" y="0"/>
                </a:cxn>
                <a:cxn ang="0">
                  <a:pos x="80" y="26"/>
                </a:cxn>
                <a:cxn ang="0">
                  <a:pos x="71" y="72"/>
                </a:cxn>
                <a:cxn ang="0">
                  <a:pos x="24" y="47"/>
                </a:cxn>
                <a:cxn ang="0">
                  <a:pos x="30" y="61"/>
                </a:cxn>
                <a:cxn ang="0">
                  <a:pos x="33" y="44"/>
                </a:cxn>
                <a:cxn ang="0">
                  <a:pos x="27" y="22"/>
                </a:cxn>
                <a:cxn ang="0">
                  <a:pos x="34" y="41"/>
                </a:cxn>
                <a:cxn ang="0">
                  <a:pos x="34" y="22"/>
                </a:cxn>
                <a:cxn ang="0">
                  <a:pos x="30" y="22"/>
                </a:cxn>
                <a:cxn ang="0">
                  <a:pos x="39" y="49"/>
                </a:cxn>
                <a:cxn ang="0">
                  <a:pos x="37" y="59"/>
                </a:cxn>
                <a:cxn ang="0">
                  <a:pos x="37" y="58"/>
                </a:cxn>
                <a:cxn ang="0">
                  <a:pos x="34" y="59"/>
                </a:cxn>
                <a:cxn ang="0">
                  <a:pos x="37" y="61"/>
                </a:cxn>
                <a:cxn ang="0">
                  <a:pos x="41" y="61"/>
                </a:cxn>
                <a:cxn ang="0">
                  <a:pos x="39" y="40"/>
                </a:cxn>
                <a:cxn ang="0">
                  <a:pos x="46" y="38"/>
                </a:cxn>
                <a:cxn ang="0">
                  <a:pos x="42" y="27"/>
                </a:cxn>
                <a:cxn ang="0">
                  <a:pos x="38" y="38"/>
                </a:cxn>
                <a:cxn ang="0">
                  <a:pos x="41" y="38"/>
                </a:cxn>
                <a:cxn ang="0">
                  <a:pos x="42" y="29"/>
                </a:cxn>
                <a:cxn ang="0">
                  <a:pos x="43" y="38"/>
                </a:cxn>
                <a:cxn ang="0">
                  <a:pos x="48" y="49"/>
                </a:cxn>
                <a:cxn ang="0">
                  <a:pos x="46" y="44"/>
                </a:cxn>
                <a:cxn ang="0">
                  <a:pos x="46" y="61"/>
                </a:cxn>
                <a:cxn ang="0">
                  <a:pos x="48" y="62"/>
                </a:cxn>
                <a:cxn ang="0">
                  <a:pos x="50" y="52"/>
                </a:cxn>
                <a:cxn ang="0">
                  <a:pos x="46" y="51"/>
                </a:cxn>
                <a:cxn ang="0">
                  <a:pos x="46" y="51"/>
                </a:cxn>
                <a:cxn ang="0">
                  <a:pos x="48" y="52"/>
                </a:cxn>
                <a:cxn ang="0">
                  <a:pos x="47" y="60"/>
                </a:cxn>
                <a:cxn ang="0">
                  <a:pos x="46" y="59"/>
                </a:cxn>
                <a:cxn ang="0">
                  <a:pos x="49" y="41"/>
                </a:cxn>
                <a:cxn ang="0">
                  <a:pos x="53" y="40"/>
                </a:cxn>
                <a:cxn ang="0">
                  <a:pos x="56" y="41"/>
                </a:cxn>
                <a:cxn ang="0">
                  <a:pos x="54" y="38"/>
                </a:cxn>
                <a:cxn ang="0">
                  <a:pos x="51" y="39"/>
                </a:cxn>
                <a:cxn ang="0">
                  <a:pos x="48" y="27"/>
                </a:cxn>
                <a:cxn ang="0">
                  <a:pos x="58" y="49"/>
                </a:cxn>
                <a:cxn ang="0">
                  <a:pos x="52" y="52"/>
                </a:cxn>
                <a:cxn ang="0">
                  <a:pos x="55" y="62"/>
                </a:cxn>
                <a:cxn ang="0">
                  <a:pos x="59" y="57"/>
                </a:cxn>
                <a:cxn ang="0">
                  <a:pos x="56" y="59"/>
                </a:cxn>
                <a:cxn ang="0">
                  <a:pos x="54" y="58"/>
                </a:cxn>
                <a:cxn ang="0">
                  <a:pos x="59" y="52"/>
                </a:cxn>
                <a:cxn ang="0">
                  <a:pos x="56" y="51"/>
                </a:cxn>
                <a:cxn ang="0">
                  <a:pos x="54" y="53"/>
                </a:cxn>
              </a:cxnLst>
              <a:rect l="0" t="0" r="r" b="b"/>
              <a:pathLst>
                <a:path w="84" h="84">
                  <a:moveTo>
                    <a:pt x="42" y="84"/>
                  </a:moveTo>
                  <a:cubicBezTo>
                    <a:pt x="36" y="84"/>
                    <a:pt x="30" y="83"/>
                    <a:pt x="25" y="81"/>
                  </a:cubicBezTo>
                  <a:cubicBezTo>
                    <a:pt x="20" y="79"/>
                    <a:pt x="16" y="76"/>
                    <a:pt x="12" y="72"/>
                  </a:cubicBezTo>
                  <a:cubicBezTo>
                    <a:pt x="8" y="68"/>
                    <a:pt x="5" y="64"/>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ubicBezTo>
                    <a:pt x="48" y="0"/>
                    <a:pt x="53" y="1"/>
                    <a:pt x="58" y="3"/>
                  </a:cubicBezTo>
                  <a:cubicBezTo>
                    <a:pt x="63" y="6"/>
                    <a:pt x="68" y="9"/>
                    <a:pt x="71" y="12"/>
                  </a:cubicBezTo>
                  <a:cubicBezTo>
                    <a:pt x="75" y="16"/>
                    <a:pt x="78" y="21"/>
                    <a:pt x="80" y="26"/>
                  </a:cubicBezTo>
                  <a:cubicBezTo>
                    <a:pt x="83" y="31"/>
                    <a:pt x="84" y="36"/>
                    <a:pt x="84" y="42"/>
                  </a:cubicBezTo>
                  <a:cubicBezTo>
                    <a:pt x="84" y="48"/>
                    <a:pt x="83" y="53"/>
                    <a:pt x="80" y="58"/>
                  </a:cubicBezTo>
                  <a:cubicBezTo>
                    <a:pt x="78" y="64"/>
                    <a:pt x="75" y="68"/>
                    <a:pt x="71" y="72"/>
                  </a:cubicBezTo>
                  <a:cubicBezTo>
                    <a:pt x="68" y="76"/>
                    <a:pt x="63" y="79"/>
                    <a:pt x="58" y="81"/>
                  </a:cubicBezTo>
                  <a:cubicBezTo>
                    <a:pt x="53" y="83"/>
                    <a:pt x="48" y="84"/>
                    <a:pt x="42" y="84"/>
                  </a:cubicBezTo>
                  <a:close/>
                  <a:moveTo>
                    <a:pt x="24" y="47"/>
                  </a:moveTo>
                  <a:cubicBezTo>
                    <a:pt x="27" y="47"/>
                    <a:pt x="27" y="47"/>
                    <a:pt x="27" y="47"/>
                  </a:cubicBezTo>
                  <a:cubicBezTo>
                    <a:pt x="27" y="61"/>
                    <a:pt x="27" y="61"/>
                    <a:pt x="27" y="61"/>
                  </a:cubicBezTo>
                  <a:cubicBezTo>
                    <a:pt x="30" y="61"/>
                    <a:pt x="30" y="61"/>
                    <a:pt x="30" y="61"/>
                  </a:cubicBezTo>
                  <a:cubicBezTo>
                    <a:pt x="30" y="47"/>
                    <a:pt x="30" y="47"/>
                    <a:pt x="30" y="47"/>
                  </a:cubicBezTo>
                  <a:cubicBezTo>
                    <a:pt x="33" y="47"/>
                    <a:pt x="33" y="47"/>
                    <a:pt x="33" y="47"/>
                  </a:cubicBezTo>
                  <a:cubicBezTo>
                    <a:pt x="33" y="44"/>
                    <a:pt x="33" y="44"/>
                    <a:pt x="33" y="44"/>
                  </a:cubicBezTo>
                  <a:cubicBezTo>
                    <a:pt x="24" y="44"/>
                    <a:pt x="24" y="44"/>
                    <a:pt x="24" y="44"/>
                  </a:cubicBezTo>
                  <a:lnTo>
                    <a:pt x="24" y="47"/>
                  </a:lnTo>
                  <a:close/>
                  <a:moveTo>
                    <a:pt x="27" y="22"/>
                  </a:moveTo>
                  <a:cubicBezTo>
                    <a:pt x="31" y="34"/>
                    <a:pt x="31" y="34"/>
                    <a:pt x="31" y="34"/>
                  </a:cubicBezTo>
                  <a:cubicBezTo>
                    <a:pt x="31" y="41"/>
                    <a:pt x="31" y="41"/>
                    <a:pt x="31" y="41"/>
                  </a:cubicBezTo>
                  <a:cubicBezTo>
                    <a:pt x="34" y="41"/>
                    <a:pt x="34" y="41"/>
                    <a:pt x="34" y="41"/>
                  </a:cubicBezTo>
                  <a:cubicBezTo>
                    <a:pt x="34" y="33"/>
                    <a:pt x="34" y="33"/>
                    <a:pt x="34" y="33"/>
                  </a:cubicBezTo>
                  <a:cubicBezTo>
                    <a:pt x="38" y="22"/>
                    <a:pt x="38" y="22"/>
                    <a:pt x="38" y="22"/>
                  </a:cubicBezTo>
                  <a:cubicBezTo>
                    <a:pt x="34" y="22"/>
                    <a:pt x="34" y="22"/>
                    <a:pt x="34" y="22"/>
                  </a:cubicBezTo>
                  <a:cubicBezTo>
                    <a:pt x="32" y="30"/>
                    <a:pt x="32" y="30"/>
                    <a:pt x="32" y="30"/>
                  </a:cubicBezTo>
                  <a:cubicBezTo>
                    <a:pt x="32" y="30"/>
                    <a:pt x="32" y="30"/>
                    <a:pt x="32" y="30"/>
                  </a:cubicBezTo>
                  <a:cubicBezTo>
                    <a:pt x="30" y="22"/>
                    <a:pt x="30" y="22"/>
                    <a:pt x="30" y="22"/>
                  </a:cubicBezTo>
                  <a:lnTo>
                    <a:pt x="27" y="22"/>
                  </a:lnTo>
                  <a:close/>
                  <a:moveTo>
                    <a:pt x="41" y="49"/>
                  </a:moveTo>
                  <a:cubicBezTo>
                    <a:pt x="39" y="49"/>
                    <a:pt x="39" y="49"/>
                    <a:pt x="39" y="49"/>
                  </a:cubicBezTo>
                  <a:cubicBezTo>
                    <a:pt x="39" y="58"/>
                    <a:pt x="39" y="58"/>
                    <a:pt x="39" y="58"/>
                  </a:cubicBezTo>
                  <a:cubicBezTo>
                    <a:pt x="38" y="59"/>
                    <a:pt x="38" y="59"/>
                    <a:pt x="38" y="59"/>
                  </a:cubicBezTo>
                  <a:cubicBezTo>
                    <a:pt x="37" y="59"/>
                    <a:pt x="37" y="59"/>
                    <a:pt x="37" y="59"/>
                  </a:cubicBezTo>
                  <a:cubicBezTo>
                    <a:pt x="37" y="59"/>
                    <a:pt x="37" y="59"/>
                    <a:pt x="37" y="59"/>
                  </a:cubicBezTo>
                  <a:cubicBezTo>
                    <a:pt x="37" y="59"/>
                    <a:pt x="37" y="59"/>
                    <a:pt x="37" y="59"/>
                  </a:cubicBezTo>
                  <a:cubicBezTo>
                    <a:pt x="37" y="58"/>
                    <a:pt x="37" y="58"/>
                    <a:pt x="37" y="58"/>
                  </a:cubicBezTo>
                  <a:cubicBezTo>
                    <a:pt x="37" y="49"/>
                    <a:pt x="37" y="49"/>
                    <a:pt x="37" y="49"/>
                  </a:cubicBezTo>
                  <a:cubicBezTo>
                    <a:pt x="34" y="49"/>
                    <a:pt x="34" y="49"/>
                    <a:pt x="34" y="49"/>
                  </a:cubicBezTo>
                  <a:cubicBezTo>
                    <a:pt x="34" y="59"/>
                    <a:pt x="34" y="59"/>
                    <a:pt x="34" y="59"/>
                  </a:cubicBezTo>
                  <a:cubicBezTo>
                    <a:pt x="34" y="60"/>
                    <a:pt x="34" y="61"/>
                    <a:pt x="35" y="61"/>
                  </a:cubicBezTo>
                  <a:cubicBezTo>
                    <a:pt x="35" y="61"/>
                    <a:pt x="35" y="62"/>
                    <a:pt x="36" y="62"/>
                  </a:cubicBezTo>
                  <a:cubicBezTo>
                    <a:pt x="36" y="62"/>
                    <a:pt x="37" y="61"/>
                    <a:pt x="37" y="61"/>
                  </a:cubicBezTo>
                  <a:cubicBezTo>
                    <a:pt x="38" y="61"/>
                    <a:pt x="38" y="61"/>
                    <a:pt x="39" y="60"/>
                  </a:cubicBezTo>
                  <a:cubicBezTo>
                    <a:pt x="39" y="61"/>
                    <a:pt x="39" y="61"/>
                    <a:pt x="39" y="61"/>
                  </a:cubicBezTo>
                  <a:cubicBezTo>
                    <a:pt x="41" y="61"/>
                    <a:pt x="41" y="61"/>
                    <a:pt x="41" y="61"/>
                  </a:cubicBezTo>
                  <a:lnTo>
                    <a:pt x="41" y="49"/>
                  </a:lnTo>
                  <a:close/>
                  <a:moveTo>
                    <a:pt x="38" y="38"/>
                  </a:moveTo>
                  <a:cubicBezTo>
                    <a:pt x="38" y="39"/>
                    <a:pt x="38" y="40"/>
                    <a:pt x="39" y="40"/>
                  </a:cubicBezTo>
                  <a:cubicBezTo>
                    <a:pt x="40" y="41"/>
                    <a:pt x="41" y="41"/>
                    <a:pt x="42" y="41"/>
                  </a:cubicBezTo>
                  <a:cubicBezTo>
                    <a:pt x="43" y="41"/>
                    <a:pt x="44" y="41"/>
                    <a:pt x="45" y="40"/>
                  </a:cubicBezTo>
                  <a:cubicBezTo>
                    <a:pt x="46" y="40"/>
                    <a:pt x="46" y="39"/>
                    <a:pt x="46" y="38"/>
                  </a:cubicBezTo>
                  <a:cubicBezTo>
                    <a:pt x="46" y="30"/>
                    <a:pt x="46" y="30"/>
                    <a:pt x="46" y="30"/>
                  </a:cubicBezTo>
                  <a:cubicBezTo>
                    <a:pt x="46" y="29"/>
                    <a:pt x="46" y="29"/>
                    <a:pt x="45" y="28"/>
                  </a:cubicBezTo>
                  <a:cubicBezTo>
                    <a:pt x="44" y="27"/>
                    <a:pt x="43" y="27"/>
                    <a:pt x="42" y="27"/>
                  </a:cubicBezTo>
                  <a:cubicBezTo>
                    <a:pt x="41" y="27"/>
                    <a:pt x="40" y="27"/>
                    <a:pt x="39" y="28"/>
                  </a:cubicBezTo>
                  <a:cubicBezTo>
                    <a:pt x="38" y="28"/>
                    <a:pt x="38" y="29"/>
                    <a:pt x="38" y="30"/>
                  </a:cubicBezTo>
                  <a:lnTo>
                    <a:pt x="38" y="38"/>
                  </a:lnTo>
                  <a:close/>
                  <a:moveTo>
                    <a:pt x="42" y="39"/>
                  </a:moveTo>
                  <a:cubicBezTo>
                    <a:pt x="42" y="39"/>
                    <a:pt x="41" y="39"/>
                    <a:pt x="41" y="39"/>
                  </a:cubicBezTo>
                  <a:cubicBezTo>
                    <a:pt x="41" y="38"/>
                    <a:pt x="41" y="38"/>
                    <a:pt x="41" y="38"/>
                  </a:cubicBezTo>
                  <a:cubicBezTo>
                    <a:pt x="41" y="30"/>
                    <a:pt x="41" y="30"/>
                    <a:pt x="41" y="30"/>
                  </a:cubicBezTo>
                  <a:cubicBezTo>
                    <a:pt x="41" y="30"/>
                    <a:pt x="41" y="30"/>
                    <a:pt x="41" y="30"/>
                  </a:cubicBezTo>
                  <a:cubicBezTo>
                    <a:pt x="41" y="29"/>
                    <a:pt x="42" y="29"/>
                    <a:pt x="42" y="29"/>
                  </a:cubicBezTo>
                  <a:cubicBezTo>
                    <a:pt x="43" y="30"/>
                    <a:pt x="43" y="30"/>
                    <a:pt x="43" y="30"/>
                  </a:cubicBezTo>
                  <a:cubicBezTo>
                    <a:pt x="43" y="30"/>
                    <a:pt x="43" y="30"/>
                    <a:pt x="43" y="30"/>
                  </a:cubicBezTo>
                  <a:cubicBezTo>
                    <a:pt x="43" y="38"/>
                    <a:pt x="43" y="38"/>
                    <a:pt x="43" y="38"/>
                  </a:cubicBezTo>
                  <a:cubicBezTo>
                    <a:pt x="43" y="39"/>
                    <a:pt x="43" y="39"/>
                    <a:pt x="43" y="39"/>
                  </a:cubicBezTo>
                  <a:lnTo>
                    <a:pt x="42" y="39"/>
                  </a:lnTo>
                  <a:close/>
                  <a:moveTo>
                    <a:pt x="48" y="49"/>
                  </a:moveTo>
                  <a:cubicBezTo>
                    <a:pt x="47" y="49"/>
                    <a:pt x="47" y="49"/>
                    <a:pt x="47" y="49"/>
                  </a:cubicBezTo>
                  <a:cubicBezTo>
                    <a:pt x="46" y="49"/>
                    <a:pt x="46" y="50"/>
                    <a:pt x="46" y="50"/>
                  </a:cubicBezTo>
                  <a:cubicBezTo>
                    <a:pt x="46" y="44"/>
                    <a:pt x="46" y="44"/>
                    <a:pt x="46" y="44"/>
                  </a:cubicBezTo>
                  <a:cubicBezTo>
                    <a:pt x="43" y="44"/>
                    <a:pt x="43" y="44"/>
                    <a:pt x="43" y="44"/>
                  </a:cubicBezTo>
                  <a:cubicBezTo>
                    <a:pt x="43" y="61"/>
                    <a:pt x="43" y="61"/>
                    <a:pt x="43" y="61"/>
                  </a:cubicBezTo>
                  <a:cubicBezTo>
                    <a:pt x="46" y="61"/>
                    <a:pt x="46" y="61"/>
                    <a:pt x="46" y="61"/>
                  </a:cubicBezTo>
                  <a:cubicBezTo>
                    <a:pt x="46" y="60"/>
                    <a:pt x="46" y="60"/>
                    <a:pt x="46" y="60"/>
                  </a:cubicBezTo>
                  <a:cubicBezTo>
                    <a:pt x="46" y="61"/>
                    <a:pt x="46" y="61"/>
                    <a:pt x="47" y="61"/>
                  </a:cubicBezTo>
                  <a:cubicBezTo>
                    <a:pt x="47" y="61"/>
                    <a:pt x="48" y="62"/>
                    <a:pt x="48" y="62"/>
                  </a:cubicBezTo>
                  <a:cubicBezTo>
                    <a:pt x="49" y="62"/>
                    <a:pt x="49" y="61"/>
                    <a:pt x="50" y="61"/>
                  </a:cubicBezTo>
                  <a:cubicBezTo>
                    <a:pt x="50" y="60"/>
                    <a:pt x="50" y="60"/>
                    <a:pt x="50" y="59"/>
                  </a:cubicBezTo>
                  <a:cubicBezTo>
                    <a:pt x="50" y="52"/>
                    <a:pt x="50" y="52"/>
                    <a:pt x="50" y="52"/>
                  </a:cubicBezTo>
                  <a:cubicBezTo>
                    <a:pt x="50" y="51"/>
                    <a:pt x="50" y="50"/>
                    <a:pt x="50" y="49"/>
                  </a:cubicBezTo>
                  <a:cubicBezTo>
                    <a:pt x="49" y="49"/>
                    <a:pt x="49" y="49"/>
                    <a:pt x="48" y="49"/>
                  </a:cubicBezTo>
                  <a:close/>
                  <a:moveTo>
                    <a:pt x="46" y="51"/>
                  </a:moveTo>
                  <a:cubicBezTo>
                    <a:pt x="46" y="51"/>
                    <a:pt x="46" y="51"/>
                    <a:pt x="46" y="51"/>
                  </a:cubicBezTo>
                  <a:cubicBezTo>
                    <a:pt x="46" y="51"/>
                    <a:pt x="46" y="51"/>
                    <a:pt x="46" y="51"/>
                  </a:cubicBezTo>
                  <a:cubicBezTo>
                    <a:pt x="46" y="51"/>
                    <a:pt x="46" y="51"/>
                    <a:pt x="46" y="51"/>
                  </a:cubicBezTo>
                  <a:cubicBezTo>
                    <a:pt x="47" y="51"/>
                    <a:pt x="47" y="51"/>
                    <a:pt x="47" y="51"/>
                  </a:cubicBezTo>
                  <a:cubicBezTo>
                    <a:pt x="47" y="51"/>
                    <a:pt x="47" y="51"/>
                    <a:pt x="47" y="51"/>
                  </a:cubicBezTo>
                  <a:cubicBezTo>
                    <a:pt x="48" y="51"/>
                    <a:pt x="48" y="52"/>
                    <a:pt x="48" y="52"/>
                  </a:cubicBezTo>
                  <a:cubicBezTo>
                    <a:pt x="48" y="58"/>
                    <a:pt x="48" y="58"/>
                    <a:pt x="48" y="58"/>
                  </a:cubicBezTo>
                  <a:cubicBezTo>
                    <a:pt x="48" y="59"/>
                    <a:pt x="48" y="59"/>
                    <a:pt x="48" y="59"/>
                  </a:cubicBezTo>
                  <a:cubicBezTo>
                    <a:pt x="47" y="60"/>
                    <a:pt x="47" y="60"/>
                    <a:pt x="47" y="60"/>
                  </a:cubicBezTo>
                  <a:cubicBezTo>
                    <a:pt x="47" y="60"/>
                    <a:pt x="47" y="60"/>
                    <a:pt x="47" y="60"/>
                  </a:cubicBezTo>
                  <a:cubicBezTo>
                    <a:pt x="46" y="60"/>
                    <a:pt x="46" y="60"/>
                    <a:pt x="46" y="60"/>
                  </a:cubicBezTo>
                  <a:cubicBezTo>
                    <a:pt x="46" y="59"/>
                    <a:pt x="46" y="59"/>
                    <a:pt x="46" y="59"/>
                  </a:cubicBezTo>
                  <a:lnTo>
                    <a:pt x="46" y="51"/>
                  </a:lnTo>
                  <a:close/>
                  <a:moveTo>
                    <a:pt x="48" y="39"/>
                  </a:moveTo>
                  <a:cubicBezTo>
                    <a:pt x="48" y="39"/>
                    <a:pt x="48" y="40"/>
                    <a:pt x="49" y="41"/>
                  </a:cubicBezTo>
                  <a:cubicBezTo>
                    <a:pt x="49" y="41"/>
                    <a:pt x="50" y="41"/>
                    <a:pt x="50" y="41"/>
                  </a:cubicBezTo>
                  <a:cubicBezTo>
                    <a:pt x="51" y="41"/>
                    <a:pt x="51" y="41"/>
                    <a:pt x="52" y="41"/>
                  </a:cubicBezTo>
                  <a:cubicBezTo>
                    <a:pt x="53" y="40"/>
                    <a:pt x="53" y="40"/>
                    <a:pt x="53" y="40"/>
                  </a:cubicBezTo>
                  <a:cubicBezTo>
                    <a:pt x="54" y="39"/>
                    <a:pt x="54" y="39"/>
                    <a:pt x="54" y="39"/>
                  </a:cubicBezTo>
                  <a:cubicBezTo>
                    <a:pt x="54" y="41"/>
                    <a:pt x="54" y="41"/>
                    <a:pt x="54" y="41"/>
                  </a:cubicBezTo>
                  <a:cubicBezTo>
                    <a:pt x="56" y="41"/>
                    <a:pt x="56" y="41"/>
                    <a:pt x="56" y="41"/>
                  </a:cubicBezTo>
                  <a:cubicBezTo>
                    <a:pt x="56" y="27"/>
                    <a:pt x="56" y="27"/>
                    <a:pt x="56" y="27"/>
                  </a:cubicBezTo>
                  <a:cubicBezTo>
                    <a:pt x="54" y="27"/>
                    <a:pt x="54" y="27"/>
                    <a:pt x="54" y="27"/>
                  </a:cubicBezTo>
                  <a:cubicBezTo>
                    <a:pt x="54" y="38"/>
                    <a:pt x="54" y="38"/>
                    <a:pt x="54" y="38"/>
                  </a:cubicBezTo>
                  <a:cubicBezTo>
                    <a:pt x="53" y="38"/>
                    <a:pt x="53" y="38"/>
                    <a:pt x="53" y="38"/>
                  </a:cubicBezTo>
                  <a:cubicBezTo>
                    <a:pt x="52" y="39"/>
                    <a:pt x="52" y="39"/>
                    <a:pt x="52" y="39"/>
                  </a:cubicBezTo>
                  <a:cubicBezTo>
                    <a:pt x="51" y="39"/>
                    <a:pt x="51" y="39"/>
                    <a:pt x="51" y="39"/>
                  </a:cubicBezTo>
                  <a:cubicBezTo>
                    <a:pt x="51" y="38"/>
                    <a:pt x="51" y="38"/>
                    <a:pt x="51" y="38"/>
                  </a:cubicBezTo>
                  <a:cubicBezTo>
                    <a:pt x="51" y="27"/>
                    <a:pt x="51" y="27"/>
                    <a:pt x="51" y="27"/>
                  </a:cubicBezTo>
                  <a:cubicBezTo>
                    <a:pt x="48" y="27"/>
                    <a:pt x="48" y="27"/>
                    <a:pt x="48" y="27"/>
                  </a:cubicBezTo>
                  <a:lnTo>
                    <a:pt x="48" y="39"/>
                  </a:lnTo>
                  <a:close/>
                  <a:moveTo>
                    <a:pt x="59" y="52"/>
                  </a:moveTo>
                  <a:cubicBezTo>
                    <a:pt x="59" y="51"/>
                    <a:pt x="59" y="50"/>
                    <a:pt x="58" y="49"/>
                  </a:cubicBezTo>
                  <a:cubicBezTo>
                    <a:pt x="57" y="49"/>
                    <a:pt x="57" y="49"/>
                    <a:pt x="55" y="49"/>
                  </a:cubicBezTo>
                  <a:cubicBezTo>
                    <a:pt x="54" y="49"/>
                    <a:pt x="53" y="49"/>
                    <a:pt x="53" y="50"/>
                  </a:cubicBezTo>
                  <a:cubicBezTo>
                    <a:pt x="52" y="50"/>
                    <a:pt x="52" y="51"/>
                    <a:pt x="52" y="52"/>
                  </a:cubicBezTo>
                  <a:cubicBezTo>
                    <a:pt x="52" y="58"/>
                    <a:pt x="52" y="58"/>
                    <a:pt x="52" y="58"/>
                  </a:cubicBezTo>
                  <a:cubicBezTo>
                    <a:pt x="52" y="59"/>
                    <a:pt x="52" y="60"/>
                    <a:pt x="53" y="61"/>
                  </a:cubicBezTo>
                  <a:cubicBezTo>
                    <a:pt x="53" y="61"/>
                    <a:pt x="54" y="62"/>
                    <a:pt x="55" y="62"/>
                  </a:cubicBezTo>
                  <a:cubicBezTo>
                    <a:pt x="57" y="62"/>
                    <a:pt x="57" y="61"/>
                    <a:pt x="58" y="61"/>
                  </a:cubicBezTo>
                  <a:cubicBezTo>
                    <a:pt x="59" y="60"/>
                    <a:pt x="59" y="59"/>
                    <a:pt x="59" y="58"/>
                  </a:cubicBezTo>
                  <a:cubicBezTo>
                    <a:pt x="59" y="57"/>
                    <a:pt x="59" y="57"/>
                    <a:pt x="59" y="57"/>
                  </a:cubicBezTo>
                  <a:cubicBezTo>
                    <a:pt x="56" y="57"/>
                    <a:pt x="56" y="57"/>
                    <a:pt x="56" y="57"/>
                  </a:cubicBezTo>
                  <a:cubicBezTo>
                    <a:pt x="56" y="58"/>
                    <a:pt x="56" y="58"/>
                    <a:pt x="56" y="58"/>
                  </a:cubicBezTo>
                  <a:cubicBezTo>
                    <a:pt x="56" y="59"/>
                    <a:pt x="56" y="59"/>
                    <a:pt x="56" y="59"/>
                  </a:cubicBezTo>
                  <a:cubicBezTo>
                    <a:pt x="56" y="59"/>
                    <a:pt x="56" y="60"/>
                    <a:pt x="55" y="60"/>
                  </a:cubicBezTo>
                  <a:cubicBezTo>
                    <a:pt x="55" y="60"/>
                    <a:pt x="55" y="59"/>
                    <a:pt x="55" y="59"/>
                  </a:cubicBezTo>
                  <a:cubicBezTo>
                    <a:pt x="54" y="59"/>
                    <a:pt x="54" y="59"/>
                    <a:pt x="54" y="58"/>
                  </a:cubicBezTo>
                  <a:cubicBezTo>
                    <a:pt x="54" y="55"/>
                    <a:pt x="54" y="55"/>
                    <a:pt x="54" y="55"/>
                  </a:cubicBezTo>
                  <a:cubicBezTo>
                    <a:pt x="59" y="55"/>
                    <a:pt x="59" y="55"/>
                    <a:pt x="59" y="55"/>
                  </a:cubicBezTo>
                  <a:lnTo>
                    <a:pt x="59" y="52"/>
                  </a:lnTo>
                  <a:close/>
                  <a:moveTo>
                    <a:pt x="55" y="51"/>
                  </a:moveTo>
                  <a:cubicBezTo>
                    <a:pt x="55" y="51"/>
                    <a:pt x="55" y="51"/>
                    <a:pt x="55" y="51"/>
                  </a:cubicBezTo>
                  <a:cubicBezTo>
                    <a:pt x="56" y="51"/>
                    <a:pt x="56" y="51"/>
                    <a:pt x="56" y="51"/>
                  </a:cubicBezTo>
                  <a:cubicBezTo>
                    <a:pt x="56" y="51"/>
                    <a:pt x="56" y="52"/>
                    <a:pt x="56" y="52"/>
                  </a:cubicBezTo>
                  <a:cubicBezTo>
                    <a:pt x="56" y="53"/>
                    <a:pt x="56" y="53"/>
                    <a:pt x="56" y="53"/>
                  </a:cubicBezTo>
                  <a:cubicBezTo>
                    <a:pt x="54" y="53"/>
                    <a:pt x="54" y="53"/>
                    <a:pt x="54" y="53"/>
                  </a:cubicBezTo>
                  <a:cubicBezTo>
                    <a:pt x="54" y="52"/>
                    <a:pt x="54" y="52"/>
                    <a:pt x="54" y="52"/>
                  </a:cubicBezTo>
                  <a:cubicBezTo>
                    <a:pt x="54" y="52"/>
                    <a:pt x="54" y="51"/>
                    <a:pt x="55" y="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6" name="Freeform 3986"/>
            <p:cNvSpPr>
              <a:spLocks noEditPoints="1"/>
            </p:cNvSpPr>
            <p:nvPr/>
          </p:nvSpPr>
          <p:spPr bwMode="auto">
            <a:xfrm>
              <a:off x="5914590" y="4717266"/>
              <a:ext cx="381824" cy="381824"/>
            </a:xfrm>
            <a:custGeom>
              <a:avLst/>
              <a:gdLst/>
              <a:ahLst/>
              <a:cxnLst>
                <a:cxn ang="0">
                  <a:pos x="42" y="84"/>
                </a:cxn>
                <a:cxn ang="0">
                  <a:pos x="25" y="81"/>
                </a:cxn>
                <a:cxn ang="0">
                  <a:pos x="12" y="72"/>
                </a:cxn>
                <a:cxn ang="0">
                  <a:pos x="3" y="58"/>
                </a:cxn>
                <a:cxn ang="0">
                  <a:pos x="0" y="42"/>
                </a:cxn>
                <a:cxn ang="0">
                  <a:pos x="3" y="26"/>
                </a:cxn>
                <a:cxn ang="0">
                  <a:pos x="12" y="12"/>
                </a:cxn>
                <a:cxn ang="0">
                  <a:pos x="25" y="3"/>
                </a:cxn>
                <a:cxn ang="0">
                  <a:pos x="42" y="0"/>
                </a:cxn>
                <a:cxn ang="0">
                  <a:pos x="58" y="3"/>
                </a:cxn>
                <a:cxn ang="0">
                  <a:pos x="71" y="12"/>
                </a:cxn>
                <a:cxn ang="0">
                  <a:pos x="80" y="26"/>
                </a:cxn>
                <a:cxn ang="0">
                  <a:pos x="84" y="42"/>
                </a:cxn>
                <a:cxn ang="0">
                  <a:pos x="80" y="58"/>
                </a:cxn>
                <a:cxn ang="0">
                  <a:pos x="71" y="72"/>
                </a:cxn>
                <a:cxn ang="0">
                  <a:pos x="58" y="81"/>
                </a:cxn>
                <a:cxn ang="0">
                  <a:pos x="42" y="84"/>
                </a:cxn>
                <a:cxn ang="0">
                  <a:pos x="30" y="18"/>
                </a:cxn>
                <a:cxn ang="0">
                  <a:pos x="27" y="20"/>
                </a:cxn>
                <a:cxn ang="0">
                  <a:pos x="25" y="23"/>
                </a:cxn>
                <a:cxn ang="0">
                  <a:pos x="27" y="26"/>
                </a:cxn>
                <a:cxn ang="0">
                  <a:pos x="30" y="27"/>
                </a:cxn>
                <a:cxn ang="0">
                  <a:pos x="33" y="26"/>
                </a:cxn>
                <a:cxn ang="0">
                  <a:pos x="34" y="23"/>
                </a:cxn>
                <a:cxn ang="0">
                  <a:pos x="33" y="20"/>
                </a:cxn>
                <a:cxn ang="0">
                  <a:pos x="30" y="18"/>
                </a:cxn>
                <a:cxn ang="0">
                  <a:pos x="34" y="30"/>
                </a:cxn>
                <a:cxn ang="0">
                  <a:pos x="26" y="30"/>
                </a:cxn>
                <a:cxn ang="0">
                  <a:pos x="26" y="56"/>
                </a:cxn>
                <a:cxn ang="0">
                  <a:pos x="34" y="56"/>
                </a:cxn>
                <a:cxn ang="0">
                  <a:pos x="34" y="30"/>
                </a:cxn>
                <a:cxn ang="0">
                  <a:pos x="37" y="56"/>
                </a:cxn>
                <a:cxn ang="0">
                  <a:pos x="45" y="56"/>
                </a:cxn>
                <a:cxn ang="0">
                  <a:pos x="45" y="39"/>
                </a:cxn>
                <a:cxn ang="0">
                  <a:pos x="46" y="38"/>
                </a:cxn>
                <a:cxn ang="0">
                  <a:pos x="48" y="38"/>
                </a:cxn>
                <a:cxn ang="0">
                  <a:pos x="51" y="38"/>
                </a:cxn>
                <a:cxn ang="0">
                  <a:pos x="51" y="39"/>
                </a:cxn>
                <a:cxn ang="0">
                  <a:pos x="52" y="40"/>
                </a:cxn>
                <a:cxn ang="0">
                  <a:pos x="52" y="56"/>
                </a:cxn>
                <a:cxn ang="0">
                  <a:pos x="59" y="56"/>
                </a:cxn>
                <a:cxn ang="0">
                  <a:pos x="59" y="40"/>
                </a:cxn>
                <a:cxn ang="0">
                  <a:pos x="58" y="35"/>
                </a:cxn>
                <a:cxn ang="0">
                  <a:pos x="54" y="32"/>
                </a:cxn>
                <a:cxn ang="0">
                  <a:pos x="49" y="30"/>
                </a:cxn>
                <a:cxn ang="0">
                  <a:pos x="45" y="31"/>
                </a:cxn>
                <a:cxn ang="0">
                  <a:pos x="45" y="30"/>
                </a:cxn>
                <a:cxn ang="0">
                  <a:pos x="37" y="30"/>
                </a:cxn>
                <a:cxn ang="0">
                  <a:pos x="37" y="56"/>
                </a:cxn>
              </a:cxnLst>
              <a:rect l="0" t="0" r="r" b="b"/>
              <a:pathLst>
                <a:path w="84" h="84">
                  <a:moveTo>
                    <a:pt x="42" y="84"/>
                  </a:moveTo>
                  <a:cubicBezTo>
                    <a:pt x="36" y="84"/>
                    <a:pt x="30" y="83"/>
                    <a:pt x="25" y="81"/>
                  </a:cubicBezTo>
                  <a:cubicBezTo>
                    <a:pt x="20" y="79"/>
                    <a:pt x="16" y="76"/>
                    <a:pt x="12" y="72"/>
                  </a:cubicBezTo>
                  <a:cubicBezTo>
                    <a:pt x="8" y="68"/>
                    <a:pt x="5" y="63"/>
                    <a:pt x="3" y="58"/>
                  </a:cubicBezTo>
                  <a:cubicBezTo>
                    <a:pt x="1" y="53"/>
                    <a:pt x="0" y="48"/>
                    <a:pt x="0" y="42"/>
                  </a:cubicBezTo>
                  <a:cubicBezTo>
                    <a:pt x="0" y="36"/>
                    <a:pt x="1" y="31"/>
                    <a:pt x="3" y="26"/>
                  </a:cubicBezTo>
                  <a:cubicBezTo>
                    <a:pt x="5" y="21"/>
                    <a:pt x="8" y="16"/>
                    <a:pt x="12" y="12"/>
                  </a:cubicBezTo>
                  <a:cubicBezTo>
                    <a:pt x="16" y="9"/>
                    <a:pt x="20" y="6"/>
                    <a:pt x="25" y="3"/>
                  </a:cubicBezTo>
                  <a:cubicBezTo>
                    <a:pt x="30" y="1"/>
                    <a:pt x="36" y="0"/>
                    <a:pt x="42" y="0"/>
                  </a:cubicBezTo>
                  <a:cubicBezTo>
                    <a:pt x="48" y="0"/>
                    <a:pt x="53" y="1"/>
                    <a:pt x="58" y="3"/>
                  </a:cubicBezTo>
                  <a:cubicBezTo>
                    <a:pt x="63" y="6"/>
                    <a:pt x="68" y="9"/>
                    <a:pt x="71" y="12"/>
                  </a:cubicBezTo>
                  <a:cubicBezTo>
                    <a:pt x="75" y="16"/>
                    <a:pt x="78" y="21"/>
                    <a:pt x="80" y="26"/>
                  </a:cubicBezTo>
                  <a:cubicBezTo>
                    <a:pt x="83" y="31"/>
                    <a:pt x="84" y="36"/>
                    <a:pt x="84" y="42"/>
                  </a:cubicBezTo>
                  <a:cubicBezTo>
                    <a:pt x="84" y="48"/>
                    <a:pt x="83" y="53"/>
                    <a:pt x="80" y="58"/>
                  </a:cubicBezTo>
                  <a:cubicBezTo>
                    <a:pt x="78" y="63"/>
                    <a:pt x="75" y="68"/>
                    <a:pt x="71" y="72"/>
                  </a:cubicBezTo>
                  <a:cubicBezTo>
                    <a:pt x="68" y="76"/>
                    <a:pt x="63" y="79"/>
                    <a:pt x="58" y="81"/>
                  </a:cubicBezTo>
                  <a:cubicBezTo>
                    <a:pt x="53" y="83"/>
                    <a:pt x="48" y="84"/>
                    <a:pt x="42" y="84"/>
                  </a:cubicBezTo>
                  <a:close/>
                  <a:moveTo>
                    <a:pt x="30" y="18"/>
                  </a:moveTo>
                  <a:cubicBezTo>
                    <a:pt x="29" y="18"/>
                    <a:pt x="28" y="19"/>
                    <a:pt x="27" y="20"/>
                  </a:cubicBezTo>
                  <a:cubicBezTo>
                    <a:pt x="26" y="20"/>
                    <a:pt x="25" y="22"/>
                    <a:pt x="25" y="23"/>
                  </a:cubicBezTo>
                  <a:cubicBezTo>
                    <a:pt x="25" y="24"/>
                    <a:pt x="26" y="25"/>
                    <a:pt x="27" y="26"/>
                  </a:cubicBezTo>
                  <a:cubicBezTo>
                    <a:pt x="28" y="27"/>
                    <a:pt x="29" y="27"/>
                    <a:pt x="30" y="27"/>
                  </a:cubicBezTo>
                  <a:cubicBezTo>
                    <a:pt x="31" y="27"/>
                    <a:pt x="32" y="27"/>
                    <a:pt x="33" y="26"/>
                  </a:cubicBezTo>
                  <a:cubicBezTo>
                    <a:pt x="34" y="25"/>
                    <a:pt x="34" y="24"/>
                    <a:pt x="34" y="23"/>
                  </a:cubicBezTo>
                  <a:cubicBezTo>
                    <a:pt x="34" y="22"/>
                    <a:pt x="34" y="20"/>
                    <a:pt x="33" y="20"/>
                  </a:cubicBezTo>
                  <a:cubicBezTo>
                    <a:pt x="32" y="19"/>
                    <a:pt x="31" y="18"/>
                    <a:pt x="30" y="18"/>
                  </a:cubicBezTo>
                  <a:close/>
                  <a:moveTo>
                    <a:pt x="34" y="30"/>
                  </a:moveTo>
                  <a:cubicBezTo>
                    <a:pt x="26" y="30"/>
                    <a:pt x="26" y="30"/>
                    <a:pt x="26" y="30"/>
                  </a:cubicBezTo>
                  <a:cubicBezTo>
                    <a:pt x="26" y="56"/>
                    <a:pt x="26" y="56"/>
                    <a:pt x="26" y="56"/>
                  </a:cubicBezTo>
                  <a:cubicBezTo>
                    <a:pt x="34" y="56"/>
                    <a:pt x="34" y="56"/>
                    <a:pt x="34" y="56"/>
                  </a:cubicBezTo>
                  <a:lnTo>
                    <a:pt x="34" y="30"/>
                  </a:lnTo>
                  <a:close/>
                  <a:moveTo>
                    <a:pt x="37" y="56"/>
                  </a:moveTo>
                  <a:cubicBezTo>
                    <a:pt x="45" y="56"/>
                    <a:pt x="45" y="56"/>
                    <a:pt x="45" y="56"/>
                  </a:cubicBezTo>
                  <a:cubicBezTo>
                    <a:pt x="45" y="39"/>
                    <a:pt x="45" y="39"/>
                    <a:pt x="45" y="39"/>
                  </a:cubicBezTo>
                  <a:cubicBezTo>
                    <a:pt x="45" y="39"/>
                    <a:pt x="46" y="38"/>
                    <a:pt x="46" y="38"/>
                  </a:cubicBezTo>
                  <a:cubicBezTo>
                    <a:pt x="47" y="38"/>
                    <a:pt x="48" y="38"/>
                    <a:pt x="48" y="38"/>
                  </a:cubicBezTo>
                  <a:cubicBezTo>
                    <a:pt x="49" y="37"/>
                    <a:pt x="50" y="38"/>
                    <a:pt x="51" y="38"/>
                  </a:cubicBezTo>
                  <a:cubicBezTo>
                    <a:pt x="51" y="38"/>
                    <a:pt x="51" y="38"/>
                    <a:pt x="51" y="39"/>
                  </a:cubicBezTo>
                  <a:cubicBezTo>
                    <a:pt x="52" y="39"/>
                    <a:pt x="52" y="40"/>
                    <a:pt x="52" y="40"/>
                  </a:cubicBezTo>
                  <a:cubicBezTo>
                    <a:pt x="52" y="56"/>
                    <a:pt x="52" y="56"/>
                    <a:pt x="52" y="56"/>
                  </a:cubicBezTo>
                  <a:cubicBezTo>
                    <a:pt x="59" y="56"/>
                    <a:pt x="59" y="56"/>
                    <a:pt x="59" y="56"/>
                  </a:cubicBezTo>
                  <a:cubicBezTo>
                    <a:pt x="59" y="40"/>
                    <a:pt x="59" y="40"/>
                    <a:pt x="59" y="40"/>
                  </a:cubicBezTo>
                  <a:cubicBezTo>
                    <a:pt x="59" y="39"/>
                    <a:pt x="59" y="37"/>
                    <a:pt x="58" y="35"/>
                  </a:cubicBezTo>
                  <a:cubicBezTo>
                    <a:pt x="57" y="34"/>
                    <a:pt x="56" y="32"/>
                    <a:pt x="54" y="32"/>
                  </a:cubicBezTo>
                  <a:cubicBezTo>
                    <a:pt x="53" y="31"/>
                    <a:pt x="51" y="30"/>
                    <a:pt x="49" y="30"/>
                  </a:cubicBezTo>
                  <a:cubicBezTo>
                    <a:pt x="48" y="30"/>
                    <a:pt x="46" y="31"/>
                    <a:pt x="45" y="31"/>
                  </a:cubicBezTo>
                  <a:cubicBezTo>
                    <a:pt x="45" y="30"/>
                    <a:pt x="45" y="30"/>
                    <a:pt x="45" y="30"/>
                  </a:cubicBezTo>
                  <a:cubicBezTo>
                    <a:pt x="37" y="30"/>
                    <a:pt x="37" y="30"/>
                    <a:pt x="37" y="30"/>
                  </a:cubicBezTo>
                  <a:lnTo>
                    <a:pt x="37" y="5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027" name="Group 4026"/>
            <p:cNvGrpSpPr/>
            <p:nvPr/>
          </p:nvGrpSpPr>
          <p:grpSpPr>
            <a:xfrm>
              <a:off x="5926257" y="5341670"/>
              <a:ext cx="376864" cy="381824"/>
              <a:chOff x="5133826" y="1663246"/>
              <a:chExt cx="723875" cy="733403"/>
            </a:xfrm>
          </p:grpSpPr>
          <p:sp>
            <p:nvSpPr>
              <p:cNvPr id="9107" name="Freeform 3987"/>
              <p:cNvSpPr>
                <a:spLocks/>
              </p:cNvSpPr>
              <p:nvPr/>
            </p:nvSpPr>
            <p:spPr bwMode="auto">
              <a:xfrm>
                <a:off x="5362418" y="2129958"/>
                <a:ext cx="85725" cy="76197"/>
              </a:xfrm>
              <a:custGeom>
                <a:avLst/>
                <a:gdLst/>
                <a:ahLst/>
                <a:cxnLst>
                  <a:cxn ang="0">
                    <a:pos x="0" y="3"/>
                  </a:cxn>
                  <a:cxn ang="0">
                    <a:pos x="5" y="6"/>
                  </a:cxn>
                  <a:cxn ang="0">
                    <a:pos x="10" y="9"/>
                  </a:cxn>
                  <a:cxn ang="0">
                    <a:pos x="5" y="0"/>
                  </a:cxn>
                  <a:cxn ang="0">
                    <a:pos x="0" y="3"/>
                  </a:cxn>
                </a:cxnLst>
                <a:rect l="0" t="0" r="r" b="b"/>
                <a:pathLst>
                  <a:path w="10" h="9">
                    <a:moveTo>
                      <a:pt x="0" y="3"/>
                    </a:moveTo>
                    <a:cubicBezTo>
                      <a:pt x="2" y="4"/>
                      <a:pt x="3" y="5"/>
                      <a:pt x="5" y="6"/>
                    </a:cubicBezTo>
                    <a:cubicBezTo>
                      <a:pt x="7" y="8"/>
                      <a:pt x="8" y="8"/>
                      <a:pt x="10" y="9"/>
                    </a:cubicBezTo>
                    <a:cubicBezTo>
                      <a:pt x="8" y="6"/>
                      <a:pt x="6" y="3"/>
                      <a:pt x="5" y="0"/>
                    </a:cubicBezTo>
                    <a:cubicBezTo>
                      <a:pt x="3" y="1"/>
                      <a:pt x="2" y="2"/>
                      <a:pt x="0"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8" name="Freeform 3988"/>
              <p:cNvSpPr>
                <a:spLocks/>
              </p:cNvSpPr>
              <p:nvPr/>
            </p:nvSpPr>
            <p:spPr bwMode="auto">
              <a:xfrm>
                <a:off x="5314797" y="2034711"/>
                <a:ext cx="85725" cy="95247"/>
              </a:xfrm>
              <a:custGeom>
                <a:avLst/>
                <a:gdLst/>
                <a:ahLst/>
                <a:cxnLst>
                  <a:cxn ang="0">
                    <a:pos x="8" y="0"/>
                  </a:cxn>
                  <a:cxn ang="0">
                    <a:pos x="0" y="0"/>
                  </a:cxn>
                  <a:cxn ang="0">
                    <a:pos x="4" y="11"/>
                  </a:cxn>
                  <a:cxn ang="0">
                    <a:pos x="9" y="8"/>
                  </a:cxn>
                  <a:cxn ang="0">
                    <a:pos x="8" y="0"/>
                  </a:cxn>
                </a:cxnLst>
                <a:rect l="0" t="0" r="r" b="b"/>
                <a:pathLst>
                  <a:path w="9" h="11">
                    <a:moveTo>
                      <a:pt x="8" y="0"/>
                    </a:moveTo>
                    <a:cubicBezTo>
                      <a:pt x="5" y="0"/>
                      <a:pt x="3" y="0"/>
                      <a:pt x="0" y="0"/>
                    </a:cubicBezTo>
                    <a:cubicBezTo>
                      <a:pt x="0" y="4"/>
                      <a:pt x="2" y="8"/>
                      <a:pt x="4" y="11"/>
                    </a:cubicBezTo>
                    <a:cubicBezTo>
                      <a:pt x="6" y="10"/>
                      <a:pt x="7" y="9"/>
                      <a:pt x="9" y="8"/>
                    </a:cubicBezTo>
                    <a:cubicBezTo>
                      <a:pt x="8" y="6"/>
                      <a:pt x="8" y="3"/>
                      <a:pt x="8"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9" name="Freeform 3989"/>
              <p:cNvSpPr>
                <a:spLocks/>
              </p:cNvSpPr>
              <p:nvPr/>
            </p:nvSpPr>
            <p:spPr bwMode="auto">
              <a:xfrm>
                <a:off x="5533862" y="1853740"/>
                <a:ext cx="95247" cy="76197"/>
              </a:xfrm>
              <a:custGeom>
                <a:avLst/>
                <a:gdLst/>
                <a:ahLst/>
                <a:cxnLst>
                  <a:cxn ang="0">
                    <a:pos x="11" y="6"/>
                  </a:cxn>
                  <a:cxn ang="0">
                    <a:pos x="0" y="0"/>
                  </a:cxn>
                  <a:cxn ang="0">
                    <a:pos x="6" y="9"/>
                  </a:cxn>
                  <a:cxn ang="0">
                    <a:pos x="11" y="6"/>
                  </a:cxn>
                </a:cxnLst>
                <a:rect l="0" t="0" r="r" b="b"/>
                <a:pathLst>
                  <a:path w="11" h="9">
                    <a:moveTo>
                      <a:pt x="11" y="6"/>
                    </a:moveTo>
                    <a:cubicBezTo>
                      <a:pt x="8" y="3"/>
                      <a:pt x="4" y="1"/>
                      <a:pt x="0" y="0"/>
                    </a:cubicBezTo>
                    <a:cubicBezTo>
                      <a:pt x="3" y="3"/>
                      <a:pt x="5" y="6"/>
                      <a:pt x="6" y="9"/>
                    </a:cubicBezTo>
                    <a:cubicBezTo>
                      <a:pt x="8" y="8"/>
                      <a:pt x="9" y="7"/>
                      <a:pt x="11" y="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0" name="Freeform 3990"/>
              <p:cNvSpPr>
                <a:spLocks/>
              </p:cNvSpPr>
              <p:nvPr/>
            </p:nvSpPr>
            <p:spPr bwMode="auto">
              <a:xfrm>
                <a:off x="5419566" y="2110909"/>
                <a:ext cx="66676" cy="95247"/>
              </a:xfrm>
              <a:custGeom>
                <a:avLst/>
                <a:gdLst/>
                <a:ahLst/>
                <a:cxnLst>
                  <a:cxn ang="0">
                    <a:pos x="0" y="2"/>
                  </a:cxn>
                  <a:cxn ang="0">
                    <a:pos x="7" y="11"/>
                  </a:cxn>
                  <a:cxn ang="0">
                    <a:pos x="7" y="11"/>
                  </a:cxn>
                  <a:cxn ang="0">
                    <a:pos x="7" y="0"/>
                  </a:cxn>
                  <a:cxn ang="0">
                    <a:pos x="0" y="1"/>
                  </a:cxn>
                  <a:cxn ang="0">
                    <a:pos x="0" y="2"/>
                  </a:cxn>
                </a:cxnLst>
                <a:rect l="0" t="0" r="r" b="b"/>
                <a:pathLst>
                  <a:path w="7" h="11">
                    <a:moveTo>
                      <a:pt x="0" y="2"/>
                    </a:moveTo>
                    <a:cubicBezTo>
                      <a:pt x="2" y="5"/>
                      <a:pt x="4" y="9"/>
                      <a:pt x="7" y="11"/>
                    </a:cubicBezTo>
                    <a:cubicBezTo>
                      <a:pt x="7" y="11"/>
                      <a:pt x="7" y="11"/>
                      <a:pt x="7" y="11"/>
                    </a:cubicBezTo>
                    <a:cubicBezTo>
                      <a:pt x="7" y="8"/>
                      <a:pt x="7" y="4"/>
                      <a:pt x="7" y="0"/>
                    </a:cubicBezTo>
                    <a:cubicBezTo>
                      <a:pt x="5" y="0"/>
                      <a:pt x="2" y="1"/>
                      <a:pt x="0" y="1"/>
                    </a:cubicBezTo>
                    <a:lnTo>
                      <a:pt x="0" y="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1" name="Freeform 3991"/>
              <p:cNvSpPr>
                <a:spLocks/>
              </p:cNvSpPr>
              <p:nvPr/>
            </p:nvSpPr>
            <p:spPr bwMode="auto">
              <a:xfrm>
                <a:off x="5314797" y="1920415"/>
                <a:ext cx="85725" cy="104774"/>
              </a:xfrm>
              <a:custGeom>
                <a:avLst/>
                <a:gdLst/>
                <a:ahLst/>
                <a:cxnLst>
                  <a:cxn ang="0">
                    <a:pos x="9" y="3"/>
                  </a:cxn>
                  <a:cxn ang="0">
                    <a:pos x="4" y="0"/>
                  </a:cxn>
                  <a:cxn ang="0">
                    <a:pos x="0" y="11"/>
                  </a:cxn>
                  <a:cxn ang="0">
                    <a:pos x="8" y="11"/>
                  </a:cxn>
                  <a:cxn ang="0">
                    <a:pos x="9" y="3"/>
                  </a:cxn>
                </a:cxnLst>
                <a:rect l="0" t="0" r="r" b="b"/>
                <a:pathLst>
                  <a:path w="9" h="11">
                    <a:moveTo>
                      <a:pt x="9" y="3"/>
                    </a:moveTo>
                    <a:cubicBezTo>
                      <a:pt x="7" y="2"/>
                      <a:pt x="6" y="1"/>
                      <a:pt x="4" y="0"/>
                    </a:cubicBezTo>
                    <a:cubicBezTo>
                      <a:pt x="1" y="3"/>
                      <a:pt x="0" y="7"/>
                      <a:pt x="0" y="11"/>
                    </a:cubicBezTo>
                    <a:cubicBezTo>
                      <a:pt x="3" y="11"/>
                      <a:pt x="5" y="11"/>
                      <a:pt x="8" y="11"/>
                    </a:cubicBezTo>
                    <a:cubicBezTo>
                      <a:pt x="8" y="8"/>
                      <a:pt x="8" y="5"/>
                      <a:pt x="9"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2" name="Freeform 3992"/>
              <p:cNvSpPr>
                <a:spLocks/>
              </p:cNvSpPr>
              <p:nvPr/>
            </p:nvSpPr>
            <p:spPr bwMode="auto">
              <a:xfrm>
                <a:off x="5410044" y="2034711"/>
                <a:ext cx="76197" cy="66676"/>
              </a:xfrm>
              <a:custGeom>
                <a:avLst/>
                <a:gdLst/>
                <a:ahLst/>
                <a:cxnLst>
                  <a:cxn ang="0">
                    <a:pos x="1" y="7"/>
                  </a:cxn>
                  <a:cxn ang="0">
                    <a:pos x="9" y="6"/>
                  </a:cxn>
                  <a:cxn ang="0">
                    <a:pos x="9" y="0"/>
                  </a:cxn>
                  <a:cxn ang="0">
                    <a:pos x="0" y="0"/>
                  </a:cxn>
                  <a:cxn ang="0">
                    <a:pos x="1" y="7"/>
                  </a:cxn>
                </a:cxnLst>
                <a:rect l="0" t="0" r="r" b="b"/>
                <a:pathLst>
                  <a:path w="9" h="7">
                    <a:moveTo>
                      <a:pt x="1" y="7"/>
                    </a:moveTo>
                    <a:cubicBezTo>
                      <a:pt x="4" y="7"/>
                      <a:pt x="7" y="6"/>
                      <a:pt x="9" y="6"/>
                    </a:cubicBezTo>
                    <a:cubicBezTo>
                      <a:pt x="9" y="4"/>
                      <a:pt x="9" y="2"/>
                      <a:pt x="9" y="0"/>
                    </a:cubicBezTo>
                    <a:cubicBezTo>
                      <a:pt x="6" y="0"/>
                      <a:pt x="3" y="0"/>
                      <a:pt x="0" y="0"/>
                    </a:cubicBezTo>
                    <a:cubicBezTo>
                      <a:pt x="0" y="1"/>
                      <a:pt x="1" y="6"/>
                      <a:pt x="1"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3" name="Freeform 3993"/>
              <p:cNvSpPr>
                <a:spLocks/>
              </p:cNvSpPr>
              <p:nvPr/>
            </p:nvSpPr>
            <p:spPr bwMode="auto">
              <a:xfrm>
                <a:off x="5362418" y="1853740"/>
                <a:ext cx="95247" cy="76197"/>
              </a:xfrm>
              <a:custGeom>
                <a:avLst/>
                <a:gdLst/>
                <a:ahLst/>
                <a:cxnLst>
                  <a:cxn ang="0">
                    <a:pos x="7" y="4"/>
                  </a:cxn>
                  <a:cxn ang="0">
                    <a:pos x="11" y="0"/>
                  </a:cxn>
                  <a:cxn ang="0">
                    <a:pos x="0" y="6"/>
                  </a:cxn>
                  <a:cxn ang="0">
                    <a:pos x="5" y="9"/>
                  </a:cxn>
                  <a:cxn ang="0">
                    <a:pos x="7" y="4"/>
                  </a:cxn>
                </a:cxnLst>
                <a:rect l="0" t="0" r="r" b="b"/>
                <a:pathLst>
                  <a:path w="11" h="9">
                    <a:moveTo>
                      <a:pt x="7" y="4"/>
                    </a:moveTo>
                    <a:cubicBezTo>
                      <a:pt x="8" y="3"/>
                      <a:pt x="10" y="1"/>
                      <a:pt x="11" y="0"/>
                    </a:cubicBezTo>
                    <a:cubicBezTo>
                      <a:pt x="7" y="1"/>
                      <a:pt x="3" y="3"/>
                      <a:pt x="0" y="6"/>
                    </a:cubicBezTo>
                    <a:cubicBezTo>
                      <a:pt x="2" y="7"/>
                      <a:pt x="3" y="8"/>
                      <a:pt x="5" y="9"/>
                    </a:cubicBezTo>
                    <a:cubicBezTo>
                      <a:pt x="6" y="7"/>
                      <a:pt x="7" y="6"/>
                      <a:pt x="7" y="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4" name="Freeform 3994"/>
              <p:cNvSpPr>
                <a:spLocks/>
              </p:cNvSpPr>
              <p:nvPr/>
            </p:nvSpPr>
            <p:spPr bwMode="auto">
              <a:xfrm>
                <a:off x="5410044" y="1948986"/>
                <a:ext cx="76197" cy="76197"/>
              </a:xfrm>
              <a:custGeom>
                <a:avLst/>
                <a:gdLst/>
                <a:ahLst/>
                <a:cxnLst>
                  <a:cxn ang="0">
                    <a:pos x="9" y="2"/>
                  </a:cxn>
                  <a:cxn ang="0">
                    <a:pos x="1" y="0"/>
                  </a:cxn>
                  <a:cxn ang="0">
                    <a:pos x="0" y="8"/>
                  </a:cxn>
                  <a:cxn ang="0">
                    <a:pos x="9" y="8"/>
                  </a:cxn>
                  <a:cxn ang="0">
                    <a:pos x="9" y="2"/>
                  </a:cxn>
                </a:cxnLst>
                <a:rect l="0" t="0" r="r" b="b"/>
                <a:pathLst>
                  <a:path w="9" h="8">
                    <a:moveTo>
                      <a:pt x="9" y="2"/>
                    </a:moveTo>
                    <a:cubicBezTo>
                      <a:pt x="7" y="2"/>
                      <a:pt x="4" y="1"/>
                      <a:pt x="1" y="0"/>
                    </a:cubicBezTo>
                    <a:cubicBezTo>
                      <a:pt x="0" y="3"/>
                      <a:pt x="0" y="5"/>
                      <a:pt x="0" y="8"/>
                    </a:cubicBezTo>
                    <a:cubicBezTo>
                      <a:pt x="3" y="8"/>
                      <a:pt x="6" y="8"/>
                      <a:pt x="9" y="8"/>
                    </a:cubicBezTo>
                    <a:cubicBezTo>
                      <a:pt x="9" y="6"/>
                      <a:pt x="9" y="4"/>
                      <a:pt x="9" y="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5" name="Freeform 3995"/>
              <p:cNvSpPr>
                <a:spLocks/>
              </p:cNvSpPr>
              <p:nvPr/>
            </p:nvSpPr>
            <p:spPr bwMode="auto">
              <a:xfrm>
                <a:off x="5419566" y="1844218"/>
                <a:ext cx="66676" cy="104774"/>
              </a:xfrm>
              <a:custGeom>
                <a:avLst/>
                <a:gdLst/>
                <a:ahLst/>
                <a:cxnLst>
                  <a:cxn ang="0">
                    <a:pos x="0" y="11"/>
                  </a:cxn>
                  <a:cxn ang="0">
                    <a:pos x="7" y="12"/>
                  </a:cxn>
                  <a:cxn ang="0">
                    <a:pos x="7" y="0"/>
                  </a:cxn>
                  <a:cxn ang="0">
                    <a:pos x="7" y="1"/>
                  </a:cxn>
                  <a:cxn ang="0">
                    <a:pos x="2" y="7"/>
                  </a:cxn>
                  <a:cxn ang="0">
                    <a:pos x="0" y="11"/>
                  </a:cxn>
                </a:cxnLst>
                <a:rect l="0" t="0" r="r" b="b"/>
                <a:pathLst>
                  <a:path w="7" h="12">
                    <a:moveTo>
                      <a:pt x="0" y="11"/>
                    </a:moveTo>
                    <a:cubicBezTo>
                      <a:pt x="2" y="11"/>
                      <a:pt x="5" y="12"/>
                      <a:pt x="7" y="12"/>
                    </a:cubicBezTo>
                    <a:cubicBezTo>
                      <a:pt x="7" y="8"/>
                      <a:pt x="7" y="4"/>
                      <a:pt x="7" y="0"/>
                    </a:cubicBezTo>
                    <a:cubicBezTo>
                      <a:pt x="7" y="1"/>
                      <a:pt x="7" y="1"/>
                      <a:pt x="7" y="1"/>
                    </a:cubicBezTo>
                    <a:cubicBezTo>
                      <a:pt x="5" y="3"/>
                      <a:pt x="3" y="5"/>
                      <a:pt x="2" y="7"/>
                    </a:cubicBezTo>
                    <a:cubicBezTo>
                      <a:pt x="1" y="8"/>
                      <a:pt x="0" y="9"/>
                      <a:pt x="0" y="1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6" name="Freeform 3996"/>
              <p:cNvSpPr>
                <a:spLocks/>
              </p:cNvSpPr>
              <p:nvPr/>
            </p:nvSpPr>
            <p:spPr bwMode="auto">
              <a:xfrm>
                <a:off x="5505291" y="1948986"/>
                <a:ext cx="85725" cy="76197"/>
              </a:xfrm>
              <a:custGeom>
                <a:avLst/>
                <a:gdLst/>
                <a:ahLst/>
                <a:cxnLst>
                  <a:cxn ang="0">
                    <a:pos x="9" y="0"/>
                  </a:cxn>
                  <a:cxn ang="0">
                    <a:pos x="0" y="2"/>
                  </a:cxn>
                  <a:cxn ang="0">
                    <a:pos x="0" y="8"/>
                  </a:cxn>
                  <a:cxn ang="0">
                    <a:pos x="10" y="8"/>
                  </a:cxn>
                  <a:cxn ang="0">
                    <a:pos x="9" y="0"/>
                  </a:cxn>
                </a:cxnLst>
                <a:rect l="0" t="0" r="r" b="b"/>
                <a:pathLst>
                  <a:path w="10" h="8">
                    <a:moveTo>
                      <a:pt x="9" y="0"/>
                    </a:moveTo>
                    <a:cubicBezTo>
                      <a:pt x="6" y="1"/>
                      <a:pt x="3" y="2"/>
                      <a:pt x="0" y="2"/>
                    </a:cubicBezTo>
                    <a:cubicBezTo>
                      <a:pt x="0" y="4"/>
                      <a:pt x="0" y="6"/>
                      <a:pt x="0" y="8"/>
                    </a:cubicBezTo>
                    <a:cubicBezTo>
                      <a:pt x="4" y="8"/>
                      <a:pt x="7" y="8"/>
                      <a:pt x="10" y="8"/>
                    </a:cubicBezTo>
                    <a:cubicBezTo>
                      <a:pt x="10" y="6"/>
                      <a:pt x="9" y="2"/>
                      <a:pt x="9"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7" name="Freeform 3997"/>
              <p:cNvSpPr>
                <a:spLocks/>
              </p:cNvSpPr>
              <p:nvPr/>
            </p:nvSpPr>
            <p:spPr bwMode="auto">
              <a:xfrm>
                <a:off x="5600538" y="1920415"/>
                <a:ext cx="76197" cy="104774"/>
              </a:xfrm>
              <a:custGeom>
                <a:avLst/>
                <a:gdLst/>
                <a:ahLst/>
                <a:cxnLst>
                  <a:cxn ang="0">
                    <a:pos x="1" y="11"/>
                  </a:cxn>
                  <a:cxn ang="0">
                    <a:pos x="9" y="11"/>
                  </a:cxn>
                  <a:cxn ang="0">
                    <a:pos x="5" y="0"/>
                  </a:cxn>
                  <a:cxn ang="0">
                    <a:pos x="0" y="3"/>
                  </a:cxn>
                  <a:cxn ang="0">
                    <a:pos x="1" y="11"/>
                  </a:cxn>
                </a:cxnLst>
                <a:rect l="0" t="0" r="r" b="b"/>
                <a:pathLst>
                  <a:path w="9" h="11">
                    <a:moveTo>
                      <a:pt x="1" y="11"/>
                    </a:moveTo>
                    <a:cubicBezTo>
                      <a:pt x="4" y="11"/>
                      <a:pt x="6" y="11"/>
                      <a:pt x="9" y="11"/>
                    </a:cubicBezTo>
                    <a:cubicBezTo>
                      <a:pt x="9" y="7"/>
                      <a:pt x="7" y="3"/>
                      <a:pt x="5" y="0"/>
                    </a:cubicBezTo>
                    <a:cubicBezTo>
                      <a:pt x="3" y="1"/>
                      <a:pt x="2" y="2"/>
                      <a:pt x="0" y="3"/>
                    </a:cubicBezTo>
                    <a:cubicBezTo>
                      <a:pt x="1" y="5"/>
                      <a:pt x="1" y="8"/>
                      <a:pt x="1" y="1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8" name="Freeform 3998"/>
              <p:cNvSpPr>
                <a:spLocks/>
              </p:cNvSpPr>
              <p:nvPr/>
            </p:nvSpPr>
            <p:spPr bwMode="auto">
              <a:xfrm>
                <a:off x="5600538" y="2034711"/>
                <a:ext cx="76197" cy="95247"/>
              </a:xfrm>
              <a:custGeom>
                <a:avLst/>
                <a:gdLst/>
                <a:ahLst/>
                <a:cxnLst>
                  <a:cxn ang="0">
                    <a:pos x="1" y="4"/>
                  </a:cxn>
                  <a:cxn ang="0">
                    <a:pos x="0" y="8"/>
                  </a:cxn>
                  <a:cxn ang="0">
                    <a:pos x="2" y="9"/>
                  </a:cxn>
                  <a:cxn ang="0">
                    <a:pos x="5" y="11"/>
                  </a:cxn>
                  <a:cxn ang="0">
                    <a:pos x="9" y="0"/>
                  </a:cxn>
                  <a:cxn ang="0">
                    <a:pos x="1" y="0"/>
                  </a:cxn>
                  <a:cxn ang="0">
                    <a:pos x="1" y="4"/>
                  </a:cxn>
                </a:cxnLst>
                <a:rect l="0" t="0" r="r" b="b"/>
                <a:pathLst>
                  <a:path w="9" h="11">
                    <a:moveTo>
                      <a:pt x="1" y="4"/>
                    </a:moveTo>
                    <a:cubicBezTo>
                      <a:pt x="0" y="5"/>
                      <a:pt x="0" y="7"/>
                      <a:pt x="0" y="8"/>
                    </a:cubicBezTo>
                    <a:cubicBezTo>
                      <a:pt x="1" y="9"/>
                      <a:pt x="2" y="9"/>
                      <a:pt x="2" y="9"/>
                    </a:cubicBezTo>
                    <a:cubicBezTo>
                      <a:pt x="3" y="10"/>
                      <a:pt x="4" y="10"/>
                      <a:pt x="5" y="11"/>
                    </a:cubicBezTo>
                    <a:cubicBezTo>
                      <a:pt x="7" y="8"/>
                      <a:pt x="9" y="4"/>
                      <a:pt x="9" y="0"/>
                    </a:cubicBezTo>
                    <a:cubicBezTo>
                      <a:pt x="6" y="0"/>
                      <a:pt x="4" y="0"/>
                      <a:pt x="1" y="0"/>
                    </a:cubicBezTo>
                    <a:cubicBezTo>
                      <a:pt x="1" y="1"/>
                      <a:pt x="1" y="3"/>
                      <a:pt x="1" y="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9" name="Freeform 3999"/>
              <p:cNvSpPr>
                <a:spLocks/>
              </p:cNvSpPr>
              <p:nvPr/>
            </p:nvSpPr>
            <p:spPr bwMode="auto">
              <a:xfrm>
                <a:off x="5505291" y="1844218"/>
                <a:ext cx="66676" cy="104774"/>
              </a:xfrm>
              <a:custGeom>
                <a:avLst/>
                <a:gdLst/>
                <a:ahLst/>
                <a:cxnLst>
                  <a:cxn ang="0">
                    <a:pos x="8" y="10"/>
                  </a:cxn>
                  <a:cxn ang="0">
                    <a:pos x="6" y="6"/>
                  </a:cxn>
                  <a:cxn ang="0">
                    <a:pos x="1" y="1"/>
                  </a:cxn>
                  <a:cxn ang="0">
                    <a:pos x="0" y="0"/>
                  </a:cxn>
                  <a:cxn ang="0">
                    <a:pos x="0" y="12"/>
                  </a:cxn>
                  <a:cxn ang="0">
                    <a:pos x="8" y="11"/>
                  </a:cxn>
                  <a:cxn ang="0">
                    <a:pos x="8" y="10"/>
                  </a:cxn>
                </a:cxnLst>
                <a:rect l="0" t="0" r="r" b="b"/>
                <a:pathLst>
                  <a:path w="8" h="12">
                    <a:moveTo>
                      <a:pt x="8" y="10"/>
                    </a:moveTo>
                    <a:cubicBezTo>
                      <a:pt x="7" y="9"/>
                      <a:pt x="7" y="8"/>
                      <a:pt x="6" y="6"/>
                    </a:cubicBezTo>
                    <a:cubicBezTo>
                      <a:pt x="4" y="4"/>
                      <a:pt x="3" y="2"/>
                      <a:pt x="1" y="1"/>
                    </a:cubicBezTo>
                    <a:cubicBezTo>
                      <a:pt x="0" y="0"/>
                      <a:pt x="0" y="0"/>
                      <a:pt x="0" y="0"/>
                    </a:cubicBezTo>
                    <a:cubicBezTo>
                      <a:pt x="0" y="4"/>
                      <a:pt x="0" y="8"/>
                      <a:pt x="0" y="12"/>
                    </a:cubicBezTo>
                    <a:cubicBezTo>
                      <a:pt x="2" y="12"/>
                      <a:pt x="7" y="11"/>
                      <a:pt x="8" y="11"/>
                    </a:cubicBezTo>
                    <a:lnTo>
                      <a:pt x="8" y="1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0" name="Freeform 4000"/>
              <p:cNvSpPr>
                <a:spLocks noEditPoints="1"/>
              </p:cNvSpPr>
              <p:nvPr/>
            </p:nvSpPr>
            <p:spPr bwMode="auto">
              <a:xfrm>
                <a:off x="5133826" y="1663246"/>
                <a:ext cx="723875" cy="733403"/>
              </a:xfrm>
              <a:custGeom>
                <a:avLst/>
                <a:gdLst/>
                <a:ahLst/>
                <a:cxnLst>
                  <a:cxn ang="0">
                    <a:pos x="80" y="26"/>
                  </a:cxn>
                  <a:cxn ang="0">
                    <a:pos x="71" y="12"/>
                  </a:cxn>
                  <a:cxn ang="0">
                    <a:pos x="58" y="3"/>
                  </a:cxn>
                  <a:cxn ang="0">
                    <a:pos x="41" y="0"/>
                  </a:cxn>
                  <a:cxn ang="0">
                    <a:pos x="25" y="3"/>
                  </a:cxn>
                  <a:cxn ang="0">
                    <a:pos x="12" y="12"/>
                  </a:cxn>
                  <a:cxn ang="0">
                    <a:pos x="3" y="26"/>
                  </a:cxn>
                  <a:cxn ang="0">
                    <a:pos x="0" y="42"/>
                  </a:cxn>
                  <a:cxn ang="0">
                    <a:pos x="3" y="58"/>
                  </a:cxn>
                  <a:cxn ang="0">
                    <a:pos x="12" y="72"/>
                  </a:cxn>
                  <a:cxn ang="0">
                    <a:pos x="25" y="81"/>
                  </a:cxn>
                  <a:cxn ang="0">
                    <a:pos x="41" y="84"/>
                  </a:cxn>
                  <a:cxn ang="0">
                    <a:pos x="58" y="81"/>
                  </a:cxn>
                  <a:cxn ang="0">
                    <a:pos x="71" y="72"/>
                  </a:cxn>
                  <a:cxn ang="0">
                    <a:pos x="80" y="58"/>
                  </a:cxn>
                  <a:cxn ang="0">
                    <a:pos x="83" y="42"/>
                  </a:cxn>
                  <a:cxn ang="0">
                    <a:pos x="80" y="26"/>
                  </a:cxn>
                  <a:cxn ang="0">
                    <a:pos x="41" y="65"/>
                  </a:cxn>
                  <a:cxn ang="0">
                    <a:pos x="18" y="42"/>
                  </a:cxn>
                  <a:cxn ang="0">
                    <a:pos x="41" y="19"/>
                  </a:cxn>
                  <a:cxn ang="0">
                    <a:pos x="65" y="42"/>
                  </a:cxn>
                  <a:cxn ang="0">
                    <a:pos x="41" y="65"/>
                  </a:cxn>
                </a:cxnLst>
                <a:rect l="0" t="0" r="r" b="b"/>
                <a:pathLst>
                  <a:path w="83" h="84">
                    <a:moveTo>
                      <a:pt x="80" y="26"/>
                    </a:moveTo>
                    <a:cubicBezTo>
                      <a:pt x="78" y="21"/>
                      <a:pt x="75" y="16"/>
                      <a:pt x="71" y="12"/>
                    </a:cubicBezTo>
                    <a:cubicBezTo>
                      <a:pt x="67" y="8"/>
                      <a:pt x="63" y="5"/>
                      <a:pt x="58" y="3"/>
                    </a:cubicBezTo>
                    <a:cubicBezTo>
                      <a:pt x="53" y="1"/>
                      <a:pt x="47" y="0"/>
                      <a:pt x="41" y="0"/>
                    </a:cubicBezTo>
                    <a:cubicBezTo>
                      <a:pt x="36" y="0"/>
                      <a:pt x="30" y="1"/>
                      <a:pt x="25" y="3"/>
                    </a:cubicBezTo>
                    <a:cubicBezTo>
                      <a:pt x="20" y="5"/>
                      <a:pt x="16" y="8"/>
                      <a:pt x="12" y="12"/>
                    </a:cubicBezTo>
                    <a:cubicBezTo>
                      <a:pt x="8" y="16"/>
                      <a:pt x="5" y="21"/>
                      <a:pt x="3" y="26"/>
                    </a:cubicBezTo>
                    <a:cubicBezTo>
                      <a:pt x="1" y="31"/>
                      <a:pt x="0" y="36"/>
                      <a:pt x="0" y="42"/>
                    </a:cubicBezTo>
                    <a:cubicBezTo>
                      <a:pt x="0" y="48"/>
                      <a:pt x="1" y="53"/>
                      <a:pt x="3" y="58"/>
                    </a:cubicBezTo>
                    <a:cubicBezTo>
                      <a:pt x="5" y="63"/>
                      <a:pt x="8" y="68"/>
                      <a:pt x="12" y="72"/>
                    </a:cubicBezTo>
                    <a:cubicBezTo>
                      <a:pt x="16" y="75"/>
                      <a:pt x="20" y="78"/>
                      <a:pt x="25" y="81"/>
                    </a:cubicBezTo>
                    <a:cubicBezTo>
                      <a:pt x="30" y="83"/>
                      <a:pt x="36" y="84"/>
                      <a:pt x="41" y="84"/>
                    </a:cubicBezTo>
                    <a:cubicBezTo>
                      <a:pt x="47" y="84"/>
                      <a:pt x="53" y="83"/>
                      <a:pt x="58" y="81"/>
                    </a:cubicBezTo>
                    <a:cubicBezTo>
                      <a:pt x="63" y="78"/>
                      <a:pt x="67" y="75"/>
                      <a:pt x="71" y="72"/>
                    </a:cubicBezTo>
                    <a:cubicBezTo>
                      <a:pt x="75" y="68"/>
                      <a:pt x="78" y="63"/>
                      <a:pt x="80" y="58"/>
                    </a:cubicBezTo>
                    <a:cubicBezTo>
                      <a:pt x="82" y="53"/>
                      <a:pt x="83" y="48"/>
                      <a:pt x="83" y="42"/>
                    </a:cubicBezTo>
                    <a:cubicBezTo>
                      <a:pt x="83" y="36"/>
                      <a:pt x="82" y="31"/>
                      <a:pt x="80" y="26"/>
                    </a:cubicBezTo>
                    <a:close/>
                    <a:moveTo>
                      <a:pt x="41" y="65"/>
                    </a:moveTo>
                    <a:cubicBezTo>
                      <a:pt x="29" y="65"/>
                      <a:pt x="18" y="55"/>
                      <a:pt x="18" y="42"/>
                    </a:cubicBezTo>
                    <a:cubicBezTo>
                      <a:pt x="18" y="29"/>
                      <a:pt x="29" y="19"/>
                      <a:pt x="41" y="19"/>
                    </a:cubicBezTo>
                    <a:cubicBezTo>
                      <a:pt x="54" y="19"/>
                      <a:pt x="65" y="29"/>
                      <a:pt x="65" y="42"/>
                    </a:cubicBezTo>
                    <a:cubicBezTo>
                      <a:pt x="65" y="55"/>
                      <a:pt x="54" y="65"/>
                      <a:pt x="41" y="6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1" name="Freeform 4001"/>
              <p:cNvSpPr>
                <a:spLocks/>
              </p:cNvSpPr>
              <p:nvPr/>
            </p:nvSpPr>
            <p:spPr bwMode="auto">
              <a:xfrm>
                <a:off x="5505291" y="2034711"/>
                <a:ext cx="85725" cy="66676"/>
              </a:xfrm>
              <a:custGeom>
                <a:avLst/>
                <a:gdLst/>
                <a:ahLst/>
                <a:cxnLst>
                  <a:cxn ang="0">
                    <a:pos x="9" y="7"/>
                  </a:cxn>
                  <a:cxn ang="0">
                    <a:pos x="10" y="0"/>
                  </a:cxn>
                  <a:cxn ang="0">
                    <a:pos x="0" y="0"/>
                  </a:cxn>
                  <a:cxn ang="0">
                    <a:pos x="0" y="6"/>
                  </a:cxn>
                  <a:cxn ang="0">
                    <a:pos x="5" y="6"/>
                  </a:cxn>
                  <a:cxn ang="0">
                    <a:pos x="9" y="7"/>
                  </a:cxn>
                </a:cxnLst>
                <a:rect l="0" t="0" r="r" b="b"/>
                <a:pathLst>
                  <a:path w="10" h="7">
                    <a:moveTo>
                      <a:pt x="9" y="7"/>
                    </a:moveTo>
                    <a:cubicBezTo>
                      <a:pt x="10" y="5"/>
                      <a:pt x="10" y="3"/>
                      <a:pt x="10" y="0"/>
                    </a:cubicBezTo>
                    <a:cubicBezTo>
                      <a:pt x="7" y="0"/>
                      <a:pt x="4" y="0"/>
                      <a:pt x="0" y="0"/>
                    </a:cubicBezTo>
                    <a:cubicBezTo>
                      <a:pt x="0" y="2"/>
                      <a:pt x="0" y="4"/>
                      <a:pt x="0" y="6"/>
                    </a:cubicBezTo>
                    <a:cubicBezTo>
                      <a:pt x="2" y="6"/>
                      <a:pt x="3" y="6"/>
                      <a:pt x="5" y="6"/>
                    </a:cubicBezTo>
                    <a:cubicBezTo>
                      <a:pt x="6" y="7"/>
                      <a:pt x="7" y="7"/>
                      <a:pt x="9"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2" name="Freeform 4002"/>
              <p:cNvSpPr>
                <a:spLocks/>
              </p:cNvSpPr>
              <p:nvPr/>
            </p:nvSpPr>
            <p:spPr bwMode="auto">
              <a:xfrm>
                <a:off x="5505291" y="2110909"/>
                <a:ext cx="66676" cy="95247"/>
              </a:xfrm>
              <a:custGeom>
                <a:avLst/>
                <a:gdLst/>
                <a:ahLst/>
                <a:cxnLst>
                  <a:cxn ang="0">
                    <a:pos x="8" y="1"/>
                  </a:cxn>
                  <a:cxn ang="0">
                    <a:pos x="0" y="0"/>
                  </a:cxn>
                  <a:cxn ang="0">
                    <a:pos x="0" y="11"/>
                  </a:cxn>
                  <a:cxn ang="0">
                    <a:pos x="1" y="11"/>
                  </a:cxn>
                  <a:cxn ang="0">
                    <a:pos x="8" y="2"/>
                  </a:cxn>
                  <a:cxn ang="0">
                    <a:pos x="8" y="1"/>
                  </a:cxn>
                </a:cxnLst>
                <a:rect l="0" t="0" r="r" b="b"/>
                <a:pathLst>
                  <a:path w="8" h="11">
                    <a:moveTo>
                      <a:pt x="8" y="1"/>
                    </a:moveTo>
                    <a:cubicBezTo>
                      <a:pt x="7" y="1"/>
                      <a:pt x="2" y="0"/>
                      <a:pt x="0" y="0"/>
                    </a:cubicBezTo>
                    <a:cubicBezTo>
                      <a:pt x="0" y="4"/>
                      <a:pt x="0" y="8"/>
                      <a:pt x="0" y="11"/>
                    </a:cubicBezTo>
                    <a:cubicBezTo>
                      <a:pt x="1" y="11"/>
                      <a:pt x="1" y="11"/>
                      <a:pt x="1" y="11"/>
                    </a:cubicBezTo>
                    <a:cubicBezTo>
                      <a:pt x="4" y="8"/>
                      <a:pt x="6" y="5"/>
                      <a:pt x="8" y="2"/>
                    </a:cubicBezTo>
                    <a:lnTo>
                      <a:pt x="8" y="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3" name="Freeform 4003"/>
              <p:cNvSpPr>
                <a:spLocks/>
              </p:cNvSpPr>
              <p:nvPr/>
            </p:nvSpPr>
            <p:spPr bwMode="auto">
              <a:xfrm>
                <a:off x="5533862" y="2129958"/>
                <a:ext cx="95247" cy="76197"/>
              </a:xfrm>
              <a:custGeom>
                <a:avLst/>
                <a:gdLst/>
                <a:ahLst/>
                <a:cxnLst>
                  <a:cxn ang="0">
                    <a:pos x="0" y="9"/>
                  </a:cxn>
                  <a:cxn ang="0">
                    <a:pos x="11" y="3"/>
                  </a:cxn>
                  <a:cxn ang="0">
                    <a:pos x="6" y="0"/>
                  </a:cxn>
                  <a:cxn ang="0">
                    <a:pos x="0" y="9"/>
                  </a:cxn>
                </a:cxnLst>
                <a:rect l="0" t="0" r="r" b="b"/>
                <a:pathLst>
                  <a:path w="11" h="9">
                    <a:moveTo>
                      <a:pt x="0" y="9"/>
                    </a:moveTo>
                    <a:cubicBezTo>
                      <a:pt x="3" y="8"/>
                      <a:pt x="9" y="5"/>
                      <a:pt x="11" y="3"/>
                    </a:cubicBezTo>
                    <a:cubicBezTo>
                      <a:pt x="9" y="2"/>
                      <a:pt x="8" y="1"/>
                      <a:pt x="6" y="0"/>
                    </a:cubicBezTo>
                    <a:cubicBezTo>
                      <a:pt x="5" y="3"/>
                      <a:pt x="3" y="6"/>
                      <a:pt x="0"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28" name="Group 4027"/>
            <p:cNvGrpSpPr/>
            <p:nvPr/>
          </p:nvGrpSpPr>
          <p:grpSpPr>
            <a:xfrm>
              <a:off x="5909005" y="3463711"/>
              <a:ext cx="381824" cy="381824"/>
              <a:chOff x="4228984" y="1653724"/>
              <a:chExt cx="733403" cy="733403"/>
            </a:xfrm>
          </p:grpSpPr>
          <p:sp>
            <p:nvSpPr>
              <p:cNvPr id="9124" name="Oval 4004"/>
              <p:cNvSpPr>
                <a:spLocks noChangeArrowheads="1"/>
              </p:cNvSpPr>
              <p:nvPr/>
            </p:nvSpPr>
            <p:spPr bwMode="auto">
              <a:xfrm>
                <a:off x="4514725" y="1948986"/>
                <a:ext cx="152395" cy="142873"/>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5" name="Freeform 4005"/>
              <p:cNvSpPr>
                <a:spLocks noEditPoints="1"/>
              </p:cNvSpPr>
              <p:nvPr/>
            </p:nvSpPr>
            <p:spPr bwMode="auto">
              <a:xfrm>
                <a:off x="4438527" y="1863267"/>
                <a:ext cx="314317" cy="314317"/>
              </a:xfrm>
              <a:custGeom>
                <a:avLst/>
                <a:gdLst/>
                <a:ahLst/>
                <a:cxnLst>
                  <a:cxn ang="0">
                    <a:pos x="34" y="3"/>
                  </a:cxn>
                  <a:cxn ang="0">
                    <a:pos x="27" y="0"/>
                  </a:cxn>
                  <a:cxn ang="0">
                    <a:pos x="18" y="0"/>
                  </a:cxn>
                  <a:cxn ang="0">
                    <a:pos x="18" y="0"/>
                  </a:cxn>
                  <a:cxn ang="0">
                    <a:pos x="9" y="0"/>
                  </a:cxn>
                  <a:cxn ang="0">
                    <a:pos x="8" y="0"/>
                  </a:cxn>
                  <a:cxn ang="0">
                    <a:pos x="4" y="1"/>
                  </a:cxn>
                  <a:cxn ang="0">
                    <a:pos x="0" y="9"/>
                  </a:cxn>
                  <a:cxn ang="0">
                    <a:pos x="0" y="27"/>
                  </a:cxn>
                  <a:cxn ang="0">
                    <a:pos x="0" y="29"/>
                  </a:cxn>
                  <a:cxn ang="0">
                    <a:pos x="9" y="36"/>
                  </a:cxn>
                  <a:cxn ang="0">
                    <a:pos x="27" y="36"/>
                  </a:cxn>
                  <a:cxn ang="0">
                    <a:pos x="28" y="36"/>
                  </a:cxn>
                  <a:cxn ang="0">
                    <a:pos x="33" y="34"/>
                  </a:cxn>
                  <a:cxn ang="0">
                    <a:pos x="36" y="27"/>
                  </a:cxn>
                  <a:cxn ang="0">
                    <a:pos x="36" y="9"/>
                  </a:cxn>
                  <a:cxn ang="0">
                    <a:pos x="36" y="8"/>
                  </a:cxn>
                  <a:cxn ang="0">
                    <a:pos x="34" y="3"/>
                  </a:cxn>
                  <a:cxn ang="0">
                    <a:pos x="18" y="29"/>
                  </a:cxn>
                  <a:cxn ang="0">
                    <a:pos x="6" y="18"/>
                  </a:cxn>
                  <a:cxn ang="0">
                    <a:pos x="18" y="6"/>
                  </a:cxn>
                  <a:cxn ang="0">
                    <a:pos x="29" y="18"/>
                  </a:cxn>
                  <a:cxn ang="0">
                    <a:pos x="18" y="29"/>
                  </a:cxn>
                  <a:cxn ang="0">
                    <a:pos x="30" y="8"/>
                  </a:cxn>
                  <a:cxn ang="0">
                    <a:pos x="28" y="5"/>
                  </a:cxn>
                  <a:cxn ang="0">
                    <a:pos x="30" y="3"/>
                  </a:cxn>
                  <a:cxn ang="0">
                    <a:pos x="33" y="5"/>
                  </a:cxn>
                  <a:cxn ang="0">
                    <a:pos x="30" y="8"/>
                  </a:cxn>
                </a:cxnLst>
                <a:rect l="0" t="0" r="r" b="b"/>
                <a:pathLst>
                  <a:path w="36" h="36">
                    <a:moveTo>
                      <a:pt x="34" y="3"/>
                    </a:moveTo>
                    <a:cubicBezTo>
                      <a:pt x="32" y="1"/>
                      <a:pt x="30" y="0"/>
                      <a:pt x="27" y="0"/>
                    </a:cubicBezTo>
                    <a:cubicBezTo>
                      <a:pt x="24" y="0"/>
                      <a:pt x="21" y="0"/>
                      <a:pt x="18" y="0"/>
                    </a:cubicBezTo>
                    <a:cubicBezTo>
                      <a:pt x="18" y="0"/>
                      <a:pt x="18" y="0"/>
                      <a:pt x="18" y="0"/>
                    </a:cubicBezTo>
                    <a:cubicBezTo>
                      <a:pt x="15" y="0"/>
                      <a:pt x="12" y="0"/>
                      <a:pt x="9" y="0"/>
                    </a:cubicBezTo>
                    <a:cubicBezTo>
                      <a:pt x="9" y="0"/>
                      <a:pt x="8" y="0"/>
                      <a:pt x="8" y="0"/>
                    </a:cubicBezTo>
                    <a:cubicBezTo>
                      <a:pt x="6" y="0"/>
                      <a:pt x="5" y="0"/>
                      <a:pt x="4" y="1"/>
                    </a:cubicBezTo>
                    <a:cubicBezTo>
                      <a:pt x="1" y="3"/>
                      <a:pt x="0" y="5"/>
                      <a:pt x="0" y="9"/>
                    </a:cubicBezTo>
                    <a:cubicBezTo>
                      <a:pt x="0" y="15"/>
                      <a:pt x="0" y="21"/>
                      <a:pt x="0" y="27"/>
                    </a:cubicBezTo>
                    <a:cubicBezTo>
                      <a:pt x="0" y="27"/>
                      <a:pt x="0" y="28"/>
                      <a:pt x="0" y="29"/>
                    </a:cubicBezTo>
                    <a:cubicBezTo>
                      <a:pt x="1" y="33"/>
                      <a:pt x="4" y="36"/>
                      <a:pt x="9" y="36"/>
                    </a:cubicBezTo>
                    <a:cubicBezTo>
                      <a:pt x="15" y="36"/>
                      <a:pt x="21" y="36"/>
                      <a:pt x="27" y="36"/>
                    </a:cubicBezTo>
                    <a:cubicBezTo>
                      <a:pt x="27" y="36"/>
                      <a:pt x="28" y="36"/>
                      <a:pt x="28" y="36"/>
                    </a:cubicBezTo>
                    <a:cubicBezTo>
                      <a:pt x="30" y="36"/>
                      <a:pt x="31" y="35"/>
                      <a:pt x="33" y="34"/>
                    </a:cubicBezTo>
                    <a:cubicBezTo>
                      <a:pt x="35" y="32"/>
                      <a:pt x="36" y="29"/>
                      <a:pt x="36" y="27"/>
                    </a:cubicBezTo>
                    <a:cubicBezTo>
                      <a:pt x="36" y="21"/>
                      <a:pt x="36" y="15"/>
                      <a:pt x="36" y="9"/>
                    </a:cubicBezTo>
                    <a:cubicBezTo>
                      <a:pt x="36" y="8"/>
                      <a:pt x="36" y="8"/>
                      <a:pt x="36" y="8"/>
                    </a:cubicBezTo>
                    <a:cubicBezTo>
                      <a:pt x="36" y="6"/>
                      <a:pt x="35" y="4"/>
                      <a:pt x="34" y="3"/>
                    </a:cubicBezTo>
                    <a:close/>
                    <a:moveTo>
                      <a:pt x="18" y="29"/>
                    </a:moveTo>
                    <a:cubicBezTo>
                      <a:pt x="11" y="29"/>
                      <a:pt x="6" y="24"/>
                      <a:pt x="6" y="18"/>
                    </a:cubicBezTo>
                    <a:cubicBezTo>
                      <a:pt x="6" y="11"/>
                      <a:pt x="11" y="6"/>
                      <a:pt x="18" y="6"/>
                    </a:cubicBezTo>
                    <a:cubicBezTo>
                      <a:pt x="24" y="6"/>
                      <a:pt x="29" y="11"/>
                      <a:pt x="29" y="18"/>
                    </a:cubicBezTo>
                    <a:cubicBezTo>
                      <a:pt x="29" y="24"/>
                      <a:pt x="24" y="29"/>
                      <a:pt x="18" y="29"/>
                    </a:cubicBezTo>
                    <a:close/>
                    <a:moveTo>
                      <a:pt x="30" y="8"/>
                    </a:moveTo>
                    <a:cubicBezTo>
                      <a:pt x="29" y="8"/>
                      <a:pt x="28" y="7"/>
                      <a:pt x="28" y="5"/>
                    </a:cubicBezTo>
                    <a:cubicBezTo>
                      <a:pt x="28" y="4"/>
                      <a:pt x="29" y="3"/>
                      <a:pt x="30" y="3"/>
                    </a:cubicBezTo>
                    <a:cubicBezTo>
                      <a:pt x="31" y="3"/>
                      <a:pt x="33" y="4"/>
                      <a:pt x="33" y="5"/>
                    </a:cubicBezTo>
                    <a:cubicBezTo>
                      <a:pt x="33" y="7"/>
                      <a:pt x="31" y="8"/>
                      <a:pt x="30" y="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6" name="Freeform 4006"/>
              <p:cNvSpPr>
                <a:spLocks noEditPoints="1"/>
              </p:cNvSpPr>
              <p:nvPr/>
            </p:nvSpPr>
            <p:spPr bwMode="auto">
              <a:xfrm>
                <a:off x="4228984" y="1653724"/>
                <a:ext cx="733403" cy="733403"/>
              </a:xfrm>
              <a:custGeom>
                <a:avLst/>
                <a:gdLst/>
                <a:ahLst/>
                <a:cxnLst>
                  <a:cxn ang="0">
                    <a:pos x="80" y="25"/>
                  </a:cxn>
                  <a:cxn ang="0">
                    <a:pos x="71" y="12"/>
                  </a:cxn>
                  <a:cxn ang="0">
                    <a:pos x="58" y="3"/>
                  </a:cxn>
                  <a:cxn ang="0">
                    <a:pos x="42" y="0"/>
                  </a:cxn>
                  <a:cxn ang="0">
                    <a:pos x="25" y="3"/>
                  </a:cxn>
                  <a:cxn ang="0">
                    <a:pos x="12" y="12"/>
                  </a:cxn>
                  <a:cxn ang="0">
                    <a:pos x="3" y="25"/>
                  </a:cxn>
                  <a:cxn ang="0">
                    <a:pos x="0" y="42"/>
                  </a:cxn>
                  <a:cxn ang="0">
                    <a:pos x="3" y="58"/>
                  </a:cxn>
                  <a:cxn ang="0">
                    <a:pos x="12" y="72"/>
                  </a:cxn>
                  <a:cxn ang="0">
                    <a:pos x="25" y="80"/>
                  </a:cxn>
                  <a:cxn ang="0">
                    <a:pos x="42" y="84"/>
                  </a:cxn>
                  <a:cxn ang="0">
                    <a:pos x="58" y="80"/>
                  </a:cxn>
                  <a:cxn ang="0">
                    <a:pos x="71" y="72"/>
                  </a:cxn>
                  <a:cxn ang="0">
                    <a:pos x="80" y="58"/>
                  </a:cxn>
                  <a:cxn ang="0">
                    <a:pos x="84" y="42"/>
                  </a:cxn>
                  <a:cxn ang="0">
                    <a:pos x="80" y="25"/>
                  </a:cxn>
                  <a:cxn ang="0">
                    <a:pos x="63" y="54"/>
                  </a:cxn>
                  <a:cxn ang="0">
                    <a:pos x="51" y="63"/>
                  </a:cxn>
                  <a:cxn ang="0">
                    <a:pos x="33" y="63"/>
                  </a:cxn>
                  <a:cxn ang="0">
                    <a:pos x="32" y="63"/>
                  </a:cxn>
                  <a:cxn ang="0">
                    <a:pos x="28" y="62"/>
                  </a:cxn>
                  <a:cxn ang="0">
                    <a:pos x="22" y="57"/>
                  </a:cxn>
                  <a:cxn ang="0">
                    <a:pos x="20" y="52"/>
                  </a:cxn>
                  <a:cxn ang="0">
                    <a:pos x="20" y="51"/>
                  </a:cxn>
                  <a:cxn ang="0">
                    <a:pos x="20" y="32"/>
                  </a:cxn>
                  <a:cxn ang="0">
                    <a:pos x="20" y="31"/>
                  </a:cxn>
                  <a:cxn ang="0">
                    <a:pos x="21" y="28"/>
                  </a:cxn>
                  <a:cxn ang="0">
                    <a:pos x="27" y="22"/>
                  </a:cxn>
                  <a:cxn ang="0">
                    <a:pos x="31" y="20"/>
                  </a:cxn>
                  <a:cxn ang="0">
                    <a:pos x="32" y="20"/>
                  </a:cxn>
                  <a:cxn ang="0">
                    <a:pos x="51" y="20"/>
                  </a:cxn>
                  <a:cxn ang="0">
                    <a:pos x="51" y="20"/>
                  </a:cxn>
                  <a:cxn ang="0">
                    <a:pos x="54" y="21"/>
                  </a:cxn>
                  <a:cxn ang="0">
                    <a:pos x="59" y="24"/>
                  </a:cxn>
                  <a:cxn ang="0">
                    <a:pos x="63" y="33"/>
                  </a:cxn>
                  <a:cxn ang="0">
                    <a:pos x="63" y="51"/>
                  </a:cxn>
                  <a:cxn ang="0">
                    <a:pos x="63" y="54"/>
                  </a:cxn>
                </a:cxnLst>
                <a:rect l="0" t="0" r="r" b="b"/>
                <a:pathLst>
                  <a:path w="84" h="84">
                    <a:moveTo>
                      <a:pt x="80" y="25"/>
                    </a:moveTo>
                    <a:cubicBezTo>
                      <a:pt x="78" y="20"/>
                      <a:pt x="75" y="16"/>
                      <a:pt x="71" y="12"/>
                    </a:cubicBezTo>
                    <a:cubicBezTo>
                      <a:pt x="68" y="8"/>
                      <a:pt x="63" y="5"/>
                      <a:pt x="58" y="3"/>
                    </a:cubicBezTo>
                    <a:cubicBezTo>
                      <a:pt x="53" y="1"/>
                      <a:pt x="48" y="0"/>
                      <a:pt x="42" y="0"/>
                    </a:cubicBezTo>
                    <a:cubicBezTo>
                      <a:pt x="36" y="0"/>
                      <a:pt x="30" y="1"/>
                      <a:pt x="25" y="3"/>
                    </a:cubicBezTo>
                    <a:cubicBezTo>
                      <a:pt x="20" y="5"/>
                      <a:pt x="16" y="8"/>
                      <a:pt x="12" y="12"/>
                    </a:cubicBezTo>
                    <a:cubicBezTo>
                      <a:pt x="8" y="16"/>
                      <a:pt x="5" y="20"/>
                      <a:pt x="3" y="25"/>
                    </a:cubicBezTo>
                    <a:cubicBezTo>
                      <a:pt x="1" y="31"/>
                      <a:pt x="0" y="36"/>
                      <a:pt x="0" y="42"/>
                    </a:cubicBezTo>
                    <a:cubicBezTo>
                      <a:pt x="0" y="48"/>
                      <a:pt x="1" y="53"/>
                      <a:pt x="3" y="58"/>
                    </a:cubicBezTo>
                    <a:cubicBezTo>
                      <a:pt x="5" y="63"/>
                      <a:pt x="8" y="68"/>
                      <a:pt x="12" y="72"/>
                    </a:cubicBezTo>
                    <a:cubicBezTo>
                      <a:pt x="16" y="75"/>
                      <a:pt x="20" y="78"/>
                      <a:pt x="25" y="80"/>
                    </a:cubicBezTo>
                    <a:cubicBezTo>
                      <a:pt x="30" y="83"/>
                      <a:pt x="36" y="84"/>
                      <a:pt x="42" y="84"/>
                    </a:cubicBezTo>
                    <a:cubicBezTo>
                      <a:pt x="48" y="84"/>
                      <a:pt x="53" y="83"/>
                      <a:pt x="58" y="80"/>
                    </a:cubicBezTo>
                    <a:cubicBezTo>
                      <a:pt x="63" y="78"/>
                      <a:pt x="68" y="75"/>
                      <a:pt x="71" y="72"/>
                    </a:cubicBezTo>
                    <a:cubicBezTo>
                      <a:pt x="75" y="68"/>
                      <a:pt x="78" y="63"/>
                      <a:pt x="80" y="58"/>
                    </a:cubicBezTo>
                    <a:cubicBezTo>
                      <a:pt x="83" y="53"/>
                      <a:pt x="84" y="48"/>
                      <a:pt x="84" y="42"/>
                    </a:cubicBezTo>
                    <a:cubicBezTo>
                      <a:pt x="84" y="36"/>
                      <a:pt x="83" y="31"/>
                      <a:pt x="80" y="25"/>
                    </a:cubicBezTo>
                    <a:close/>
                    <a:moveTo>
                      <a:pt x="63" y="54"/>
                    </a:moveTo>
                    <a:cubicBezTo>
                      <a:pt x="61" y="60"/>
                      <a:pt x="56" y="63"/>
                      <a:pt x="51" y="63"/>
                    </a:cubicBezTo>
                    <a:cubicBezTo>
                      <a:pt x="45" y="63"/>
                      <a:pt x="39" y="63"/>
                      <a:pt x="33" y="63"/>
                    </a:cubicBezTo>
                    <a:cubicBezTo>
                      <a:pt x="32" y="63"/>
                      <a:pt x="32" y="63"/>
                      <a:pt x="32" y="63"/>
                    </a:cubicBezTo>
                    <a:cubicBezTo>
                      <a:pt x="30" y="63"/>
                      <a:pt x="29" y="63"/>
                      <a:pt x="28" y="62"/>
                    </a:cubicBezTo>
                    <a:cubicBezTo>
                      <a:pt x="25" y="61"/>
                      <a:pt x="23" y="59"/>
                      <a:pt x="22" y="57"/>
                    </a:cubicBezTo>
                    <a:cubicBezTo>
                      <a:pt x="21" y="55"/>
                      <a:pt x="21" y="54"/>
                      <a:pt x="20" y="52"/>
                    </a:cubicBezTo>
                    <a:cubicBezTo>
                      <a:pt x="20" y="51"/>
                      <a:pt x="20" y="51"/>
                      <a:pt x="20" y="51"/>
                    </a:cubicBezTo>
                    <a:cubicBezTo>
                      <a:pt x="20" y="45"/>
                      <a:pt x="20" y="39"/>
                      <a:pt x="20" y="32"/>
                    </a:cubicBezTo>
                    <a:cubicBezTo>
                      <a:pt x="20" y="31"/>
                      <a:pt x="20" y="31"/>
                      <a:pt x="20" y="31"/>
                    </a:cubicBezTo>
                    <a:cubicBezTo>
                      <a:pt x="20" y="30"/>
                      <a:pt x="21" y="29"/>
                      <a:pt x="21" y="28"/>
                    </a:cubicBezTo>
                    <a:cubicBezTo>
                      <a:pt x="23" y="25"/>
                      <a:pt x="25" y="23"/>
                      <a:pt x="27" y="22"/>
                    </a:cubicBezTo>
                    <a:cubicBezTo>
                      <a:pt x="29" y="21"/>
                      <a:pt x="30" y="21"/>
                      <a:pt x="31" y="20"/>
                    </a:cubicBezTo>
                    <a:cubicBezTo>
                      <a:pt x="32" y="20"/>
                      <a:pt x="32" y="20"/>
                      <a:pt x="32" y="20"/>
                    </a:cubicBezTo>
                    <a:cubicBezTo>
                      <a:pt x="39" y="20"/>
                      <a:pt x="45" y="20"/>
                      <a:pt x="51" y="20"/>
                    </a:cubicBezTo>
                    <a:cubicBezTo>
                      <a:pt x="51" y="20"/>
                      <a:pt x="51" y="20"/>
                      <a:pt x="51" y="20"/>
                    </a:cubicBezTo>
                    <a:cubicBezTo>
                      <a:pt x="52" y="20"/>
                      <a:pt x="53" y="21"/>
                      <a:pt x="54" y="21"/>
                    </a:cubicBezTo>
                    <a:cubicBezTo>
                      <a:pt x="56" y="21"/>
                      <a:pt x="58" y="22"/>
                      <a:pt x="59" y="24"/>
                    </a:cubicBezTo>
                    <a:cubicBezTo>
                      <a:pt x="62" y="26"/>
                      <a:pt x="63" y="29"/>
                      <a:pt x="63" y="33"/>
                    </a:cubicBezTo>
                    <a:cubicBezTo>
                      <a:pt x="63" y="39"/>
                      <a:pt x="63" y="45"/>
                      <a:pt x="63" y="51"/>
                    </a:cubicBezTo>
                    <a:cubicBezTo>
                      <a:pt x="63" y="52"/>
                      <a:pt x="63" y="53"/>
                      <a:pt x="63" y="5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a:extLst>
              <a:ext uri="{FF2B5EF4-FFF2-40B4-BE49-F238E27FC236}">
                <a16:creationId xmlns:a16="http://schemas.microsoft.com/office/drawing/2014/main" id="{CB1FA0DA-F1FD-0493-FF73-C0B0FD757608}"/>
              </a:ext>
            </a:extLst>
          </p:cNvPr>
          <p:cNvGrpSpPr/>
          <p:nvPr/>
        </p:nvGrpSpPr>
        <p:grpSpPr>
          <a:xfrm>
            <a:off x="950338" y="3149968"/>
            <a:ext cx="4180373" cy="644952"/>
            <a:chOff x="950338" y="3149968"/>
            <a:chExt cx="4180373" cy="644952"/>
          </a:xfrm>
        </p:grpSpPr>
        <p:sp>
          <p:nvSpPr>
            <p:cNvPr id="13" name="Freeform 3966"/>
            <p:cNvSpPr>
              <a:spLocks/>
            </p:cNvSpPr>
            <p:nvPr/>
          </p:nvSpPr>
          <p:spPr bwMode="auto">
            <a:xfrm>
              <a:off x="950338" y="3268665"/>
              <a:ext cx="556324" cy="526255"/>
            </a:xfrm>
            <a:custGeom>
              <a:avLst/>
              <a:gdLst/>
              <a:ahLst/>
              <a:cxnLst>
                <a:cxn ang="0">
                  <a:pos x="90" y="0"/>
                </a:cxn>
                <a:cxn ang="0">
                  <a:pos x="56" y="25"/>
                </a:cxn>
                <a:cxn ang="0">
                  <a:pos x="21" y="0"/>
                </a:cxn>
                <a:cxn ang="0">
                  <a:pos x="33" y="40"/>
                </a:cxn>
                <a:cxn ang="0">
                  <a:pos x="0" y="65"/>
                </a:cxn>
                <a:cxn ang="0">
                  <a:pos x="42" y="65"/>
                </a:cxn>
                <a:cxn ang="0">
                  <a:pos x="54" y="105"/>
                </a:cxn>
                <a:cxn ang="0">
                  <a:pos x="68" y="65"/>
                </a:cxn>
                <a:cxn ang="0">
                  <a:pos x="111" y="65"/>
                </a:cxn>
                <a:cxn ang="0">
                  <a:pos x="76" y="40"/>
                </a:cxn>
                <a:cxn ang="0">
                  <a:pos x="90" y="0"/>
                </a:cxn>
              </a:cxnLst>
              <a:rect l="0" t="0" r="r" b="b"/>
              <a:pathLst>
                <a:path w="111" h="105">
                  <a:moveTo>
                    <a:pt x="90" y="0"/>
                  </a:moveTo>
                  <a:lnTo>
                    <a:pt x="56" y="25"/>
                  </a:lnTo>
                  <a:lnTo>
                    <a:pt x="21" y="0"/>
                  </a:lnTo>
                  <a:lnTo>
                    <a:pt x="33" y="40"/>
                  </a:lnTo>
                  <a:lnTo>
                    <a:pt x="0" y="65"/>
                  </a:lnTo>
                  <a:lnTo>
                    <a:pt x="42" y="65"/>
                  </a:lnTo>
                  <a:lnTo>
                    <a:pt x="54" y="105"/>
                  </a:lnTo>
                  <a:lnTo>
                    <a:pt x="68" y="65"/>
                  </a:lnTo>
                  <a:lnTo>
                    <a:pt x="111" y="65"/>
                  </a:lnTo>
                  <a:lnTo>
                    <a:pt x="76" y="40"/>
                  </a:lnTo>
                  <a:lnTo>
                    <a:pt x="9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967"/>
            <p:cNvSpPr>
              <a:spLocks/>
            </p:cNvSpPr>
            <p:nvPr/>
          </p:nvSpPr>
          <p:spPr bwMode="auto">
            <a:xfrm>
              <a:off x="1220983" y="3268665"/>
              <a:ext cx="591409" cy="526255"/>
            </a:xfrm>
            <a:custGeom>
              <a:avLst/>
              <a:gdLst/>
              <a:ahLst/>
              <a:cxnLst>
                <a:cxn ang="0">
                  <a:pos x="36" y="0"/>
                </a:cxn>
                <a:cxn ang="0">
                  <a:pos x="49" y="40"/>
                </a:cxn>
                <a:cxn ang="0">
                  <a:pos x="90" y="40"/>
                </a:cxn>
                <a:cxn ang="0">
                  <a:pos x="57" y="65"/>
                </a:cxn>
                <a:cxn ang="0">
                  <a:pos x="69" y="105"/>
                </a:cxn>
                <a:cxn ang="0">
                  <a:pos x="35" y="80"/>
                </a:cxn>
                <a:cxn ang="0">
                  <a:pos x="0" y="105"/>
                </a:cxn>
                <a:cxn ang="0">
                  <a:pos x="88" y="105"/>
                </a:cxn>
                <a:cxn ang="0">
                  <a:pos x="118" y="0"/>
                </a:cxn>
                <a:cxn ang="0">
                  <a:pos x="36" y="0"/>
                </a:cxn>
              </a:cxnLst>
              <a:rect l="0" t="0" r="r" b="b"/>
              <a:pathLst>
                <a:path w="118" h="105">
                  <a:moveTo>
                    <a:pt x="36" y="0"/>
                  </a:moveTo>
                  <a:lnTo>
                    <a:pt x="49" y="40"/>
                  </a:lnTo>
                  <a:lnTo>
                    <a:pt x="90" y="40"/>
                  </a:lnTo>
                  <a:lnTo>
                    <a:pt x="57" y="65"/>
                  </a:lnTo>
                  <a:lnTo>
                    <a:pt x="69" y="105"/>
                  </a:lnTo>
                  <a:lnTo>
                    <a:pt x="35" y="80"/>
                  </a:lnTo>
                  <a:lnTo>
                    <a:pt x="0" y="105"/>
                  </a:lnTo>
                  <a:lnTo>
                    <a:pt x="88" y="105"/>
                  </a:lnTo>
                  <a:lnTo>
                    <a:pt x="118" y="0"/>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68"/>
            <p:cNvSpPr>
              <a:spLocks noEditPoints="1"/>
            </p:cNvSpPr>
            <p:nvPr/>
          </p:nvSpPr>
          <p:spPr bwMode="auto">
            <a:xfrm>
              <a:off x="2879936" y="3278689"/>
              <a:ext cx="551313" cy="511218"/>
            </a:xfrm>
            <a:custGeom>
              <a:avLst/>
              <a:gdLst/>
              <a:ahLst/>
              <a:cxnLst>
                <a:cxn ang="0">
                  <a:pos x="14" y="12"/>
                </a:cxn>
                <a:cxn ang="0">
                  <a:pos x="10" y="4"/>
                </a:cxn>
                <a:cxn ang="0">
                  <a:pos x="1" y="2"/>
                </a:cxn>
                <a:cxn ang="0">
                  <a:pos x="1" y="0"/>
                </a:cxn>
                <a:cxn ang="0">
                  <a:pos x="37" y="0"/>
                </a:cxn>
                <a:cxn ang="0">
                  <a:pos x="49" y="1"/>
                </a:cxn>
                <a:cxn ang="0">
                  <a:pos x="59" y="3"/>
                </a:cxn>
                <a:cxn ang="0">
                  <a:pos x="73" y="10"/>
                </a:cxn>
                <a:cxn ang="0">
                  <a:pos x="79" y="19"/>
                </a:cxn>
                <a:cxn ang="0">
                  <a:pos x="82" y="28"/>
                </a:cxn>
                <a:cxn ang="0">
                  <a:pos x="83" y="41"/>
                </a:cxn>
                <a:cxn ang="0">
                  <a:pos x="81" y="52"/>
                </a:cxn>
                <a:cxn ang="0">
                  <a:pos x="78"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5" y="67"/>
                </a:cxn>
                <a:cxn ang="0">
                  <a:pos x="60" y="63"/>
                </a:cxn>
                <a:cxn ang="0">
                  <a:pos x="66" y="52"/>
                </a:cxn>
                <a:cxn ang="0">
                  <a:pos x="68" y="39"/>
                </a:cxn>
                <a:cxn ang="0">
                  <a:pos x="66" y="22"/>
                </a:cxn>
                <a:cxn ang="0">
                  <a:pos x="64" y="18"/>
                </a:cxn>
                <a:cxn ang="0">
                  <a:pos x="58" y="10"/>
                </a:cxn>
                <a:cxn ang="0">
                  <a:pos x="50"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3" y="6"/>
                    <a:pt x="12" y="5"/>
                    <a:pt x="10" y="4"/>
                  </a:cubicBezTo>
                  <a:cubicBezTo>
                    <a:pt x="9" y="4"/>
                    <a:pt x="8" y="4"/>
                    <a:pt x="6" y="3"/>
                  </a:cubicBezTo>
                  <a:cubicBezTo>
                    <a:pt x="5" y="3"/>
                    <a:pt x="3" y="3"/>
                    <a:pt x="1" y="2"/>
                  </a:cubicBezTo>
                  <a:cubicBezTo>
                    <a:pt x="0" y="2"/>
                    <a:pt x="0" y="2"/>
                    <a:pt x="0" y="1"/>
                  </a:cubicBezTo>
                  <a:cubicBezTo>
                    <a:pt x="0" y="0"/>
                    <a:pt x="0" y="0"/>
                    <a:pt x="1" y="0"/>
                  </a:cubicBezTo>
                  <a:cubicBezTo>
                    <a:pt x="2" y="0"/>
                    <a:pt x="2" y="0"/>
                    <a:pt x="2" y="0"/>
                  </a:cubicBezTo>
                  <a:cubicBezTo>
                    <a:pt x="14" y="0"/>
                    <a:pt x="25" y="0"/>
                    <a:pt x="37" y="0"/>
                  </a:cubicBezTo>
                  <a:cubicBezTo>
                    <a:pt x="39" y="0"/>
                    <a:pt x="41" y="0"/>
                    <a:pt x="43"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4"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2" y="38"/>
                    <a:pt x="83" y="41"/>
                  </a:cubicBezTo>
                  <a:cubicBezTo>
                    <a:pt x="83" y="43"/>
                    <a:pt x="82" y="44"/>
                    <a:pt x="82" y="45"/>
                  </a:cubicBezTo>
                  <a:cubicBezTo>
                    <a:pt x="82" y="48"/>
                    <a:pt x="81" y="50"/>
                    <a:pt x="81" y="52"/>
                  </a:cubicBezTo>
                  <a:cubicBezTo>
                    <a:pt x="81" y="53"/>
                    <a:pt x="80" y="55"/>
                    <a:pt x="80" y="56"/>
                  </a:cubicBezTo>
                  <a:cubicBezTo>
                    <a:pt x="79" y="57"/>
                    <a:pt x="79" y="58"/>
                    <a:pt x="78" y="59"/>
                  </a:cubicBezTo>
                  <a:cubicBezTo>
                    <a:pt x="78" y="60"/>
                    <a:pt x="76" y="62"/>
                    <a:pt x="75" y="64"/>
                  </a:cubicBezTo>
                  <a:cubicBezTo>
                    <a:pt x="73" y="66"/>
                    <a:pt x="71" y="68"/>
                    <a:pt x="68" y="70"/>
                  </a:cubicBezTo>
                  <a:cubicBezTo>
                    <a:pt x="66" y="71"/>
                    <a:pt x="63" y="72"/>
                    <a:pt x="60" y="73"/>
                  </a:cubicBezTo>
                  <a:cubicBezTo>
                    <a:pt x="58" y="74"/>
                    <a:pt x="57" y="74"/>
                    <a:pt x="55" y="75"/>
                  </a:cubicBezTo>
                  <a:cubicBezTo>
                    <a:pt x="54" y="75"/>
                    <a:pt x="54" y="75"/>
                    <a:pt x="54" y="75"/>
                  </a:cubicBezTo>
                  <a:cubicBezTo>
                    <a:pt x="51" y="75"/>
                    <a:pt x="49" y="76"/>
                    <a:pt x="46" y="76"/>
                  </a:cubicBezTo>
                  <a:cubicBezTo>
                    <a:pt x="44" y="76"/>
                    <a:pt x="43" y="76"/>
                    <a:pt x="42" y="76"/>
                  </a:cubicBezTo>
                  <a:cubicBezTo>
                    <a:pt x="42" y="76"/>
                    <a:pt x="42" y="76"/>
                    <a:pt x="42" y="76"/>
                  </a:cubicBezTo>
                  <a:cubicBezTo>
                    <a:pt x="39" y="77"/>
                    <a:pt x="37" y="77"/>
                    <a:pt x="35" y="77"/>
                  </a:cubicBezTo>
                  <a:cubicBezTo>
                    <a:pt x="29" y="77"/>
                    <a:pt x="23" y="77"/>
                    <a:pt x="16" y="77"/>
                  </a:cubicBezTo>
                  <a:cubicBezTo>
                    <a:pt x="15" y="77"/>
                    <a:pt x="15" y="77"/>
                    <a:pt x="15"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4" y="72"/>
                  </a:cubicBezTo>
                  <a:cubicBezTo>
                    <a:pt x="37" y="72"/>
                    <a:pt x="39" y="71"/>
                    <a:pt x="41" y="71"/>
                  </a:cubicBezTo>
                  <a:cubicBezTo>
                    <a:pt x="44" y="71"/>
                    <a:pt x="47" y="70"/>
                    <a:pt x="50" y="69"/>
                  </a:cubicBezTo>
                  <a:cubicBezTo>
                    <a:pt x="52" y="69"/>
                    <a:pt x="54" y="68"/>
                    <a:pt x="55" y="67"/>
                  </a:cubicBezTo>
                  <a:cubicBezTo>
                    <a:pt x="56" y="67"/>
                    <a:pt x="56" y="67"/>
                    <a:pt x="57" y="66"/>
                  </a:cubicBezTo>
                  <a:cubicBezTo>
                    <a:pt x="58" y="65"/>
                    <a:pt x="59" y="64"/>
                    <a:pt x="60" y="63"/>
                  </a:cubicBezTo>
                  <a:cubicBezTo>
                    <a:pt x="62" y="61"/>
                    <a:pt x="63" y="59"/>
                    <a:pt x="64" y="57"/>
                  </a:cubicBezTo>
                  <a:cubicBezTo>
                    <a:pt x="65" y="56"/>
                    <a:pt x="66" y="54"/>
                    <a:pt x="66" y="52"/>
                  </a:cubicBezTo>
                  <a:cubicBezTo>
                    <a:pt x="67" y="50"/>
                    <a:pt x="67"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59" y="12"/>
                    <a:pt x="58" y="10"/>
                  </a:cubicBezTo>
                  <a:cubicBezTo>
                    <a:pt x="56" y="10"/>
                    <a:pt x="55" y="9"/>
                    <a:pt x="54" y="8"/>
                  </a:cubicBezTo>
                  <a:cubicBezTo>
                    <a:pt x="53" y="7"/>
                    <a:pt x="52" y="7"/>
                    <a:pt x="50" y="7"/>
                  </a:cubicBezTo>
                  <a:cubicBezTo>
                    <a:pt x="49" y="6"/>
                    <a:pt x="47" y="6"/>
                    <a:pt x="45" y="5"/>
                  </a:cubicBezTo>
                  <a:cubicBezTo>
                    <a:pt x="43" y="5"/>
                    <a:pt x="41" y="5"/>
                    <a:pt x="40" y="5"/>
                  </a:cubicBezTo>
                  <a:cubicBezTo>
                    <a:pt x="36" y="4"/>
                    <a:pt x="33" y="5"/>
                    <a:pt x="30" y="5"/>
                  </a:cubicBezTo>
                  <a:cubicBezTo>
                    <a:pt x="29" y="6"/>
                    <a:pt x="28" y="6"/>
                    <a:pt x="28" y="7"/>
                  </a:cubicBezTo>
                  <a:cubicBezTo>
                    <a:pt x="27" y="9"/>
                    <a:pt x="27" y="11"/>
                    <a:pt x="27" y="12"/>
                  </a:cubicBezTo>
                  <a:cubicBezTo>
                    <a:pt x="27" y="21"/>
                    <a:pt x="27" y="30"/>
                    <a:pt x="27" y="3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69"/>
            <p:cNvSpPr>
              <a:spLocks noEditPoints="1"/>
            </p:cNvSpPr>
            <p:nvPr/>
          </p:nvSpPr>
          <p:spPr bwMode="auto">
            <a:xfrm>
              <a:off x="3987574" y="3278689"/>
              <a:ext cx="541289" cy="511218"/>
            </a:xfrm>
            <a:custGeom>
              <a:avLst/>
              <a:gdLst/>
              <a:ahLst/>
              <a:cxnLst>
                <a:cxn ang="0">
                  <a:pos x="22" y="51"/>
                </a:cxn>
                <a:cxn ang="0">
                  <a:pos x="18" y="56"/>
                </a:cxn>
                <a:cxn ang="0">
                  <a:pos x="15" y="64"/>
                </a:cxn>
                <a:cxn ang="0">
                  <a:pos x="10" y="75"/>
                </a:cxn>
                <a:cxn ang="0">
                  <a:pos x="7" y="77"/>
                </a:cxn>
                <a:cxn ang="0">
                  <a:pos x="1" y="77"/>
                </a:cxn>
                <a:cxn ang="0">
                  <a:pos x="0" y="75"/>
                </a:cxn>
                <a:cxn ang="0">
                  <a:pos x="3" y="69"/>
                </a:cxn>
                <a:cxn ang="0">
                  <a:pos x="8" y="59"/>
                </a:cxn>
                <a:cxn ang="0">
                  <a:pos x="12" y="51"/>
                </a:cxn>
                <a:cxn ang="0">
                  <a:pos x="15" y="44"/>
                </a:cxn>
                <a:cxn ang="0">
                  <a:pos x="19" y="36"/>
                </a:cxn>
                <a:cxn ang="0">
                  <a:pos x="22" y="28"/>
                </a:cxn>
                <a:cxn ang="0">
                  <a:pos x="25" y="21"/>
                </a:cxn>
                <a:cxn ang="0">
                  <a:pos x="29" y="13"/>
                </a:cxn>
                <a:cxn ang="0">
                  <a:pos x="31" y="8"/>
                </a:cxn>
                <a:cxn ang="0">
                  <a:pos x="22" y="3"/>
                </a:cxn>
                <a:cxn ang="0">
                  <a:pos x="22" y="0"/>
                </a:cxn>
                <a:cxn ang="0">
                  <a:pos x="46" y="1"/>
                </a:cxn>
                <a:cxn ang="0">
                  <a:pos x="48" y="6"/>
                </a:cxn>
                <a:cxn ang="0">
                  <a:pos x="51" y="13"/>
                </a:cxn>
                <a:cxn ang="0">
                  <a:pos x="58" y="26"/>
                </a:cxn>
                <a:cxn ang="0">
                  <a:pos x="60" y="31"/>
                </a:cxn>
                <a:cxn ang="0">
                  <a:pos x="64" y="40"/>
                </a:cxn>
                <a:cxn ang="0">
                  <a:pos x="68" y="48"/>
                </a:cxn>
                <a:cxn ang="0">
                  <a:pos x="73" y="58"/>
                </a:cxn>
                <a:cxn ang="0">
                  <a:pos x="77" y="66"/>
                </a:cxn>
                <a:cxn ang="0">
                  <a:pos x="80" y="73"/>
                </a:cxn>
                <a:cxn ang="0">
                  <a:pos x="81" y="77"/>
                </a:cxn>
                <a:cxn ang="0">
                  <a:pos x="67" y="75"/>
                </a:cxn>
                <a:cxn ang="0">
                  <a:pos x="62" y="65"/>
                </a:cxn>
                <a:cxn ang="0">
                  <a:pos x="58" y="57"/>
                </a:cxn>
                <a:cxn ang="0">
                  <a:pos x="54" y="51"/>
                </a:cxn>
                <a:cxn ang="0">
                  <a:pos x="38" y="46"/>
                </a:cxn>
                <a:cxn ang="0">
                  <a:pos x="53" y="46"/>
                </a:cxn>
                <a:cxn ang="0">
                  <a:pos x="52" y="43"/>
                </a:cxn>
                <a:cxn ang="0">
                  <a:pos x="50" y="37"/>
                </a:cxn>
                <a:cxn ang="0">
                  <a:pos x="47" y="33"/>
                </a:cxn>
                <a:cxn ang="0">
                  <a:pos x="44" y="26"/>
                </a:cxn>
                <a:cxn ang="0">
                  <a:pos x="40" y="18"/>
                </a:cxn>
                <a:cxn ang="0">
                  <a:pos x="38" y="14"/>
                </a:cxn>
                <a:cxn ang="0">
                  <a:pos x="37" y="15"/>
                </a:cxn>
                <a:cxn ang="0">
                  <a:pos x="33" y="23"/>
                </a:cxn>
                <a:cxn ang="0">
                  <a:pos x="29" y="33"/>
                </a:cxn>
                <a:cxn ang="0">
                  <a:pos x="23" y="45"/>
                </a:cxn>
                <a:cxn ang="0">
                  <a:pos x="25" y="46"/>
                </a:cxn>
              </a:cxnLst>
              <a:rect l="0" t="0" r="r" b="b"/>
              <a:pathLst>
                <a:path w="82" h="77">
                  <a:moveTo>
                    <a:pt x="38" y="51"/>
                  </a:moveTo>
                  <a:cubicBezTo>
                    <a:pt x="33" y="51"/>
                    <a:pt x="27" y="51"/>
                    <a:pt x="22" y="51"/>
                  </a:cubicBezTo>
                  <a:cubicBezTo>
                    <a:pt x="21" y="51"/>
                    <a:pt x="20" y="51"/>
                    <a:pt x="20" y="53"/>
                  </a:cubicBezTo>
                  <a:cubicBezTo>
                    <a:pt x="19" y="54"/>
                    <a:pt x="19" y="55"/>
                    <a:pt x="18" y="56"/>
                  </a:cubicBezTo>
                  <a:cubicBezTo>
                    <a:pt x="18" y="57"/>
                    <a:pt x="18" y="58"/>
                    <a:pt x="17" y="58"/>
                  </a:cubicBezTo>
                  <a:cubicBezTo>
                    <a:pt x="16" y="60"/>
                    <a:pt x="16" y="62"/>
                    <a:pt x="15" y="64"/>
                  </a:cubicBezTo>
                  <a:cubicBezTo>
                    <a:pt x="14" y="66"/>
                    <a:pt x="13" y="68"/>
                    <a:pt x="12" y="70"/>
                  </a:cubicBezTo>
                  <a:cubicBezTo>
                    <a:pt x="12" y="71"/>
                    <a:pt x="11" y="73"/>
                    <a:pt x="10" y="75"/>
                  </a:cubicBezTo>
                  <a:cubicBezTo>
                    <a:pt x="10" y="75"/>
                    <a:pt x="10" y="75"/>
                    <a:pt x="10" y="75"/>
                  </a:cubicBezTo>
                  <a:cubicBezTo>
                    <a:pt x="9" y="77"/>
                    <a:pt x="9" y="77"/>
                    <a:pt x="7" y="77"/>
                  </a:cubicBezTo>
                  <a:cubicBezTo>
                    <a:pt x="6" y="77"/>
                    <a:pt x="4" y="77"/>
                    <a:pt x="2" y="77"/>
                  </a:cubicBezTo>
                  <a:cubicBezTo>
                    <a:pt x="1" y="77"/>
                    <a:pt x="1" y="77"/>
                    <a:pt x="1" y="77"/>
                  </a:cubicBezTo>
                  <a:cubicBezTo>
                    <a:pt x="0" y="77"/>
                    <a:pt x="0" y="76"/>
                    <a:pt x="0" y="76"/>
                  </a:cubicBezTo>
                  <a:cubicBezTo>
                    <a:pt x="0" y="75"/>
                    <a:pt x="0" y="75"/>
                    <a:pt x="0" y="75"/>
                  </a:cubicBezTo>
                  <a:cubicBezTo>
                    <a:pt x="1" y="74"/>
                    <a:pt x="1" y="73"/>
                    <a:pt x="2" y="72"/>
                  </a:cubicBezTo>
                  <a:cubicBezTo>
                    <a:pt x="2" y="71"/>
                    <a:pt x="3" y="70"/>
                    <a:pt x="3" y="69"/>
                  </a:cubicBezTo>
                  <a:cubicBezTo>
                    <a:pt x="4" y="68"/>
                    <a:pt x="5" y="66"/>
                    <a:pt x="6" y="64"/>
                  </a:cubicBezTo>
                  <a:cubicBezTo>
                    <a:pt x="6" y="62"/>
                    <a:pt x="7" y="61"/>
                    <a:pt x="8" y="59"/>
                  </a:cubicBezTo>
                  <a:cubicBezTo>
                    <a:pt x="9" y="57"/>
                    <a:pt x="9" y="56"/>
                    <a:pt x="10" y="54"/>
                  </a:cubicBezTo>
                  <a:cubicBezTo>
                    <a:pt x="11" y="53"/>
                    <a:pt x="11" y="52"/>
                    <a:pt x="12" y="51"/>
                  </a:cubicBezTo>
                  <a:cubicBezTo>
                    <a:pt x="12" y="50"/>
                    <a:pt x="12" y="50"/>
                    <a:pt x="12" y="49"/>
                  </a:cubicBezTo>
                  <a:cubicBezTo>
                    <a:pt x="13" y="47"/>
                    <a:pt x="14" y="46"/>
                    <a:pt x="15" y="44"/>
                  </a:cubicBezTo>
                  <a:cubicBezTo>
                    <a:pt x="15" y="43"/>
                    <a:pt x="16" y="42"/>
                    <a:pt x="16" y="41"/>
                  </a:cubicBezTo>
                  <a:cubicBezTo>
                    <a:pt x="17" y="39"/>
                    <a:pt x="18" y="38"/>
                    <a:pt x="19" y="36"/>
                  </a:cubicBezTo>
                  <a:cubicBezTo>
                    <a:pt x="19" y="35"/>
                    <a:pt x="20" y="33"/>
                    <a:pt x="21" y="32"/>
                  </a:cubicBezTo>
                  <a:cubicBezTo>
                    <a:pt x="21" y="31"/>
                    <a:pt x="22" y="29"/>
                    <a:pt x="22" y="28"/>
                  </a:cubicBezTo>
                  <a:cubicBezTo>
                    <a:pt x="22" y="28"/>
                    <a:pt x="23" y="27"/>
                    <a:pt x="23" y="26"/>
                  </a:cubicBezTo>
                  <a:cubicBezTo>
                    <a:pt x="24" y="25"/>
                    <a:pt x="25" y="23"/>
                    <a:pt x="25" y="21"/>
                  </a:cubicBezTo>
                  <a:cubicBezTo>
                    <a:pt x="26" y="20"/>
                    <a:pt x="27" y="18"/>
                    <a:pt x="28" y="17"/>
                  </a:cubicBezTo>
                  <a:cubicBezTo>
                    <a:pt x="28" y="16"/>
                    <a:pt x="29" y="15"/>
                    <a:pt x="29" y="13"/>
                  </a:cubicBezTo>
                  <a:cubicBezTo>
                    <a:pt x="29" y="13"/>
                    <a:pt x="30" y="12"/>
                    <a:pt x="30" y="11"/>
                  </a:cubicBezTo>
                  <a:cubicBezTo>
                    <a:pt x="31" y="10"/>
                    <a:pt x="31" y="9"/>
                    <a:pt x="31" y="8"/>
                  </a:cubicBezTo>
                  <a:cubicBezTo>
                    <a:pt x="31" y="6"/>
                    <a:pt x="30" y="5"/>
                    <a:pt x="29" y="4"/>
                  </a:cubicBezTo>
                  <a:cubicBezTo>
                    <a:pt x="26" y="4"/>
                    <a:pt x="24" y="3"/>
                    <a:pt x="22" y="3"/>
                  </a:cubicBezTo>
                  <a:cubicBezTo>
                    <a:pt x="21" y="2"/>
                    <a:pt x="20" y="2"/>
                    <a:pt x="20" y="1"/>
                  </a:cubicBezTo>
                  <a:cubicBezTo>
                    <a:pt x="21" y="0"/>
                    <a:pt x="21" y="0"/>
                    <a:pt x="22" y="0"/>
                  </a:cubicBezTo>
                  <a:cubicBezTo>
                    <a:pt x="29" y="0"/>
                    <a:pt x="36" y="0"/>
                    <a:pt x="44" y="0"/>
                  </a:cubicBezTo>
                  <a:cubicBezTo>
                    <a:pt x="45" y="0"/>
                    <a:pt x="45" y="0"/>
                    <a:pt x="46" y="1"/>
                  </a:cubicBezTo>
                  <a:cubicBezTo>
                    <a:pt x="46" y="2"/>
                    <a:pt x="47" y="3"/>
                    <a:pt x="47" y="4"/>
                  </a:cubicBezTo>
                  <a:cubicBezTo>
                    <a:pt x="48" y="4"/>
                    <a:pt x="48" y="5"/>
                    <a:pt x="48" y="6"/>
                  </a:cubicBezTo>
                  <a:cubicBezTo>
                    <a:pt x="49" y="7"/>
                    <a:pt x="50" y="9"/>
                    <a:pt x="50" y="11"/>
                  </a:cubicBezTo>
                  <a:cubicBezTo>
                    <a:pt x="51" y="11"/>
                    <a:pt x="51" y="12"/>
                    <a:pt x="51" y="13"/>
                  </a:cubicBezTo>
                  <a:cubicBezTo>
                    <a:pt x="52" y="15"/>
                    <a:pt x="53" y="17"/>
                    <a:pt x="54" y="19"/>
                  </a:cubicBezTo>
                  <a:cubicBezTo>
                    <a:pt x="55" y="21"/>
                    <a:pt x="57" y="24"/>
                    <a:pt x="58" y="26"/>
                  </a:cubicBezTo>
                  <a:cubicBezTo>
                    <a:pt x="58" y="27"/>
                    <a:pt x="59" y="28"/>
                    <a:pt x="59" y="29"/>
                  </a:cubicBezTo>
                  <a:cubicBezTo>
                    <a:pt x="60" y="30"/>
                    <a:pt x="60" y="31"/>
                    <a:pt x="60" y="31"/>
                  </a:cubicBezTo>
                  <a:cubicBezTo>
                    <a:pt x="61" y="33"/>
                    <a:pt x="62" y="35"/>
                    <a:pt x="63" y="37"/>
                  </a:cubicBezTo>
                  <a:cubicBezTo>
                    <a:pt x="63" y="38"/>
                    <a:pt x="64" y="39"/>
                    <a:pt x="64" y="40"/>
                  </a:cubicBezTo>
                  <a:cubicBezTo>
                    <a:pt x="65" y="40"/>
                    <a:pt x="65" y="41"/>
                    <a:pt x="65" y="42"/>
                  </a:cubicBezTo>
                  <a:cubicBezTo>
                    <a:pt x="66" y="44"/>
                    <a:pt x="67" y="46"/>
                    <a:pt x="68" y="48"/>
                  </a:cubicBezTo>
                  <a:cubicBezTo>
                    <a:pt x="69" y="50"/>
                    <a:pt x="70" y="51"/>
                    <a:pt x="70" y="53"/>
                  </a:cubicBezTo>
                  <a:cubicBezTo>
                    <a:pt x="71" y="54"/>
                    <a:pt x="72" y="56"/>
                    <a:pt x="73" y="58"/>
                  </a:cubicBezTo>
                  <a:cubicBezTo>
                    <a:pt x="73" y="59"/>
                    <a:pt x="74" y="60"/>
                    <a:pt x="74" y="60"/>
                  </a:cubicBezTo>
                  <a:cubicBezTo>
                    <a:pt x="75" y="62"/>
                    <a:pt x="76" y="64"/>
                    <a:pt x="77" y="66"/>
                  </a:cubicBezTo>
                  <a:cubicBezTo>
                    <a:pt x="77" y="67"/>
                    <a:pt x="78" y="69"/>
                    <a:pt x="79" y="70"/>
                  </a:cubicBezTo>
                  <a:cubicBezTo>
                    <a:pt x="79" y="71"/>
                    <a:pt x="80" y="72"/>
                    <a:pt x="80" y="73"/>
                  </a:cubicBezTo>
                  <a:cubicBezTo>
                    <a:pt x="81" y="74"/>
                    <a:pt x="81" y="75"/>
                    <a:pt x="81" y="75"/>
                  </a:cubicBezTo>
                  <a:cubicBezTo>
                    <a:pt x="82" y="76"/>
                    <a:pt x="81" y="77"/>
                    <a:pt x="81" y="77"/>
                  </a:cubicBezTo>
                  <a:cubicBezTo>
                    <a:pt x="77" y="77"/>
                    <a:pt x="73" y="77"/>
                    <a:pt x="69" y="77"/>
                  </a:cubicBezTo>
                  <a:cubicBezTo>
                    <a:pt x="68" y="77"/>
                    <a:pt x="67" y="76"/>
                    <a:pt x="67" y="75"/>
                  </a:cubicBezTo>
                  <a:cubicBezTo>
                    <a:pt x="66" y="73"/>
                    <a:pt x="65" y="72"/>
                    <a:pt x="64" y="70"/>
                  </a:cubicBezTo>
                  <a:cubicBezTo>
                    <a:pt x="63" y="68"/>
                    <a:pt x="63" y="66"/>
                    <a:pt x="62" y="65"/>
                  </a:cubicBezTo>
                  <a:cubicBezTo>
                    <a:pt x="61" y="63"/>
                    <a:pt x="60" y="61"/>
                    <a:pt x="60" y="60"/>
                  </a:cubicBezTo>
                  <a:cubicBezTo>
                    <a:pt x="59" y="59"/>
                    <a:pt x="59" y="58"/>
                    <a:pt x="58" y="57"/>
                  </a:cubicBezTo>
                  <a:cubicBezTo>
                    <a:pt x="58" y="56"/>
                    <a:pt x="57" y="54"/>
                    <a:pt x="56" y="53"/>
                  </a:cubicBezTo>
                  <a:cubicBezTo>
                    <a:pt x="56" y="52"/>
                    <a:pt x="55" y="51"/>
                    <a:pt x="54" y="51"/>
                  </a:cubicBezTo>
                  <a:cubicBezTo>
                    <a:pt x="49" y="51"/>
                    <a:pt x="43" y="51"/>
                    <a:pt x="38" y="51"/>
                  </a:cubicBezTo>
                  <a:moveTo>
                    <a:pt x="38" y="46"/>
                  </a:moveTo>
                  <a:cubicBezTo>
                    <a:pt x="52" y="46"/>
                    <a:pt x="52" y="46"/>
                    <a:pt x="52" y="46"/>
                  </a:cubicBezTo>
                  <a:cubicBezTo>
                    <a:pt x="52" y="46"/>
                    <a:pt x="52" y="46"/>
                    <a:pt x="53" y="46"/>
                  </a:cubicBezTo>
                  <a:cubicBezTo>
                    <a:pt x="54" y="46"/>
                    <a:pt x="54" y="46"/>
                    <a:pt x="53" y="45"/>
                  </a:cubicBezTo>
                  <a:cubicBezTo>
                    <a:pt x="53" y="44"/>
                    <a:pt x="53" y="44"/>
                    <a:pt x="52" y="43"/>
                  </a:cubicBezTo>
                  <a:cubicBezTo>
                    <a:pt x="52" y="42"/>
                    <a:pt x="52" y="41"/>
                    <a:pt x="51" y="41"/>
                  </a:cubicBezTo>
                  <a:cubicBezTo>
                    <a:pt x="51" y="39"/>
                    <a:pt x="50" y="38"/>
                    <a:pt x="50" y="37"/>
                  </a:cubicBezTo>
                  <a:cubicBezTo>
                    <a:pt x="50" y="37"/>
                    <a:pt x="49" y="36"/>
                    <a:pt x="49" y="36"/>
                  </a:cubicBezTo>
                  <a:cubicBezTo>
                    <a:pt x="48" y="35"/>
                    <a:pt x="48" y="34"/>
                    <a:pt x="47" y="33"/>
                  </a:cubicBezTo>
                  <a:cubicBezTo>
                    <a:pt x="47" y="31"/>
                    <a:pt x="46" y="29"/>
                    <a:pt x="45" y="28"/>
                  </a:cubicBezTo>
                  <a:cubicBezTo>
                    <a:pt x="45" y="27"/>
                    <a:pt x="45" y="26"/>
                    <a:pt x="44" y="26"/>
                  </a:cubicBezTo>
                  <a:cubicBezTo>
                    <a:pt x="44" y="25"/>
                    <a:pt x="43" y="24"/>
                    <a:pt x="43" y="23"/>
                  </a:cubicBezTo>
                  <a:cubicBezTo>
                    <a:pt x="42" y="21"/>
                    <a:pt x="41" y="19"/>
                    <a:pt x="40" y="18"/>
                  </a:cubicBezTo>
                  <a:cubicBezTo>
                    <a:pt x="40" y="16"/>
                    <a:pt x="39" y="15"/>
                    <a:pt x="39" y="14"/>
                  </a:cubicBezTo>
                  <a:cubicBezTo>
                    <a:pt x="38" y="14"/>
                    <a:pt x="38" y="14"/>
                    <a:pt x="38" y="14"/>
                  </a:cubicBezTo>
                  <a:cubicBezTo>
                    <a:pt x="38" y="14"/>
                    <a:pt x="38" y="14"/>
                    <a:pt x="38" y="14"/>
                  </a:cubicBezTo>
                  <a:cubicBezTo>
                    <a:pt x="37" y="15"/>
                    <a:pt x="37" y="15"/>
                    <a:pt x="37" y="15"/>
                  </a:cubicBezTo>
                  <a:cubicBezTo>
                    <a:pt x="37" y="16"/>
                    <a:pt x="37" y="17"/>
                    <a:pt x="36" y="17"/>
                  </a:cubicBezTo>
                  <a:cubicBezTo>
                    <a:pt x="35" y="19"/>
                    <a:pt x="34" y="21"/>
                    <a:pt x="33" y="23"/>
                  </a:cubicBezTo>
                  <a:cubicBezTo>
                    <a:pt x="32" y="26"/>
                    <a:pt x="31" y="28"/>
                    <a:pt x="30" y="31"/>
                  </a:cubicBezTo>
                  <a:cubicBezTo>
                    <a:pt x="30" y="32"/>
                    <a:pt x="29" y="33"/>
                    <a:pt x="29" y="33"/>
                  </a:cubicBezTo>
                  <a:cubicBezTo>
                    <a:pt x="28" y="35"/>
                    <a:pt x="27" y="36"/>
                    <a:pt x="26" y="38"/>
                  </a:cubicBezTo>
                  <a:cubicBezTo>
                    <a:pt x="25" y="40"/>
                    <a:pt x="24" y="43"/>
                    <a:pt x="23" y="45"/>
                  </a:cubicBezTo>
                  <a:cubicBezTo>
                    <a:pt x="23" y="46"/>
                    <a:pt x="23" y="46"/>
                    <a:pt x="24" y="46"/>
                  </a:cubicBezTo>
                  <a:cubicBezTo>
                    <a:pt x="25" y="46"/>
                    <a:pt x="25" y="46"/>
                    <a:pt x="25" y="46"/>
                  </a:cubicBezTo>
                  <a:lnTo>
                    <a:pt x="38" y="4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70"/>
            <p:cNvSpPr>
              <a:spLocks noEditPoints="1"/>
            </p:cNvSpPr>
            <p:nvPr/>
          </p:nvSpPr>
          <p:spPr bwMode="auto">
            <a:xfrm>
              <a:off x="2373729" y="3278689"/>
              <a:ext cx="541289" cy="511218"/>
            </a:xfrm>
            <a:custGeom>
              <a:avLst/>
              <a:gdLst/>
              <a:ahLst/>
              <a:cxnLst>
                <a:cxn ang="0">
                  <a:pos x="43" y="0"/>
                </a:cxn>
                <a:cxn ang="0">
                  <a:pos x="47" y="4"/>
                </a:cxn>
                <a:cxn ang="0">
                  <a:pos x="51" y="12"/>
                </a:cxn>
                <a:cxn ang="0">
                  <a:pos x="53" y="17"/>
                </a:cxn>
                <a:cxn ang="0">
                  <a:pos x="57" y="24"/>
                </a:cxn>
                <a:cxn ang="0">
                  <a:pos x="61" y="33"/>
                </a:cxn>
                <a:cxn ang="0">
                  <a:pos x="67" y="47"/>
                </a:cxn>
                <a:cxn ang="0">
                  <a:pos x="70" y="51"/>
                </a:cxn>
                <a:cxn ang="0">
                  <a:pos x="73" y="59"/>
                </a:cxn>
                <a:cxn ang="0">
                  <a:pos x="77" y="66"/>
                </a:cxn>
                <a:cxn ang="0">
                  <a:pos x="79" y="71"/>
                </a:cxn>
                <a:cxn ang="0">
                  <a:pos x="81" y="76"/>
                </a:cxn>
                <a:cxn ang="0">
                  <a:pos x="80" y="77"/>
                </a:cxn>
                <a:cxn ang="0">
                  <a:pos x="67" y="75"/>
                </a:cxn>
                <a:cxn ang="0">
                  <a:pos x="62" y="65"/>
                </a:cxn>
                <a:cxn ang="0">
                  <a:pos x="59" y="58"/>
                </a:cxn>
                <a:cxn ang="0">
                  <a:pos x="55" y="52"/>
                </a:cxn>
                <a:cxn ang="0">
                  <a:pos x="54" y="51"/>
                </a:cxn>
                <a:cxn ang="0">
                  <a:pos x="21" y="51"/>
                </a:cxn>
                <a:cxn ang="0">
                  <a:pos x="17"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1" y="27"/>
                </a:cxn>
                <a:cxn ang="0">
                  <a:pos x="27" y="36"/>
                </a:cxn>
                <a:cxn ang="0">
                  <a:pos x="23" y="45"/>
                </a:cxn>
                <a:cxn ang="0">
                  <a:pos x="24" y="46"/>
                </a:cxn>
              </a:cxnLst>
              <a:rect l="0" t="0" r="r" b="b"/>
              <a:pathLst>
                <a:path w="81" h="77">
                  <a:moveTo>
                    <a:pt x="33" y="0"/>
                  </a:moveTo>
                  <a:cubicBezTo>
                    <a:pt x="36" y="0"/>
                    <a:pt x="40" y="0"/>
                    <a:pt x="43" y="0"/>
                  </a:cubicBezTo>
                  <a:cubicBezTo>
                    <a:pt x="45" y="0"/>
                    <a:pt x="45" y="0"/>
                    <a:pt x="46" y="1"/>
                  </a:cubicBezTo>
                  <a:cubicBezTo>
                    <a:pt x="46" y="2"/>
                    <a:pt x="47" y="3"/>
                    <a:pt x="47" y="4"/>
                  </a:cubicBezTo>
                  <a:cubicBezTo>
                    <a:pt x="48" y="5"/>
                    <a:pt x="48" y="6"/>
                    <a:pt x="48" y="7"/>
                  </a:cubicBezTo>
                  <a:cubicBezTo>
                    <a:pt x="49" y="8"/>
                    <a:pt x="50" y="10"/>
                    <a:pt x="51" y="12"/>
                  </a:cubicBezTo>
                  <a:cubicBezTo>
                    <a:pt x="51" y="13"/>
                    <a:pt x="52" y="14"/>
                    <a:pt x="52" y="15"/>
                  </a:cubicBezTo>
                  <a:cubicBezTo>
                    <a:pt x="52" y="16"/>
                    <a:pt x="53" y="16"/>
                    <a:pt x="53" y="17"/>
                  </a:cubicBezTo>
                  <a:cubicBezTo>
                    <a:pt x="54" y="18"/>
                    <a:pt x="55" y="20"/>
                    <a:pt x="55" y="21"/>
                  </a:cubicBezTo>
                  <a:cubicBezTo>
                    <a:pt x="56" y="22"/>
                    <a:pt x="56" y="23"/>
                    <a:pt x="57" y="24"/>
                  </a:cubicBezTo>
                  <a:cubicBezTo>
                    <a:pt x="57" y="25"/>
                    <a:pt x="57" y="26"/>
                    <a:pt x="58" y="27"/>
                  </a:cubicBezTo>
                  <a:cubicBezTo>
                    <a:pt x="59" y="29"/>
                    <a:pt x="60" y="31"/>
                    <a:pt x="61" y="33"/>
                  </a:cubicBezTo>
                  <a:cubicBezTo>
                    <a:pt x="62" y="36"/>
                    <a:pt x="64" y="39"/>
                    <a:pt x="65" y="42"/>
                  </a:cubicBezTo>
                  <a:cubicBezTo>
                    <a:pt x="66" y="43"/>
                    <a:pt x="67" y="45"/>
                    <a:pt x="67" y="47"/>
                  </a:cubicBezTo>
                  <a:cubicBezTo>
                    <a:pt x="68" y="48"/>
                    <a:pt x="68" y="49"/>
                    <a:pt x="69" y="49"/>
                  </a:cubicBezTo>
                  <a:cubicBezTo>
                    <a:pt x="69" y="50"/>
                    <a:pt x="69" y="51"/>
                    <a:pt x="70" y="51"/>
                  </a:cubicBezTo>
                  <a:cubicBezTo>
                    <a:pt x="70" y="53"/>
                    <a:pt x="71" y="55"/>
                    <a:pt x="72" y="56"/>
                  </a:cubicBezTo>
                  <a:cubicBezTo>
                    <a:pt x="72" y="57"/>
                    <a:pt x="73" y="58"/>
                    <a:pt x="73" y="59"/>
                  </a:cubicBezTo>
                  <a:cubicBezTo>
                    <a:pt x="74" y="60"/>
                    <a:pt x="74" y="60"/>
                    <a:pt x="74" y="61"/>
                  </a:cubicBezTo>
                  <a:cubicBezTo>
                    <a:pt x="75" y="63"/>
                    <a:pt x="76" y="64"/>
                    <a:pt x="77" y="66"/>
                  </a:cubicBezTo>
                  <a:cubicBezTo>
                    <a:pt x="77" y="67"/>
                    <a:pt x="78" y="68"/>
                    <a:pt x="78" y="69"/>
                  </a:cubicBezTo>
                  <a:cubicBezTo>
                    <a:pt x="78" y="70"/>
                    <a:pt x="79" y="70"/>
                    <a:pt x="79" y="71"/>
                  </a:cubicBezTo>
                  <a:cubicBezTo>
                    <a:pt x="80" y="72"/>
                    <a:pt x="80" y="74"/>
                    <a:pt x="81" y="75"/>
                  </a:cubicBezTo>
                  <a:cubicBezTo>
                    <a:pt x="81" y="76"/>
                    <a:pt x="81" y="76"/>
                    <a:pt x="81" y="76"/>
                  </a:cubicBezTo>
                  <a:cubicBezTo>
                    <a:pt x="81" y="76"/>
                    <a:pt x="81" y="77"/>
                    <a:pt x="81" y="77"/>
                  </a:cubicBezTo>
                  <a:cubicBezTo>
                    <a:pt x="80" y="77"/>
                    <a:pt x="80" y="77"/>
                    <a:pt x="80" y="77"/>
                  </a:cubicBezTo>
                  <a:cubicBezTo>
                    <a:pt x="69" y="77"/>
                    <a:pt x="69" y="77"/>
                    <a:pt x="69" y="77"/>
                  </a:cubicBezTo>
                  <a:cubicBezTo>
                    <a:pt x="68" y="77"/>
                    <a:pt x="67" y="76"/>
                    <a:pt x="67" y="75"/>
                  </a:cubicBezTo>
                  <a:cubicBezTo>
                    <a:pt x="66" y="74"/>
                    <a:pt x="65" y="72"/>
                    <a:pt x="64" y="70"/>
                  </a:cubicBezTo>
                  <a:cubicBezTo>
                    <a:pt x="64" y="68"/>
                    <a:pt x="63" y="67"/>
                    <a:pt x="62" y="65"/>
                  </a:cubicBezTo>
                  <a:cubicBezTo>
                    <a:pt x="61" y="63"/>
                    <a:pt x="60" y="62"/>
                    <a:pt x="60" y="60"/>
                  </a:cubicBezTo>
                  <a:cubicBezTo>
                    <a:pt x="59" y="60"/>
                    <a:pt x="59" y="59"/>
                    <a:pt x="59" y="58"/>
                  </a:cubicBezTo>
                  <a:cubicBezTo>
                    <a:pt x="58" y="57"/>
                    <a:pt x="57" y="55"/>
                    <a:pt x="56" y="53"/>
                  </a:cubicBezTo>
                  <a:cubicBezTo>
                    <a:pt x="56" y="53"/>
                    <a:pt x="56" y="52"/>
                    <a:pt x="55" y="52"/>
                  </a:cubicBezTo>
                  <a:cubicBezTo>
                    <a:pt x="55" y="51"/>
                    <a:pt x="55" y="51"/>
                    <a:pt x="55" y="51"/>
                  </a:cubicBezTo>
                  <a:cubicBezTo>
                    <a:pt x="54" y="51"/>
                    <a:pt x="54" y="51"/>
                    <a:pt x="54" y="51"/>
                  </a:cubicBezTo>
                  <a:cubicBezTo>
                    <a:pt x="22" y="51"/>
                    <a:pt x="22" y="51"/>
                    <a:pt x="22" y="51"/>
                  </a:cubicBezTo>
                  <a:cubicBezTo>
                    <a:pt x="21" y="51"/>
                    <a:pt x="21" y="51"/>
                    <a:pt x="21" y="51"/>
                  </a:cubicBezTo>
                  <a:cubicBezTo>
                    <a:pt x="21" y="51"/>
                    <a:pt x="20" y="52"/>
                    <a:pt x="20" y="52"/>
                  </a:cubicBezTo>
                  <a:cubicBezTo>
                    <a:pt x="19" y="54"/>
                    <a:pt x="18" y="56"/>
                    <a:pt x="17" y="58"/>
                  </a:cubicBezTo>
                  <a:cubicBezTo>
                    <a:pt x="17" y="59"/>
                    <a:pt x="17" y="60"/>
                    <a:pt x="16" y="61"/>
                  </a:cubicBezTo>
                  <a:cubicBezTo>
                    <a:pt x="15" y="62"/>
                    <a:pt x="15" y="64"/>
                    <a:pt x="14" y="66"/>
                  </a:cubicBezTo>
                  <a:cubicBezTo>
                    <a:pt x="13" y="67"/>
                    <a:pt x="13" y="68"/>
                    <a:pt x="13" y="69"/>
                  </a:cubicBezTo>
                  <a:cubicBezTo>
                    <a:pt x="12" y="70"/>
                    <a:pt x="12" y="71"/>
                    <a:pt x="11" y="72"/>
                  </a:cubicBezTo>
                  <a:cubicBezTo>
                    <a:pt x="11" y="73"/>
                    <a:pt x="10" y="74"/>
                    <a:pt x="10" y="75"/>
                  </a:cubicBezTo>
                  <a:cubicBezTo>
                    <a:pt x="9" y="76"/>
                    <a:pt x="9" y="77"/>
                    <a:pt x="8" y="77"/>
                  </a:cubicBezTo>
                  <a:cubicBezTo>
                    <a:pt x="6" y="77"/>
                    <a:pt x="4" y="77"/>
                    <a:pt x="1" y="77"/>
                  </a:cubicBezTo>
                  <a:cubicBezTo>
                    <a:pt x="1" y="77"/>
                    <a:pt x="1" y="77"/>
                    <a:pt x="1" y="77"/>
                  </a:cubicBezTo>
                  <a:cubicBezTo>
                    <a:pt x="0" y="77"/>
                    <a:pt x="0" y="76"/>
                    <a:pt x="0" y="75"/>
                  </a:cubicBezTo>
                  <a:cubicBezTo>
                    <a:pt x="1" y="74"/>
                    <a:pt x="1" y="73"/>
                    <a:pt x="2" y="72"/>
                  </a:cubicBezTo>
                  <a:cubicBezTo>
                    <a:pt x="2" y="71"/>
                    <a:pt x="3" y="70"/>
                    <a:pt x="3" y="70"/>
                  </a:cubicBezTo>
                  <a:cubicBezTo>
                    <a:pt x="3" y="69"/>
                    <a:pt x="4" y="68"/>
                    <a:pt x="4" y="67"/>
                  </a:cubicBezTo>
                  <a:cubicBezTo>
                    <a:pt x="4" y="66"/>
                    <a:pt x="5" y="65"/>
                    <a:pt x="5" y="65"/>
                  </a:cubicBezTo>
                  <a:cubicBezTo>
                    <a:pt x="6" y="63"/>
                    <a:pt x="7" y="61"/>
                    <a:pt x="8" y="60"/>
                  </a:cubicBezTo>
                  <a:cubicBezTo>
                    <a:pt x="8" y="59"/>
                    <a:pt x="8" y="58"/>
                    <a:pt x="9" y="57"/>
                  </a:cubicBezTo>
                  <a:cubicBezTo>
                    <a:pt x="10" y="55"/>
                    <a:pt x="10" y="53"/>
                    <a:pt x="11" y="52"/>
                  </a:cubicBezTo>
                  <a:cubicBezTo>
                    <a:pt x="12" y="51"/>
                    <a:pt x="12" y="50"/>
                    <a:pt x="12" y="49"/>
                  </a:cubicBezTo>
                  <a:cubicBezTo>
                    <a:pt x="13" y="48"/>
                    <a:pt x="13" y="47"/>
                    <a:pt x="14" y="46"/>
                  </a:cubicBezTo>
                  <a:cubicBezTo>
                    <a:pt x="14" y="45"/>
                    <a:pt x="15" y="44"/>
                    <a:pt x="15" y="44"/>
                  </a:cubicBezTo>
                  <a:cubicBezTo>
                    <a:pt x="16" y="41"/>
                    <a:pt x="17" y="39"/>
                    <a:pt x="18" y="37"/>
                  </a:cubicBezTo>
                  <a:cubicBezTo>
                    <a:pt x="19" y="35"/>
                    <a:pt x="20" y="34"/>
                    <a:pt x="20" y="32"/>
                  </a:cubicBezTo>
                  <a:cubicBezTo>
                    <a:pt x="21" y="31"/>
                    <a:pt x="21" y="30"/>
                    <a:pt x="22" y="29"/>
                  </a:cubicBezTo>
                  <a:cubicBezTo>
                    <a:pt x="22" y="28"/>
                    <a:pt x="22" y="28"/>
                    <a:pt x="23" y="27"/>
                  </a:cubicBezTo>
                  <a:cubicBezTo>
                    <a:pt x="23" y="25"/>
                    <a:pt x="24" y="24"/>
                    <a:pt x="25" y="22"/>
                  </a:cubicBezTo>
                  <a:cubicBezTo>
                    <a:pt x="26" y="20"/>
                    <a:pt x="27" y="19"/>
                    <a:pt x="27" y="17"/>
                  </a:cubicBezTo>
                  <a:cubicBezTo>
                    <a:pt x="28" y="16"/>
                    <a:pt x="28" y="15"/>
                    <a:pt x="29" y="14"/>
                  </a:cubicBezTo>
                  <a:cubicBezTo>
                    <a:pt x="29" y="13"/>
                    <a:pt x="29" y="13"/>
                    <a:pt x="30" y="12"/>
                  </a:cubicBezTo>
                  <a:cubicBezTo>
                    <a:pt x="30" y="11"/>
                    <a:pt x="31" y="9"/>
                    <a:pt x="31" y="8"/>
                  </a:cubicBezTo>
                  <a:cubicBezTo>
                    <a:pt x="31" y="6"/>
                    <a:pt x="31" y="5"/>
                    <a:pt x="29" y="4"/>
                  </a:cubicBezTo>
                  <a:cubicBezTo>
                    <a:pt x="26" y="4"/>
                    <a:pt x="24" y="3"/>
                    <a:pt x="22" y="3"/>
                  </a:cubicBezTo>
                  <a:cubicBezTo>
                    <a:pt x="21" y="2"/>
                    <a:pt x="20" y="2"/>
                    <a:pt x="20" y="1"/>
                  </a:cubicBezTo>
                  <a:cubicBezTo>
                    <a:pt x="20" y="0"/>
                    <a:pt x="20" y="0"/>
                    <a:pt x="21" y="0"/>
                  </a:cubicBezTo>
                  <a:cubicBezTo>
                    <a:pt x="22" y="0"/>
                    <a:pt x="22" y="0"/>
                    <a:pt x="22" y="0"/>
                  </a:cubicBezTo>
                  <a:cubicBezTo>
                    <a:pt x="26" y="0"/>
                    <a:pt x="29" y="0"/>
                    <a:pt x="33" y="0"/>
                  </a:cubicBezTo>
                  <a:moveTo>
                    <a:pt x="38" y="46"/>
                  </a:moveTo>
                  <a:cubicBezTo>
                    <a:pt x="38" y="46"/>
                    <a:pt x="38" y="46"/>
                    <a:pt x="38" y="46"/>
                  </a:cubicBezTo>
                  <a:cubicBezTo>
                    <a:pt x="43" y="46"/>
                    <a:pt x="47" y="46"/>
                    <a:pt x="51" y="46"/>
                  </a:cubicBezTo>
                  <a:cubicBezTo>
                    <a:pt x="52" y="46"/>
                    <a:pt x="52" y="46"/>
                    <a:pt x="53" y="46"/>
                  </a:cubicBezTo>
                  <a:cubicBezTo>
                    <a:pt x="53"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5" y="28"/>
                    <a:pt x="45" y="27"/>
                  </a:cubicBezTo>
                  <a:cubicBezTo>
                    <a:pt x="44" y="26"/>
                    <a:pt x="44" y="25"/>
                    <a:pt x="43" y="24"/>
                  </a:cubicBezTo>
                  <a:cubicBezTo>
                    <a:pt x="43" y="22"/>
                    <a:pt x="42" y="21"/>
                    <a:pt x="41" y="19"/>
                  </a:cubicBezTo>
                  <a:cubicBezTo>
                    <a:pt x="40" y="17"/>
                    <a:pt x="40" y="16"/>
                    <a:pt x="39" y="14"/>
                  </a:cubicBezTo>
                  <a:cubicBezTo>
                    <a:pt x="38" y="14"/>
                    <a:pt x="38" y="14"/>
                    <a:pt x="38" y="14"/>
                  </a:cubicBezTo>
                  <a:cubicBezTo>
                    <a:pt x="37" y="14"/>
                    <a:pt x="37" y="14"/>
                    <a:pt x="37" y="14"/>
                  </a:cubicBezTo>
                  <a:cubicBezTo>
                    <a:pt x="37" y="15"/>
                    <a:pt x="37" y="16"/>
                    <a:pt x="36" y="17"/>
                  </a:cubicBezTo>
                  <a:cubicBezTo>
                    <a:pt x="35" y="19"/>
                    <a:pt x="34" y="20"/>
                    <a:pt x="34" y="22"/>
                  </a:cubicBezTo>
                  <a:cubicBezTo>
                    <a:pt x="33" y="24"/>
                    <a:pt x="32" y="26"/>
                    <a:pt x="31" y="27"/>
                  </a:cubicBezTo>
                  <a:cubicBezTo>
                    <a:pt x="30" y="30"/>
                    <a:pt x="29" y="32"/>
                    <a:pt x="28" y="34"/>
                  </a:cubicBezTo>
                  <a:cubicBezTo>
                    <a:pt x="28" y="34"/>
                    <a:pt x="28" y="35"/>
                    <a:pt x="27" y="36"/>
                  </a:cubicBezTo>
                  <a:cubicBezTo>
                    <a:pt x="27" y="37"/>
                    <a:pt x="26" y="39"/>
                    <a:pt x="25" y="41"/>
                  </a:cubicBezTo>
                  <a:cubicBezTo>
                    <a:pt x="24" y="42"/>
                    <a:pt x="24" y="44"/>
                    <a:pt x="23" y="45"/>
                  </a:cubicBezTo>
                  <a:cubicBezTo>
                    <a:pt x="23" y="46"/>
                    <a:pt x="23" y="46"/>
                    <a:pt x="23" y="46"/>
                  </a:cubicBezTo>
                  <a:cubicBezTo>
                    <a:pt x="24" y="46"/>
                    <a:pt x="24" y="46"/>
                    <a:pt x="24" y="46"/>
                  </a:cubicBezTo>
                  <a:lnTo>
                    <a:pt x="38" y="4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3971"/>
            <p:cNvSpPr>
              <a:spLocks/>
            </p:cNvSpPr>
            <p:nvPr/>
          </p:nvSpPr>
          <p:spPr bwMode="auto">
            <a:xfrm>
              <a:off x="1872535" y="3268665"/>
              <a:ext cx="451075" cy="526255"/>
            </a:xfrm>
            <a:custGeom>
              <a:avLst/>
              <a:gdLst/>
              <a:ahLst/>
              <a:cxnLst>
                <a:cxn ang="0">
                  <a:pos x="35" y="79"/>
                </a:cxn>
                <a:cxn ang="0">
                  <a:pos x="26" y="77"/>
                </a:cxn>
                <a:cxn ang="0">
                  <a:pos x="18" y="72"/>
                </a:cxn>
                <a:cxn ang="0">
                  <a:pos x="10" y="66"/>
                </a:cxn>
                <a:cxn ang="0">
                  <a:pos x="4" y="57"/>
                </a:cxn>
                <a:cxn ang="0">
                  <a:pos x="2" y="51"/>
                </a:cxn>
                <a:cxn ang="0">
                  <a:pos x="0" y="39"/>
                </a:cxn>
                <a:cxn ang="0">
                  <a:pos x="2" y="23"/>
                </a:cxn>
                <a:cxn ang="0">
                  <a:pos x="6" y="13"/>
                </a:cxn>
                <a:cxn ang="0">
                  <a:pos x="15" y="4"/>
                </a:cxn>
                <a:cxn ang="0">
                  <a:pos x="26" y="1"/>
                </a:cxn>
                <a:cxn ang="0">
                  <a:pos x="34" y="0"/>
                </a:cxn>
                <a:cxn ang="0">
                  <a:pos x="47" y="0"/>
                </a:cxn>
                <a:cxn ang="0">
                  <a:pos x="59" y="4"/>
                </a:cxn>
                <a:cxn ang="0">
                  <a:pos x="65" y="9"/>
                </a:cxn>
                <a:cxn ang="0">
                  <a:pos x="67" y="17"/>
                </a:cxn>
                <a:cxn ang="0">
                  <a:pos x="56" y="17"/>
                </a:cxn>
                <a:cxn ang="0">
                  <a:pos x="53" y="15"/>
                </a:cxn>
                <a:cxn ang="0">
                  <a:pos x="39" y="5"/>
                </a:cxn>
                <a:cxn ang="0">
                  <a:pos x="28" y="7"/>
                </a:cxn>
                <a:cxn ang="0">
                  <a:pos x="24" y="9"/>
                </a:cxn>
                <a:cxn ang="0">
                  <a:pos x="18" y="17"/>
                </a:cxn>
                <a:cxn ang="0">
                  <a:pos x="15" y="27"/>
                </a:cxn>
                <a:cxn ang="0">
                  <a:pos x="14" y="34"/>
                </a:cxn>
                <a:cxn ang="0">
                  <a:pos x="16" y="51"/>
                </a:cxn>
                <a:cxn ang="0">
                  <a:pos x="20" y="59"/>
                </a:cxn>
                <a:cxn ang="0">
                  <a:pos x="29" y="69"/>
                </a:cxn>
                <a:cxn ang="0">
                  <a:pos x="38" y="72"/>
                </a:cxn>
                <a:cxn ang="0">
                  <a:pos x="46" y="73"/>
                </a:cxn>
                <a:cxn ang="0">
                  <a:pos x="63" y="72"/>
                </a:cxn>
                <a:cxn ang="0">
                  <a:pos x="68" y="72"/>
                </a:cxn>
                <a:cxn ang="0">
                  <a:pos x="67" y="76"/>
                </a:cxn>
                <a:cxn ang="0">
                  <a:pos x="57" y="78"/>
                </a:cxn>
                <a:cxn ang="0">
                  <a:pos x="43" y="79"/>
                </a:cxn>
              </a:cxnLst>
              <a:rect l="0" t="0" r="r" b="b"/>
              <a:pathLst>
                <a:path w="68" h="79">
                  <a:moveTo>
                    <a:pt x="43" y="79"/>
                  </a:moveTo>
                  <a:cubicBezTo>
                    <a:pt x="40" y="79"/>
                    <a:pt x="38" y="79"/>
                    <a:pt x="35" y="79"/>
                  </a:cubicBezTo>
                  <a:cubicBezTo>
                    <a:pt x="34" y="79"/>
                    <a:pt x="33" y="78"/>
                    <a:pt x="32" y="78"/>
                  </a:cubicBezTo>
                  <a:cubicBezTo>
                    <a:pt x="30" y="78"/>
                    <a:pt x="28" y="77"/>
                    <a:pt x="26"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7" y="63"/>
                    <a:pt x="6" y="61"/>
                  </a:cubicBezTo>
                  <a:cubicBezTo>
                    <a:pt x="6" y="59"/>
                    <a:pt x="5" y="58"/>
                    <a:pt x="4" y="57"/>
                  </a:cubicBezTo>
                  <a:cubicBezTo>
                    <a:pt x="4" y="56"/>
                    <a:pt x="3" y="55"/>
                    <a:pt x="3" y="54"/>
                  </a:cubicBezTo>
                  <a:cubicBezTo>
                    <a:pt x="3" y="53"/>
                    <a:pt x="2" y="52"/>
                    <a:pt x="2" y="51"/>
                  </a:cubicBezTo>
                  <a:cubicBezTo>
                    <a:pt x="1" y="49"/>
                    <a:pt x="1" y="47"/>
                    <a:pt x="1" y="44"/>
                  </a:cubicBezTo>
                  <a:cubicBezTo>
                    <a:pt x="0" y="43"/>
                    <a:pt x="0" y="41"/>
                    <a:pt x="0" y="39"/>
                  </a:cubicBezTo>
                  <a:cubicBezTo>
                    <a:pt x="0" y="36"/>
                    <a:pt x="0" y="33"/>
                    <a:pt x="0" y="31"/>
                  </a:cubicBezTo>
                  <a:cubicBezTo>
                    <a:pt x="0" y="28"/>
                    <a:pt x="1" y="26"/>
                    <a:pt x="2" y="23"/>
                  </a:cubicBezTo>
                  <a:cubicBezTo>
                    <a:pt x="2" y="22"/>
                    <a:pt x="2" y="20"/>
                    <a:pt x="3" y="19"/>
                  </a:cubicBezTo>
                  <a:cubicBezTo>
                    <a:pt x="4" y="17"/>
                    <a:pt x="5" y="15"/>
                    <a:pt x="6" y="13"/>
                  </a:cubicBezTo>
                  <a:cubicBezTo>
                    <a:pt x="7" y="11"/>
                    <a:pt x="9" y="10"/>
                    <a:pt x="10" y="8"/>
                  </a:cubicBezTo>
                  <a:cubicBezTo>
                    <a:pt x="11" y="7"/>
                    <a:pt x="13" y="5"/>
                    <a:pt x="15" y="4"/>
                  </a:cubicBezTo>
                  <a:cubicBezTo>
                    <a:pt x="17" y="4"/>
                    <a:pt x="19" y="3"/>
                    <a:pt x="21" y="2"/>
                  </a:cubicBezTo>
                  <a:cubicBezTo>
                    <a:pt x="23" y="1"/>
                    <a:pt x="24" y="1"/>
                    <a:pt x="26" y="1"/>
                  </a:cubicBezTo>
                  <a:cubicBezTo>
                    <a:pt x="27" y="0"/>
                    <a:pt x="28" y="0"/>
                    <a:pt x="28" y="0"/>
                  </a:cubicBezTo>
                  <a:cubicBezTo>
                    <a:pt x="30" y="0"/>
                    <a:pt x="32" y="0"/>
                    <a:pt x="34" y="0"/>
                  </a:cubicBezTo>
                  <a:cubicBezTo>
                    <a:pt x="37" y="0"/>
                    <a:pt x="41" y="0"/>
                    <a:pt x="44" y="0"/>
                  </a:cubicBezTo>
                  <a:cubicBezTo>
                    <a:pt x="45" y="0"/>
                    <a:pt x="46" y="0"/>
                    <a:pt x="47" y="0"/>
                  </a:cubicBezTo>
                  <a:cubicBezTo>
                    <a:pt x="49" y="1"/>
                    <a:pt x="51" y="1"/>
                    <a:pt x="54" y="2"/>
                  </a:cubicBezTo>
                  <a:cubicBezTo>
                    <a:pt x="56" y="2"/>
                    <a:pt x="57" y="3"/>
                    <a:pt x="59" y="4"/>
                  </a:cubicBezTo>
                  <a:cubicBezTo>
                    <a:pt x="59" y="4"/>
                    <a:pt x="60" y="5"/>
                    <a:pt x="60" y="5"/>
                  </a:cubicBezTo>
                  <a:cubicBezTo>
                    <a:pt x="62" y="6"/>
                    <a:pt x="63" y="7"/>
                    <a:pt x="65" y="9"/>
                  </a:cubicBezTo>
                  <a:cubicBezTo>
                    <a:pt x="66"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3" y="15"/>
                  </a:cubicBezTo>
                  <a:cubicBezTo>
                    <a:pt x="53" y="12"/>
                    <a:pt x="51" y="10"/>
                    <a:pt x="48" y="8"/>
                  </a:cubicBezTo>
                  <a:cubicBezTo>
                    <a:pt x="45" y="6"/>
                    <a:pt x="42" y="5"/>
                    <a:pt x="39" y="5"/>
                  </a:cubicBezTo>
                  <a:cubicBezTo>
                    <a:pt x="37" y="5"/>
                    <a:pt x="35" y="5"/>
                    <a:pt x="33" y="5"/>
                  </a:cubicBezTo>
                  <a:cubicBezTo>
                    <a:pt x="31" y="6"/>
                    <a:pt x="30" y="6"/>
                    <a:pt x="28" y="7"/>
                  </a:cubicBezTo>
                  <a:cubicBezTo>
                    <a:pt x="27" y="7"/>
                    <a:pt x="26" y="8"/>
                    <a:pt x="26" y="8"/>
                  </a:cubicBezTo>
                  <a:cubicBezTo>
                    <a:pt x="25" y="8"/>
                    <a:pt x="24" y="9"/>
                    <a:pt x="24" y="9"/>
                  </a:cubicBezTo>
                  <a:cubicBezTo>
                    <a:pt x="22" y="11"/>
                    <a:pt x="21" y="12"/>
                    <a:pt x="20" y="14"/>
                  </a:cubicBezTo>
                  <a:cubicBezTo>
                    <a:pt x="19" y="15"/>
                    <a:pt x="18" y="16"/>
                    <a:pt x="18" y="17"/>
                  </a:cubicBezTo>
                  <a:cubicBezTo>
                    <a:pt x="17" y="18"/>
                    <a:pt x="16" y="20"/>
                    <a:pt x="16" y="21"/>
                  </a:cubicBezTo>
                  <a:cubicBezTo>
                    <a:pt x="16" y="23"/>
                    <a:pt x="15" y="25"/>
                    <a:pt x="15" y="27"/>
                  </a:cubicBezTo>
                  <a:cubicBezTo>
                    <a:pt x="15" y="28"/>
                    <a:pt x="15" y="30"/>
                    <a:pt x="14" y="32"/>
                  </a:cubicBezTo>
                  <a:cubicBezTo>
                    <a:pt x="14" y="32"/>
                    <a:pt x="14" y="33"/>
                    <a:pt x="14" y="34"/>
                  </a:cubicBezTo>
                  <a:cubicBezTo>
                    <a:pt x="14" y="37"/>
                    <a:pt x="15" y="41"/>
                    <a:pt x="15" y="44"/>
                  </a:cubicBezTo>
                  <a:cubicBezTo>
                    <a:pt x="15" y="46"/>
                    <a:pt x="16" y="48"/>
                    <a:pt x="16" y="51"/>
                  </a:cubicBezTo>
                  <a:cubicBezTo>
                    <a:pt x="17" y="52"/>
                    <a:pt x="17" y="53"/>
                    <a:pt x="18" y="54"/>
                  </a:cubicBezTo>
                  <a:cubicBezTo>
                    <a:pt x="18" y="56"/>
                    <a:pt x="19" y="58"/>
                    <a:pt x="20" y="59"/>
                  </a:cubicBezTo>
                  <a:cubicBezTo>
                    <a:pt x="21" y="61"/>
                    <a:pt x="22" y="62"/>
                    <a:pt x="23" y="63"/>
                  </a:cubicBezTo>
                  <a:cubicBezTo>
                    <a:pt x="25" y="65"/>
                    <a:pt x="27" y="67"/>
                    <a:pt x="29" y="69"/>
                  </a:cubicBezTo>
                  <a:cubicBezTo>
                    <a:pt x="31" y="69"/>
                    <a:pt x="33" y="70"/>
                    <a:pt x="34" y="71"/>
                  </a:cubicBezTo>
                  <a:cubicBezTo>
                    <a:pt x="36" y="71"/>
                    <a:pt x="37" y="72"/>
                    <a:pt x="38" y="72"/>
                  </a:cubicBezTo>
                  <a:cubicBezTo>
                    <a:pt x="39" y="72"/>
                    <a:pt x="40" y="72"/>
                    <a:pt x="40" y="72"/>
                  </a:cubicBezTo>
                  <a:cubicBezTo>
                    <a:pt x="42" y="73"/>
                    <a:pt x="44" y="73"/>
                    <a:pt x="46" y="73"/>
                  </a:cubicBezTo>
                  <a:cubicBezTo>
                    <a:pt x="49" y="73"/>
                    <a:pt x="53" y="73"/>
                    <a:pt x="57" y="73"/>
                  </a:cubicBezTo>
                  <a:cubicBezTo>
                    <a:pt x="59" y="72"/>
                    <a:pt x="61" y="72"/>
                    <a:pt x="63" y="72"/>
                  </a:cubicBezTo>
                  <a:cubicBezTo>
                    <a:pt x="64" y="71"/>
                    <a:pt x="66" y="71"/>
                    <a:pt x="67" y="71"/>
                  </a:cubicBezTo>
                  <a:cubicBezTo>
                    <a:pt x="68" y="71"/>
                    <a:pt x="68" y="71"/>
                    <a:pt x="68" y="72"/>
                  </a:cubicBezTo>
                  <a:cubicBezTo>
                    <a:pt x="68" y="73"/>
                    <a:pt x="68" y="74"/>
                    <a:pt x="68" y="75"/>
                  </a:cubicBezTo>
                  <a:cubicBezTo>
                    <a:pt x="68" y="75"/>
                    <a:pt x="68" y="76"/>
                    <a:pt x="67" y="76"/>
                  </a:cubicBezTo>
                  <a:cubicBezTo>
                    <a:pt x="65" y="77"/>
                    <a:pt x="62" y="77"/>
                    <a:pt x="60" y="78"/>
                  </a:cubicBezTo>
                  <a:cubicBezTo>
                    <a:pt x="59" y="78"/>
                    <a:pt x="58" y="78"/>
                    <a:pt x="57" y="78"/>
                  </a:cubicBezTo>
                  <a:cubicBezTo>
                    <a:pt x="55" y="78"/>
                    <a:pt x="53" y="79"/>
                    <a:pt x="51" y="79"/>
                  </a:cubicBezTo>
                  <a:cubicBezTo>
                    <a:pt x="48" y="79"/>
                    <a:pt x="46" y="79"/>
                    <a:pt x="43" y="7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972"/>
            <p:cNvSpPr>
              <a:spLocks/>
            </p:cNvSpPr>
            <p:nvPr/>
          </p:nvSpPr>
          <p:spPr bwMode="auto">
            <a:xfrm>
              <a:off x="3496403" y="3268665"/>
              <a:ext cx="451075" cy="526255"/>
            </a:xfrm>
            <a:custGeom>
              <a:avLst/>
              <a:gdLst/>
              <a:ahLst/>
              <a:cxnLst>
                <a:cxn ang="0">
                  <a:pos x="45" y="0"/>
                </a:cxn>
                <a:cxn ang="0">
                  <a:pos x="56" y="3"/>
                </a:cxn>
                <a:cxn ang="0">
                  <a:pos x="65" y="9"/>
                </a:cxn>
                <a:cxn ang="0">
                  <a:pos x="68" y="15"/>
                </a:cxn>
                <a:cxn ang="0">
                  <a:pos x="66" y="17"/>
                </a:cxn>
                <a:cxn ang="0">
                  <a:pos x="54" y="17"/>
                </a:cxn>
                <a:cxn ang="0">
                  <a:pos x="49" y="8"/>
                </a:cxn>
                <a:cxn ang="0">
                  <a:pos x="34" y="5"/>
                </a:cxn>
                <a:cxn ang="0">
                  <a:pos x="25" y="8"/>
                </a:cxn>
                <a:cxn ang="0">
                  <a:pos x="18" y="15"/>
                </a:cxn>
                <a:cxn ang="0">
                  <a:pos x="16" y="21"/>
                </a:cxn>
                <a:cxn ang="0">
                  <a:pos x="14" y="29"/>
                </a:cxn>
                <a:cxn ang="0">
                  <a:pos x="14" y="38"/>
                </a:cxn>
                <a:cxn ang="0">
                  <a:pos x="16" y="51"/>
                </a:cxn>
                <a:cxn ang="0">
                  <a:pos x="19" y="58"/>
                </a:cxn>
                <a:cxn ang="0">
                  <a:pos x="25" y="66"/>
                </a:cxn>
                <a:cxn ang="0">
                  <a:pos x="33" y="70"/>
                </a:cxn>
                <a:cxn ang="0">
                  <a:pos x="46" y="73"/>
                </a:cxn>
                <a:cxn ang="0">
                  <a:pos x="57" y="73"/>
                </a:cxn>
                <a:cxn ang="0">
                  <a:pos x="66" y="71"/>
                </a:cxn>
                <a:cxn ang="0">
                  <a:pos x="68" y="75"/>
                </a:cxn>
                <a:cxn ang="0">
                  <a:pos x="60" y="78"/>
                </a:cxn>
                <a:cxn ang="0">
                  <a:pos x="53" y="78"/>
                </a:cxn>
                <a:cxn ang="0">
                  <a:pos x="36" y="79"/>
                </a:cxn>
                <a:cxn ang="0">
                  <a:pos x="25" y="76"/>
                </a:cxn>
                <a:cxn ang="0">
                  <a:pos x="20" y="74"/>
                </a:cxn>
                <a:cxn ang="0">
                  <a:pos x="9" y="65"/>
                </a:cxn>
                <a:cxn ang="0">
                  <a:pos x="2" y="52"/>
                </a:cxn>
                <a:cxn ang="0">
                  <a:pos x="0" y="45"/>
                </a:cxn>
                <a:cxn ang="0">
                  <a:pos x="0" y="36"/>
                </a:cxn>
                <a:cxn ang="0">
                  <a:pos x="1" y="22"/>
                </a:cxn>
                <a:cxn ang="0">
                  <a:pos x="6" y="12"/>
                </a:cxn>
                <a:cxn ang="0">
                  <a:pos x="15" y="4"/>
                </a:cxn>
                <a:cxn ang="0">
                  <a:pos x="19" y="3"/>
                </a:cxn>
                <a:cxn ang="0">
                  <a:pos x="28" y="0"/>
                </a:cxn>
                <a:cxn ang="0">
                  <a:pos x="37" y="0"/>
                </a:cxn>
              </a:cxnLst>
              <a:rect l="0" t="0" r="r" b="b"/>
              <a:pathLst>
                <a:path w="68" h="79">
                  <a:moveTo>
                    <a:pt x="37" y="0"/>
                  </a:moveTo>
                  <a:cubicBezTo>
                    <a:pt x="39" y="0"/>
                    <a:pt x="42" y="0"/>
                    <a:pt x="45" y="0"/>
                  </a:cubicBezTo>
                  <a:cubicBezTo>
                    <a:pt x="48" y="0"/>
                    <a:pt x="50" y="1"/>
                    <a:pt x="52" y="1"/>
                  </a:cubicBezTo>
                  <a:cubicBezTo>
                    <a:pt x="53" y="2"/>
                    <a:pt x="55" y="2"/>
                    <a:pt x="56" y="3"/>
                  </a:cubicBezTo>
                  <a:cubicBezTo>
                    <a:pt x="58" y="3"/>
                    <a:pt x="60" y="4"/>
                    <a:pt x="62" y="6"/>
                  </a:cubicBezTo>
                  <a:cubicBezTo>
                    <a:pt x="63" y="7"/>
                    <a:pt x="64" y="8"/>
                    <a:pt x="65" y="9"/>
                  </a:cubicBezTo>
                  <a:cubicBezTo>
                    <a:pt x="66" y="10"/>
                    <a:pt x="67" y="12"/>
                    <a:pt x="67" y="14"/>
                  </a:cubicBezTo>
                  <a:cubicBezTo>
                    <a:pt x="67" y="14"/>
                    <a:pt x="67" y="15"/>
                    <a:pt x="68" y="15"/>
                  </a:cubicBezTo>
                  <a:cubicBezTo>
                    <a:pt x="68" y="16"/>
                    <a:pt x="68" y="16"/>
                    <a:pt x="67" y="17"/>
                  </a:cubicBezTo>
                  <a:cubicBezTo>
                    <a:pt x="66" y="17"/>
                    <a:pt x="66" y="17"/>
                    <a:pt x="66" y="17"/>
                  </a:cubicBezTo>
                  <a:cubicBezTo>
                    <a:pt x="62" y="17"/>
                    <a:pt x="59" y="17"/>
                    <a:pt x="55" y="17"/>
                  </a:cubicBezTo>
                  <a:cubicBezTo>
                    <a:pt x="54" y="17"/>
                    <a:pt x="54" y="17"/>
                    <a:pt x="54" y="17"/>
                  </a:cubicBezTo>
                  <a:cubicBezTo>
                    <a:pt x="54" y="17"/>
                    <a:pt x="53" y="16"/>
                    <a:pt x="53" y="16"/>
                  </a:cubicBezTo>
                  <a:cubicBezTo>
                    <a:pt x="53" y="13"/>
                    <a:pt x="51" y="10"/>
                    <a:pt x="49" y="8"/>
                  </a:cubicBezTo>
                  <a:cubicBezTo>
                    <a:pt x="47" y="7"/>
                    <a:pt x="46" y="7"/>
                    <a:pt x="44" y="6"/>
                  </a:cubicBezTo>
                  <a:cubicBezTo>
                    <a:pt x="41" y="5"/>
                    <a:pt x="38" y="5"/>
                    <a:pt x="34" y="5"/>
                  </a:cubicBezTo>
                  <a:cubicBezTo>
                    <a:pt x="32" y="5"/>
                    <a:pt x="30" y="6"/>
                    <a:pt x="29" y="6"/>
                  </a:cubicBezTo>
                  <a:cubicBezTo>
                    <a:pt x="27" y="7"/>
                    <a:pt x="26" y="8"/>
                    <a:pt x="25" y="8"/>
                  </a:cubicBezTo>
                  <a:cubicBezTo>
                    <a:pt x="23" y="9"/>
                    <a:pt x="22" y="11"/>
                    <a:pt x="21" y="12"/>
                  </a:cubicBezTo>
                  <a:cubicBezTo>
                    <a:pt x="20" y="13"/>
                    <a:pt x="19" y="14"/>
                    <a:pt x="18" y="15"/>
                  </a:cubicBezTo>
                  <a:cubicBezTo>
                    <a:pt x="18" y="16"/>
                    <a:pt x="18" y="17"/>
                    <a:pt x="17" y="18"/>
                  </a:cubicBezTo>
                  <a:cubicBezTo>
                    <a:pt x="17" y="19"/>
                    <a:pt x="16" y="20"/>
                    <a:pt x="16" y="21"/>
                  </a:cubicBezTo>
                  <a:cubicBezTo>
                    <a:pt x="15" y="23"/>
                    <a:pt x="15" y="24"/>
                    <a:pt x="15" y="26"/>
                  </a:cubicBezTo>
                  <a:cubicBezTo>
                    <a:pt x="14" y="27"/>
                    <a:pt x="14" y="28"/>
                    <a:pt x="14" y="29"/>
                  </a:cubicBezTo>
                  <a:cubicBezTo>
                    <a:pt x="14" y="30"/>
                    <a:pt x="14" y="30"/>
                    <a:pt x="14" y="30"/>
                  </a:cubicBezTo>
                  <a:cubicBezTo>
                    <a:pt x="14" y="33"/>
                    <a:pt x="14" y="36"/>
                    <a:pt x="14" y="38"/>
                  </a:cubicBezTo>
                  <a:cubicBezTo>
                    <a:pt x="14" y="41"/>
                    <a:pt x="14" y="43"/>
                    <a:pt x="15" y="45"/>
                  </a:cubicBezTo>
                  <a:cubicBezTo>
                    <a:pt x="15" y="48"/>
                    <a:pt x="16" y="49"/>
                    <a:pt x="16" y="51"/>
                  </a:cubicBezTo>
                  <a:cubicBezTo>
                    <a:pt x="17" y="53"/>
                    <a:pt x="17" y="54"/>
                    <a:pt x="18" y="55"/>
                  </a:cubicBezTo>
                  <a:cubicBezTo>
                    <a:pt x="18" y="56"/>
                    <a:pt x="18" y="57"/>
                    <a:pt x="19" y="58"/>
                  </a:cubicBezTo>
                  <a:cubicBezTo>
                    <a:pt x="20" y="59"/>
                    <a:pt x="20" y="60"/>
                    <a:pt x="21" y="61"/>
                  </a:cubicBezTo>
                  <a:cubicBezTo>
                    <a:pt x="22" y="63"/>
                    <a:pt x="24" y="65"/>
                    <a:pt x="25"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1" y="73"/>
                    <a:pt x="54" y="73"/>
                  </a:cubicBezTo>
                  <a:cubicBezTo>
                    <a:pt x="55" y="73"/>
                    <a:pt x="56" y="73"/>
                    <a:pt x="57"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4" y="77"/>
                    <a:pt x="62" y="77"/>
                    <a:pt x="60" y="78"/>
                  </a:cubicBezTo>
                  <a:cubicBezTo>
                    <a:pt x="59" y="78"/>
                    <a:pt x="59" y="78"/>
                    <a:pt x="59" y="78"/>
                  </a:cubicBezTo>
                  <a:cubicBezTo>
                    <a:pt x="57" y="78"/>
                    <a:pt x="55" y="78"/>
                    <a:pt x="53" y="78"/>
                  </a:cubicBezTo>
                  <a:cubicBezTo>
                    <a:pt x="52" y="79"/>
                    <a:pt x="51" y="79"/>
                    <a:pt x="49" y="79"/>
                  </a:cubicBezTo>
                  <a:cubicBezTo>
                    <a:pt x="45" y="79"/>
                    <a:pt x="40" y="79"/>
                    <a:pt x="36" y="79"/>
                  </a:cubicBezTo>
                  <a:cubicBezTo>
                    <a:pt x="34" y="79"/>
                    <a:pt x="31" y="78"/>
                    <a:pt x="29" y="78"/>
                  </a:cubicBezTo>
                  <a:cubicBezTo>
                    <a:pt x="28" y="77"/>
                    <a:pt x="27" y="77"/>
                    <a:pt x="25" y="76"/>
                  </a:cubicBezTo>
                  <a:cubicBezTo>
                    <a:pt x="24" y="76"/>
                    <a:pt x="23" y="75"/>
                    <a:pt x="22" y="75"/>
                  </a:cubicBezTo>
                  <a:cubicBezTo>
                    <a:pt x="21" y="75"/>
                    <a:pt x="20" y="74"/>
                    <a:pt x="20" y="74"/>
                  </a:cubicBezTo>
                  <a:cubicBezTo>
                    <a:pt x="18" y="73"/>
                    <a:pt x="16" y="71"/>
                    <a:pt x="14" y="70"/>
                  </a:cubicBezTo>
                  <a:cubicBezTo>
                    <a:pt x="12" y="68"/>
                    <a:pt x="10" y="67"/>
                    <a:pt x="9" y="65"/>
                  </a:cubicBezTo>
                  <a:cubicBezTo>
                    <a:pt x="7" y="63"/>
                    <a:pt x="6" y="61"/>
                    <a:pt x="5" y="60"/>
                  </a:cubicBezTo>
                  <a:cubicBezTo>
                    <a:pt x="4" y="57"/>
                    <a:pt x="3" y="55"/>
                    <a:pt x="2" y="52"/>
                  </a:cubicBezTo>
                  <a:cubicBezTo>
                    <a:pt x="1" y="51"/>
                    <a:pt x="1" y="49"/>
                    <a:pt x="1" y="48"/>
                  </a:cubicBezTo>
                  <a:cubicBezTo>
                    <a:pt x="1" y="47"/>
                    <a:pt x="0" y="46"/>
                    <a:pt x="0" y="45"/>
                  </a:cubicBezTo>
                  <a:cubicBezTo>
                    <a:pt x="0" y="44"/>
                    <a:pt x="0" y="43"/>
                    <a:pt x="0" y="42"/>
                  </a:cubicBezTo>
                  <a:cubicBezTo>
                    <a:pt x="0" y="40"/>
                    <a:pt x="0" y="38"/>
                    <a:pt x="0" y="36"/>
                  </a:cubicBezTo>
                  <a:cubicBezTo>
                    <a:pt x="0" y="34"/>
                    <a:pt x="0" y="31"/>
                    <a:pt x="0" y="29"/>
                  </a:cubicBezTo>
                  <a:cubicBezTo>
                    <a:pt x="0" y="27"/>
                    <a:pt x="1" y="24"/>
                    <a:pt x="1"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1" y="2"/>
                    <a:pt x="23" y="1"/>
                  </a:cubicBezTo>
                  <a:cubicBezTo>
                    <a:pt x="25" y="1"/>
                    <a:pt x="27" y="0"/>
                    <a:pt x="28" y="0"/>
                  </a:cubicBezTo>
                  <a:cubicBezTo>
                    <a:pt x="30" y="0"/>
                    <a:pt x="32" y="0"/>
                    <a:pt x="34" y="0"/>
                  </a:cubicBezTo>
                  <a:cubicBezTo>
                    <a:pt x="35" y="0"/>
                    <a:pt x="36" y="0"/>
                    <a:pt x="37"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14D0A93-9BF1-42AC-B223-4E49FEDDDD41}"/>
                </a:ext>
              </a:extLst>
            </p:cNvPr>
            <p:cNvSpPr txBox="1"/>
            <p:nvPr/>
          </p:nvSpPr>
          <p:spPr>
            <a:xfrm>
              <a:off x="4342146" y="3149968"/>
              <a:ext cx="788565" cy="381824"/>
            </a:xfrm>
            <a:prstGeom prst="rect">
              <a:avLst/>
            </a:prstGeom>
            <a:noFill/>
          </p:spPr>
          <p:txBody>
            <a:bodyPr wrap="square" rtlCol="0">
              <a:spAutoFit/>
            </a:bodyPr>
            <a:lstStyle/>
            <a:p>
              <a:r>
                <a:rPr lang="en-US">
                  <a:solidFill>
                    <a:schemeClr val="bg1">
                      <a:lumMod val="95000"/>
                    </a:schemeClr>
                  </a:solidFill>
                </a:rPr>
                <a:t>®</a:t>
              </a:r>
            </a:p>
          </p:txBody>
        </p:sp>
      </p:grpSp>
    </p:spTree>
    <p:extLst>
      <p:ext uri="{BB962C8B-B14F-4D97-AF65-F5344CB8AC3E}">
        <p14:creationId xmlns:p14="http://schemas.microsoft.com/office/powerpoint/2010/main" val="3074120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33E3-B33D-074C-B703-EF8F51460FCC}"/>
              </a:ext>
            </a:extLst>
          </p:cNvPr>
          <p:cNvSpPr>
            <a:spLocks noGrp="1"/>
          </p:cNvSpPr>
          <p:nvPr>
            <p:ph type="title"/>
          </p:nvPr>
        </p:nvSpPr>
        <p:spPr/>
        <p:txBody>
          <a:bodyPr>
            <a:normAutofit/>
          </a:bodyPr>
          <a:lstStyle/>
          <a:p>
            <a:r>
              <a:rPr lang="en-US" sz="6000" dirty="0"/>
              <a:t>Survey </a:t>
            </a:r>
          </a:p>
        </p:txBody>
      </p:sp>
      <p:grpSp>
        <p:nvGrpSpPr>
          <p:cNvPr id="3" name="Group 2">
            <a:extLst>
              <a:ext uri="{FF2B5EF4-FFF2-40B4-BE49-F238E27FC236}">
                <a16:creationId xmlns:a16="http://schemas.microsoft.com/office/drawing/2014/main" id="{CB1FA0DA-F1FD-0493-FF73-C0B0FD757608}"/>
              </a:ext>
            </a:extLst>
          </p:cNvPr>
          <p:cNvGrpSpPr/>
          <p:nvPr/>
        </p:nvGrpSpPr>
        <p:grpSpPr>
          <a:xfrm>
            <a:off x="950338" y="3149968"/>
            <a:ext cx="4180373" cy="644952"/>
            <a:chOff x="950338" y="3149968"/>
            <a:chExt cx="4180373" cy="644952"/>
          </a:xfrm>
        </p:grpSpPr>
        <p:sp>
          <p:nvSpPr>
            <p:cNvPr id="13" name="Freeform 3966"/>
            <p:cNvSpPr>
              <a:spLocks/>
            </p:cNvSpPr>
            <p:nvPr/>
          </p:nvSpPr>
          <p:spPr bwMode="auto">
            <a:xfrm>
              <a:off x="950338" y="3268665"/>
              <a:ext cx="556324" cy="526255"/>
            </a:xfrm>
            <a:custGeom>
              <a:avLst/>
              <a:gdLst/>
              <a:ahLst/>
              <a:cxnLst>
                <a:cxn ang="0">
                  <a:pos x="90" y="0"/>
                </a:cxn>
                <a:cxn ang="0">
                  <a:pos x="56" y="25"/>
                </a:cxn>
                <a:cxn ang="0">
                  <a:pos x="21" y="0"/>
                </a:cxn>
                <a:cxn ang="0">
                  <a:pos x="33" y="40"/>
                </a:cxn>
                <a:cxn ang="0">
                  <a:pos x="0" y="65"/>
                </a:cxn>
                <a:cxn ang="0">
                  <a:pos x="42" y="65"/>
                </a:cxn>
                <a:cxn ang="0">
                  <a:pos x="54" y="105"/>
                </a:cxn>
                <a:cxn ang="0">
                  <a:pos x="68" y="65"/>
                </a:cxn>
                <a:cxn ang="0">
                  <a:pos x="111" y="65"/>
                </a:cxn>
                <a:cxn ang="0">
                  <a:pos x="76" y="40"/>
                </a:cxn>
                <a:cxn ang="0">
                  <a:pos x="90" y="0"/>
                </a:cxn>
              </a:cxnLst>
              <a:rect l="0" t="0" r="r" b="b"/>
              <a:pathLst>
                <a:path w="111" h="105">
                  <a:moveTo>
                    <a:pt x="90" y="0"/>
                  </a:moveTo>
                  <a:lnTo>
                    <a:pt x="56" y="25"/>
                  </a:lnTo>
                  <a:lnTo>
                    <a:pt x="21" y="0"/>
                  </a:lnTo>
                  <a:lnTo>
                    <a:pt x="33" y="40"/>
                  </a:lnTo>
                  <a:lnTo>
                    <a:pt x="0" y="65"/>
                  </a:lnTo>
                  <a:lnTo>
                    <a:pt x="42" y="65"/>
                  </a:lnTo>
                  <a:lnTo>
                    <a:pt x="54" y="105"/>
                  </a:lnTo>
                  <a:lnTo>
                    <a:pt x="68" y="65"/>
                  </a:lnTo>
                  <a:lnTo>
                    <a:pt x="111" y="65"/>
                  </a:lnTo>
                  <a:lnTo>
                    <a:pt x="76" y="40"/>
                  </a:lnTo>
                  <a:lnTo>
                    <a:pt x="9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967"/>
            <p:cNvSpPr>
              <a:spLocks/>
            </p:cNvSpPr>
            <p:nvPr/>
          </p:nvSpPr>
          <p:spPr bwMode="auto">
            <a:xfrm>
              <a:off x="1220983" y="3268665"/>
              <a:ext cx="591409" cy="526255"/>
            </a:xfrm>
            <a:custGeom>
              <a:avLst/>
              <a:gdLst/>
              <a:ahLst/>
              <a:cxnLst>
                <a:cxn ang="0">
                  <a:pos x="36" y="0"/>
                </a:cxn>
                <a:cxn ang="0">
                  <a:pos x="49" y="40"/>
                </a:cxn>
                <a:cxn ang="0">
                  <a:pos x="90" y="40"/>
                </a:cxn>
                <a:cxn ang="0">
                  <a:pos x="57" y="65"/>
                </a:cxn>
                <a:cxn ang="0">
                  <a:pos x="69" y="105"/>
                </a:cxn>
                <a:cxn ang="0">
                  <a:pos x="35" y="80"/>
                </a:cxn>
                <a:cxn ang="0">
                  <a:pos x="0" y="105"/>
                </a:cxn>
                <a:cxn ang="0">
                  <a:pos x="88" y="105"/>
                </a:cxn>
                <a:cxn ang="0">
                  <a:pos x="118" y="0"/>
                </a:cxn>
                <a:cxn ang="0">
                  <a:pos x="36" y="0"/>
                </a:cxn>
              </a:cxnLst>
              <a:rect l="0" t="0" r="r" b="b"/>
              <a:pathLst>
                <a:path w="118" h="105">
                  <a:moveTo>
                    <a:pt x="36" y="0"/>
                  </a:moveTo>
                  <a:lnTo>
                    <a:pt x="49" y="40"/>
                  </a:lnTo>
                  <a:lnTo>
                    <a:pt x="90" y="40"/>
                  </a:lnTo>
                  <a:lnTo>
                    <a:pt x="57" y="65"/>
                  </a:lnTo>
                  <a:lnTo>
                    <a:pt x="69" y="105"/>
                  </a:lnTo>
                  <a:lnTo>
                    <a:pt x="35" y="80"/>
                  </a:lnTo>
                  <a:lnTo>
                    <a:pt x="0" y="105"/>
                  </a:lnTo>
                  <a:lnTo>
                    <a:pt x="88" y="105"/>
                  </a:lnTo>
                  <a:lnTo>
                    <a:pt x="118" y="0"/>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68"/>
            <p:cNvSpPr>
              <a:spLocks noEditPoints="1"/>
            </p:cNvSpPr>
            <p:nvPr/>
          </p:nvSpPr>
          <p:spPr bwMode="auto">
            <a:xfrm>
              <a:off x="2879936" y="3278689"/>
              <a:ext cx="551313" cy="511218"/>
            </a:xfrm>
            <a:custGeom>
              <a:avLst/>
              <a:gdLst/>
              <a:ahLst/>
              <a:cxnLst>
                <a:cxn ang="0">
                  <a:pos x="14" y="12"/>
                </a:cxn>
                <a:cxn ang="0">
                  <a:pos x="10" y="4"/>
                </a:cxn>
                <a:cxn ang="0">
                  <a:pos x="1" y="2"/>
                </a:cxn>
                <a:cxn ang="0">
                  <a:pos x="1" y="0"/>
                </a:cxn>
                <a:cxn ang="0">
                  <a:pos x="37" y="0"/>
                </a:cxn>
                <a:cxn ang="0">
                  <a:pos x="49" y="1"/>
                </a:cxn>
                <a:cxn ang="0">
                  <a:pos x="59" y="3"/>
                </a:cxn>
                <a:cxn ang="0">
                  <a:pos x="73" y="10"/>
                </a:cxn>
                <a:cxn ang="0">
                  <a:pos x="79" y="19"/>
                </a:cxn>
                <a:cxn ang="0">
                  <a:pos x="82" y="28"/>
                </a:cxn>
                <a:cxn ang="0">
                  <a:pos x="83" y="41"/>
                </a:cxn>
                <a:cxn ang="0">
                  <a:pos x="81" y="52"/>
                </a:cxn>
                <a:cxn ang="0">
                  <a:pos x="78"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5" y="67"/>
                </a:cxn>
                <a:cxn ang="0">
                  <a:pos x="60" y="63"/>
                </a:cxn>
                <a:cxn ang="0">
                  <a:pos x="66" y="52"/>
                </a:cxn>
                <a:cxn ang="0">
                  <a:pos x="68" y="39"/>
                </a:cxn>
                <a:cxn ang="0">
                  <a:pos x="66" y="22"/>
                </a:cxn>
                <a:cxn ang="0">
                  <a:pos x="64" y="18"/>
                </a:cxn>
                <a:cxn ang="0">
                  <a:pos x="58" y="10"/>
                </a:cxn>
                <a:cxn ang="0">
                  <a:pos x="50"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3" y="6"/>
                    <a:pt x="12" y="5"/>
                    <a:pt x="10" y="4"/>
                  </a:cubicBezTo>
                  <a:cubicBezTo>
                    <a:pt x="9" y="4"/>
                    <a:pt x="8" y="4"/>
                    <a:pt x="6" y="3"/>
                  </a:cubicBezTo>
                  <a:cubicBezTo>
                    <a:pt x="5" y="3"/>
                    <a:pt x="3" y="3"/>
                    <a:pt x="1" y="2"/>
                  </a:cubicBezTo>
                  <a:cubicBezTo>
                    <a:pt x="0" y="2"/>
                    <a:pt x="0" y="2"/>
                    <a:pt x="0" y="1"/>
                  </a:cubicBezTo>
                  <a:cubicBezTo>
                    <a:pt x="0" y="0"/>
                    <a:pt x="0" y="0"/>
                    <a:pt x="1" y="0"/>
                  </a:cubicBezTo>
                  <a:cubicBezTo>
                    <a:pt x="2" y="0"/>
                    <a:pt x="2" y="0"/>
                    <a:pt x="2" y="0"/>
                  </a:cubicBezTo>
                  <a:cubicBezTo>
                    <a:pt x="14" y="0"/>
                    <a:pt x="25" y="0"/>
                    <a:pt x="37" y="0"/>
                  </a:cubicBezTo>
                  <a:cubicBezTo>
                    <a:pt x="39" y="0"/>
                    <a:pt x="41" y="0"/>
                    <a:pt x="43"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4"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2" y="38"/>
                    <a:pt x="83" y="41"/>
                  </a:cubicBezTo>
                  <a:cubicBezTo>
                    <a:pt x="83" y="43"/>
                    <a:pt x="82" y="44"/>
                    <a:pt x="82" y="45"/>
                  </a:cubicBezTo>
                  <a:cubicBezTo>
                    <a:pt x="82" y="48"/>
                    <a:pt x="81" y="50"/>
                    <a:pt x="81" y="52"/>
                  </a:cubicBezTo>
                  <a:cubicBezTo>
                    <a:pt x="81" y="53"/>
                    <a:pt x="80" y="55"/>
                    <a:pt x="80" y="56"/>
                  </a:cubicBezTo>
                  <a:cubicBezTo>
                    <a:pt x="79" y="57"/>
                    <a:pt x="79" y="58"/>
                    <a:pt x="78" y="59"/>
                  </a:cubicBezTo>
                  <a:cubicBezTo>
                    <a:pt x="78" y="60"/>
                    <a:pt x="76" y="62"/>
                    <a:pt x="75" y="64"/>
                  </a:cubicBezTo>
                  <a:cubicBezTo>
                    <a:pt x="73" y="66"/>
                    <a:pt x="71" y="68"/>
                    <a:pt x="68" y="70"/>
                  </a:cubicBezTo>
                  <a:cubicBezTo>
                    <a:pt x="66" y="71"/>
                    <a:pt x="63" y="72"/>
                    <a:pt x="60" y="73"/>
                  </a:cubicBezTo>
                  <a:cubicBezTo>
                    <a:pt x="58" y="74"/>
                    <a:pt x="57" y="74"/>
                    <a:pt x="55" y="75"/>
                  </a:cubicBezTo>
                  <a:cubicBezTo>
                    <a:pt x="54" y="75"/>
                    <a:pt x="54" y="75"/>
                    <a:pt x="54" y="75"/>
                  </a:cubicBezTo>
                  <a:cubicBezTo>
                    <a:pt x="51" y="75"/>
                    <a:pt x="49" y="76"/>
                    <a:pt x="46" y="76"/>
                  </a:cubicBezTo>
                  <a:cubicBezTo>
                    <a:pt x="44" y="76"/>
                    <a:pt x="43" y="76"/>
                    <a:pt x="42" y="76"/>
                  </a:cubicBezTo>
                  <a:cubicBezTo>
                    <a:pt x="42" y="76"/>
                    <a:pt x="42" y="76"/>
                    <a:pt x="42" y="76"/>
                  </a:cubicBezTo>
                  <a:cubicBezTo>
                    <a:pt x="39" y="77"/>
                    <a:pt x="37" y="77"/>
                    <a:pt x="35" y="77"/>
                  </a:cubicBezTo>
                  <a:cubicBezTo>
                    <a:pt x="29" y="77"/>
                    <a:pt x="23" y="77"/>
                    <a:pt x="16" y="77"/>
                  </a:cubicBezTo>
                  <a:cubicBezTo>
                    <a:pt x="15" y="77"/>
                    <a:pt x="15" y="77"/>
                    <a:pt x="15"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4" y="72"/>
                  </a:cubicBezTo>
                  <a:cubicBezTo>
                    <a:pt x="37" y="72"/>
                    <a:pt x="39" y="71"/>
                    <a:pt x="41" y="71"/>
                  </a:cubicBezTo>
                  <a:cubicBezTo>
                    <a:pt x="44" y="71"/>
                    <a:pt x="47" y="70"/>
                    <a:pt x="50" y="69"/>
                  </a:cubicBezTo>
                  <a:cubicBezTo>
                    <a:pt x="52" y="69"/>
                    <a:pt x="54" y="68"/>
                    <a:pt x="55" y="67"/>
                  </a:cubicBezTo>
                  <a:cubicBezTo>
                    <a:pt x="56" y="67"/>
                    <a:pt x="56" y="67"/>
                    <a:pt x="57" y="66"/>
                  </a:cubicBezTo>
                  <a:cubicBezTo>
                    <a:pt x="58" y="65"/>
                    <a:pt x="59" y="64"/>
                    <a:pt x="60" y="63"/>
                  </a:cubicBezTo>
                  <a:cubicBezTo>
                    <a:pt x="62" y="61"/>
                    <a:pt x="63" y="59"/>
                    <a:pt x="64" y="57"/>
                  </a:cubicBezTo>
                  <a:cubicBezTo>
                    <a:pt x="65" y="56"/>
                    <a:pt x="66" y="54"/>
                    <a:pt x="66" y="52"/>
                  </a:cubicBezTo>
                  <a:cubicBezTo>
                    <a:pt x="67" y="50"/>
                    <a:pt x="67"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59" y="12"/>
                    <a:pt x="58" y="10"/>
                  </a:cubicBezTo>
                  <a:cubicBezTo>
                    <a:pt x="56" y="10"/>
                    <a:pt x="55" y="9"/>
                    <a:pt x="54" y="8"/>
                  </a:cubicBezTo>
                  <a:cubicBezTo>
                    <a:pt x="53" y="7"/>
                    <a:pt x="52" y="7"/>
                    <a:pt x="50" y="7"/>
                  </a:cubicBezTo>
                  <a:cubicBezTo>
                    <a:pt x="49" y="6"/>
                    <a:pt x="47" y="6"/>
                    <a:pt x="45" y="5"/>
                  </a:cubicBezTo>
                  <a:cubicBezTo>
                    <a:pt x="43" y="5"/>
                    <a:pt x="41" y="5"/>
                    <a:pt x="40" y="5"/>
                  </a:cubicBezTo>
                  <a:cubicBezTo>
                    <a:pt x="36" y="4"/>
                    <a:pt x="33" y="5"/>
                    <a:pt x="30" y="5"/>
                  </a:cubicBezTo>
                  <a:cubicBezTo>
                    <a:pt x="29" y="6"/>
                    <a:pt x="28" y="6"/>
                    <a:pt x="28" y="7"/>
                  </a:cubicBezTo>
                  <a:cubicBezTo>
                    <a:pt x="27" y="9"/>
                    <a:pt x="27" y="11"/>
                    <a:pt x="27" y="12"/>
                  </a:cubicBezTo>
                  <a:cubicBezTo>
                    <a:pt x="27" y="21"/>
                    <a:pt x="27" y="30"/>
                    <a:pt x="27" y="3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69"/>
            <p:cNvSpPr>
              <a:spLocks noEditPoints="1"/>
            </p:cNvSpPr>
            <p:nvPr/>
          </p:nvSpPr>
          <p:spPr bwMode="auto">
            <a:xfrm>
              <a:off x="3987574" y="3278689"/>
              <a:ext cx="541289" cy="511218"/>
            </a:xfrm>
            <a:custGeom>
              <a:avLst/>
              <a:gdLst/>
              <a:ahLst/>
              <a:cxnLst>
                <a:cxn ang="0">
                  <a:pos x="22" y="51"/>
                </a:cxn>
                <a:cxn ang="0">
                  <a:pos x="18" y="56"/>
                </a:cxn>
                <a:cxn ang="0">
                  <a:pos x="15" y="64"/>
                </a:cxn>
                <a:cxn ang="0">
                  <a:pos x="10" y="75"/>
                </a:cxn>
                <a:cxn ang="0">
                  <a:pos x="7" y="77"/>
                </a:cxn>
                <a:cxn ang="0">
                  <a:pos x="1" y="77"/>
                </a:cxn>
                <a:cxn ang="0">
                  <a:pos x="0" y="75"/>
                </a:cxn>
                <a:cxn ang="0">
                  <a:pos x="3" y="69"/>
                </a:cxn>
                <a:cxn ang="0">
                  <a:pos x="8" y="59"/>
                </a:cxn>
                <a:cxn ang="0">
                  <a:pos x="12" y="51"/>
                </a:cxn>
                <a:cxn ang="0">
                  <a:pos x="15" y="44"/>
                </a:cxn>
                <a:cxn ang="0">
                  <a:pos x="19" y="36"/>
                </a:cxn>
                <a:cxn ang="0">
                  <a:pos x="22" y="28"/>
                </a:cxn>
                <a:cxn ang="0">
                  <a:pos x="25" y="21"/>
                </a:cxn>
                <a:cxn ang="0">
                  <a:pos x="29" y="13"/>
                </a:cxn>
                <a:cxn ang="0">
                  <a:pos x="31" y="8"/>
                </a:cxn>
                <a:cxn ang="0">
                  <a:pos x="22" y="3"/>
                </a:cxn>
                <a:cxn ang="0">
                  <a:pos x="22" y="0"/>
                </a:cxn>
                <a:cxn ang="0">
                  <a:pos x="46" y="1"/>
                </a:cxn>
                <a:cxn ang="0">
                  <a:pos x="48" y="6"/>
                </a:cxn>
                <a:cxn ang="0">
                  <a:pos x="51" y="13"/>
                </a:cxn>
                <a:cxn ang="0">
                  <a:pos x="58" y="26"/>
                </a:cxn>
                <a:cxn ang="0">
                  <a:pos x="60" y="31"/>
                </a:cxn>
                <a:cxn ang="0">
                  <a:pos x="64" y="40"/>
                </a:cxn>
                <a:cxn ang="0">
                  <a:pos x="68" y="48"/>
                </a:cxn>
                <a:cxn ang="0">
                  <a:pos x="73" y="58"/>
                </a:cxn>
                <a:cxn ang="0">
                  <a:pos x="77" y="66"/>
                </a:cxn>
                <a:cxn ang="0">
                  <a:pos x="80" y="73"/>
                </a:cxn>
                <a:cxn ang="0">
                  <a:pos x="81" y="77"/>
                </a:cxn>
                <a:cxn ang="0">
                  <a:pos x="67" y="75"/>
                </a:cxn>
                <a:cxn ang="0">
                  <a:pos x="62" y="65"/>
                </a:cxn>
                <a:cxn ang="0">
                  <a:pos x="58" y="57"/>
                </a:cxn>
                <a:cxn ang="0">
                  <a:pos x="54" y="51"/>
                </a:cxn>
                <a:cxn ang="0">
                  <a:pos x="38" y="46"/>
                </a:cxn>
                <a:cxn ang="0">
                  <a:pos x="53" y="46"/>
                </a:cxn>
                <a:cxn ang="0">
                  <a:pos x="52" y="43"/>
                </a:cxn>
                <a:cxn ang="0">
                  <a:pos x="50" y="37"/>
                </a:cxn>
                <a:cxn ang="0">
                  <a:pos x="47" y="33"/>
                </a:cxn>
                <a:cxn ang="0">
                  <a:pos x="44" y="26"/>
                </a:cxn>
                <a:cxn ang="0">
                  <a:pos x="40" y="18"/>
                </a:cxn>
                <a:cxn ang="0">
                  <a:pos x="38" y="14"/>
                </a:cxn>
                <a:cxn ang="0">
                  <a:pos x="37" y="15"/>
                </a:cxn>
                <a:cxn ang="0">
                  <a:pos x="33" y="23"/>
                </a:cxn>
                <a:cxn ang="0">
                  <a:pos x="29" y="33"/>
                </a:cxn>
                <a:cxn ang="0">
                  <a:pos x="23" y="45"/>
                </a:cxn>
                <a:cxn ang="0">
                  <a:pos x="25" y="46"/>
                </a:cxn>
              </a:cxnLst>
              <a:rect l="0" t="0" r="r" b="b"/>
              <a:pathLst>
                <a:path w="82" h="77">
                  <a:moveTo>
                    <a:pt x="38" y="51"/>
                  </a:moveTo>
                  <a:cubicBezTo>
                    <a:pt x="33" y="51"/>
                    <a:pt x="27" y="51"/>
                    <a:pt x="22" y="51"/>
                  </a:cubicBezTo>
                  <a:cubicBezTo>
                    <a:pt x="21" y="51"/>
                    <a:pt x="20" y="51"/>
                    <a:pt x="20" y="53"/>
                  </a:cubicBezTo>
                  <a:cubicBezTo>
                    <a:pt x="19" y="54"/>
                    <a:pt x="19" y="55"/>
                    <a:pt x="18" y="56"/>
                  </a:cubicBezTo>
                  <a:cubicBezTo>
                    <a:pt x="18" y="57"/>
                    <a:pt x="18" y="58"/>
                    <a:pt x="17" y="58"/>
                  </a:cubicBezTo>
                  <a:cubicBezTo>
                    <a:pt x="16" y="60"/>
                    <a:pt x="16" y="62"/>
                    <a:pt x="15" y="64"/>
                  </a:cubicBezTo>
                  <a:cubicBezTo>
                    <a:pt x="14" y="66"/>
                    <a:pt x="13" y="68"/>
                    <a:pt x="12" y="70"/>
                  </a:cubicBezTo>
                  <a:cubicBezTo>
                    <a:pt x="12" y="71"/>
                    <a:pt x="11" y="73"/>
                    <a:pt x="10" y="75"/>
                  </a:cubicBezTo>
                  <a:cubicBezTo>
                    <a:pt x="10" y="75"/>
                    <a:pt x="10" y="75"/>
                    <a:pt x="10" y="75"/>
                  </a:cubicBezTo>
                  <a:cubicBezTo>
                    <a:pt x="9" y="77"/>
                    <a:pt x="9" y="77"/>
                    <a:pt x="7" y="77"/>
                  </a:cubicBezTo>
                  <a:cubicBezTo>
                    <a:pt x="6" y="77"/>
                    <a:pt x="4" y="77"/>
                    <a:pt x="2" y="77"/>
                  </a:cubicBezTo>
                  <a:cubicBezTo>
                    <a:pt x="1" y="77"/>
                    <a:pt x="1" y="77"/>
                    <a:pt x="1" y="77"/>
                  </a:cubicBezTo>
                  <a:cubicBezTo>
                    <a:pt x="0" y="77"/>
                    <a:pt x="0" y="76"/>
                    <a:pt x="0" y="76"/>
                  </a:cubicBezTo>
                  <a:cubicBezTo>
                    <a:pt x="0" y="75"/>
                    <a:pt x="0" y="75"/>
                    <a:pt x="0" y="75"/>
                  </a:cubicBezTo>
                  <a:cubicBezTo>
                    <a:pt x="1" y="74"/>
                    <a:pt x="1" y="73"/>
                    <a:pt x="2" y="72"/>
                  </a:cubicBezTo>
                  <a:cubicBezTo>
                    <a:pt x="2" y="71"/>
                    <a:pt x="3" y="70"/>
                    <a:pt x="3" y="69"/>
                  </a:cubicBezTo>
                  <a:cubicBezTo>
                    <a:pt x="4" y="68"/>
                    <a:pt x="5" y="66"/>
                    <a:pt x="6" y="64"/>
                  </a:cubicBezTo>
                  <a:cubicBezTo>
                    <a:pt x="6" y="62"/>
                    <a:pt x="7" y="61"/>
                    <a:pt x="8" y="59"/>
                  </a:cubicBezTo>
                  <a:cubicBezTo>
                    <a:pt x="9" y="57"/>
                    <a:pt x="9" y="56"/>
                    <a:pt x="10" y="54"/>
                  </a:cubicBezTo>
                  <a:cubicBezTo>
                    <a:pt x="11" y="53"/>
                    <a:pt x="11" y="52"/>
                    <a:pt x="12" y="51"/>
                  </a:cubicBezTo>
                  <a:cubicBezTo>
                    <a:pt x="12" y="50"/>
                    <a:pt x="12" y="50"/>
                    <a:pt x="12" y="49"/>
                  </a:cubicBezTo>
                  <a:cubicBezTo>
                    <a:pt x="13" y="47"/>
                    <a:pt x="14" y="46"/>
                    <a:pt x="15" y="44"/>
                  </a:cubicBezTo>
                  <a:cubicBezTo>
                    <a:pt x="15" y="43"/>
                    <a:pt x="16" y="42"/>
                    <a:pt x="16" y="41"/>
                  </a:cubicBezTo>
                  <a:cubicBezTo>
                    <a:pt x="17" y="39"/>
                    <a:pt x="18" y="38"/>
                    <a:pt x="19" y="36"/>
                  </a:cubicBezTo>
                  <a:cubicBezTo>
                    <a:pt x="19" y="35"/>
                    <a:pt x="20" y="33"/>
                    <a:pt x="21" y="32"/>
                  </a:cubicBezTo>
                  <a:cubicBezTo>
                    <a:pt x="21" y="31"/>
                    <a:pt x="22" y="29"/>
                    <a:pt x="22" y="28"/>
                  </a:cubicBezTo>
                  <a:cubicBezTo>
                    <a:pt x="22" y="28"/>
                    <a:pt x="23" y="27"/>
                    <a:pt x="23" y="26"/>
                  </a:cubicBezTo>
                  <a:cubicBezTo>
                    <a:pt x="24" y="25"/>
                    <a:pt x="25" y="23"/>
                    <a:pt x="25" y="21"/>
                  </a:cubicBezTo>
                  <a:cubicBezTo>
                    <a:pt x="26" y="20"/>
                    <a:pt x="27" y="18"/>
                    <a:pt x="28" y="17"/>
                  </a:cubicBezTo>
                  <a:cubicBezTo>
                    <a:pt x="28" y="16"/>
                    <a:pt x="29" y="15"/>
                    <a:pt x="29" y="13"/>
                  </a:cubicBezTo>
                  <a:cubicBezTo>
                    <a:pt x="29" y="13"/>
                    <a:pt x="30" y="12"/>
                    <a:pt x="30" y="11"/>
                  </a:cubicBezTo>
                  <a:cubicBezTo>
                    <a:pt x="31" y="10"/>
                    <a:pt x="31" y="9"/>
                    <a:pt x="31" y="8"/>
                  </a:cubicBezTo>
                  <a:cubicBezTo>
                    <a:pt x="31" y="6"/>
                    <a:pt x="30" y="5"/>
                    <a:pt x="29" y="4"/>
                  </a:cubicBezTo>
                  <a:cubicBezTo>
                    <a:pt x="26" y="4"/>
                    <a:pt x="24" y="3"/>
                    <a:pt x="22" y="3"/>
                  </a:cubicBezTo>
                  <a:cubicBezTo>
                    <a:pt x="21" y="2"/>
                    <a:pt x="20" y="2"/>
                    <a:pt x="20" y="1"/>
                  </a:cubicBezTo>
                  <a:cubicBezTo>
                    <a:pt x="21" y="0"/>
                    <a:pt x="21" y="0"/>
                    <a:pt x="22" y="0"/>
                  </a:cubicBezTo>
                  <a:cubicBezTo>
                    <a:pt x="29" y="0"/>
                    <a:pt x="36" y="0"/>
                    <a:pt x="44" y="0"/>
                  </a:cubicBezTo>
                  <a:cubicBezTo>
                    <a:pt x="45" y="0"/>
                    <a:pt x="45" y="0"/>
                    <a:pt x="46" y="1"/>
                  </a:cubicBezTo>
                  <a:cubicBezTo>
                    <a:pt x="46" y="2"/>
                    <a:pt x="47" y="3"/>
                    <a:pt x="47" y="4"/>
                  </a:cubicBezTo>
                  <a:cubicBezTo>
                    <a:pt x="48" y="4"/>
                    <a:pt x="48" y="5"/>
                    <a:pt x="48" y="6"/>
                  </a:cubicBezTo>
                  <a:cubicBezTo>
                    <a:pt x="49" y="7"/>
                    <a:pt x="50" y="9"/>
                    <a:pt x="50" y="11"/>
                  </a:cubicBezTo>
                  <a:cubicBezTo>
                    <a:pt x="51" y="11"/>
                    <a:pt x="51" y="12"/>
                    <a:pt x="51" y="13"/>
                  </a:cubicBezTo>
                  <a:cubicBezTo>
                    <a:pt x="52" y="15"/>
                    <a:pt x="53" y="17"/>
                    <a:pt x="54" y="19"/>
                  </a:cubicBezTo>
                  <a:cubicBezTo>
                    <a:pt x="55" y="21"/>
                    <a:pt x="57" y="24"/>
                    <a:pt x="58" y="26"/>
                  </a:cubicBezTo>
                  <a:cubicBezTo>
                    <a:pt x="58" y="27"/>
                    <a:pt x="59" y="28"/>
                    <a:pt x="59" y="29"/>
                  </a:cubicBezTo>
                  <a:cubicBezTo>
                    <a:pt x="60" y="30"/>
                    <a:pt x="60" y="31"/>
                    <a:pt x="60" y="31"/>
                  </a:cubicBezTo>
                  <a:cubicBezTo>
                    <a:pt x="61" y="33"/>
                    <a:pt x="62" y="35"/>
                    <a:pt x="63" y="37"/>
                  </a:cubicBezTo>
                  <a:cubicBezTo>
                    <a:pt x="63" y="38"/>
                    <a:pt x="64" y="39"/>
                    <a:pt x="64" y="40"/>
                  </a:cubicBezTo>
                  <a:cubicBezTo>
                    <a:pt x="65" y="40"/>
                    <a:pt x="65" y="41"/>
                    <a:pt x="65" y="42"/>
                  </a:cubicBezTo>
                  <a:cubicBezTo>
                    <a:pt x="66" y="44"/>
                    <a:pt x="67" y="46"/>
                    <a:pt x="68" y="48"/>
                  </a:cubicBezTo>
                  <a:cubicBezTo>
                    <a:pt x="69" y="50"/>
                    <a:pt x="70" y="51"/>
                    <a:pt x="70" y="53"/>
                  </a:cubicBezTo>
                  <a:cubicBezTo>
                    <a:pt x="71" y="54"/>
                    <a:pt x="72" y="56"/>
                    <a:pt x="73" y="58"/>
                  </a:cubicBezTo>
                  <a:cubicBezTo>
                    <a:pt x="73" y="59"/>
                    <a:pt x="74" y="60"/>
                    <a:pt x="74" y="60"/>
                  </a:cubicBezTo>
                  <a:cubicBezTo>
                    <a:pt x="75" y="62"/>
                    <a:pt x="76" y="64"/>
                    <a:pt x="77" y="66"/>
                  </a:cubicBezTo>
                  <a:cubicBezTo>
                    <a:pt x="77" y="67"/>
                    <a:pt x="78" y="69"/>
                    <a:pt x="79" y="70"/>
                  </a:cubicBezTo>
                  <a:cubicBezTo>
                    <a:pt x="79" y="71"/>
                    <a:pt x="80" y="72"/>
                    <a:pt x="80" y="73"/>
                  </a:cubicBezTo>
                  <a:cubicBezTo>
                    <a:pt x="81" y="74"/>
                    <a:pt x="81" y="75"/>
                    <a:pt x="81" y="75"/>
                  </a:cubicBezTo>
                  <a:cubicBezTo>
                    <a:pt x="82" y="76"/>
                    <a:pt x="81" y="77"/>
                    <a:pt x="81" y="77"/>
                  </a:cubicBezTo>
                  <a:cubicBezTo>
                    <a:pt x="77" y="77"/>
                    <a:pt x="73" y="77"/>
                    <a:pt x="69" y="77"/>
                  </a:cubicBezTo>
                  <a:cubicBezTo>
                    <a:pt x="68" y="77"/>
                    <a:pt x="67" y="76"/>
                    <a:pt x="67" y="75"/>
                  </a:cubicBezTo>
                  <a:cubicBezTo>
                    <a:pt x="66" y="73"/>
                    <a:pt x="65" y="72"/>
                    <a:pt x="64" y="70"/>
                  </a:cubicBezTo>
                  <a:cubicBezTo>
                    <a:pt x="63" y="68"/>
                    <a:pt x="63" y="66"/>
                    <a:pt x="62" y="65"/>
                  </a:cubicBezTo>
                  <a:cubicBezTo>
                    <a:pt x="61" y="63"/>
                    <a:pt x="60" y="61"/>
                    <a:pt x="60" y="60"/>
                  </a:cubicBezTo>
                  <a:cubicBezTo>
                    <a:pt x="59" y="59"/>
                    <a:pt x="59" y="58"/>
                    <a:pt x="58" y="57"/>
                  </a:cubicBezTo>
                  <a:cubicBezTo>
                    <a:pt x="58" y="56"/>
                    <a:pt x="57" y="54"/>
                    <a:pt x="56" y="53"/>
                  </a:cubicBezTo>
                  <a:cubicBezTo>
                    <a:pt x="56" y="52"/>
                    <a:pt x="55" y="51"/>
                    <a:pt x="54" y="51"/>
                  </a:cubicBezTo>
                  <a:cubicBezTo>
                    <a:pt x="49" y="51"/>
                    <a:pt x="43" y="51"/>
                    <a:pt x="38" y="51"/>
                  </a:cubicBezTo>
                  <a:moveTo>
                    <a:pt x="38" y="46"/>
                  </a:moveTo>
                  <a:cubicBezTo>
                    <a:pt x="52" y="46"/>
                    <a:pt x="52" y="46"/>
                    <a:pt x="52" y="46"/>
                  </a:cubicBezTo>
                  <a:cubicBezTo>
                    <a:pt x="52" y="46"/>
                    <a:pt x="52" y="46"/>
                    <a:pt x="53" y="46"/>
                  </a:cubicBezTo>
                  <a:cubicBezTo>
                    <a:pt x="54" y="46"/>
                    <a:pt x="54" y="46"/>
                    <a:pt x="53" y="45"/>
                  </a:cubicBezTo>
                  <a:cubicBezTo>
                    <a:pt x="53" y="44"/>
                    <a:pt x="53" y="44"/>
                    <a:pt x="52" y="43"/>
                  </a:cubicBezTo>
                  <a:cubicBezTo>
                    <a:pt x="52" y="42"/>
                    <a:pt x="52" y="41"/>
                    <a:pt x="51" y="41"/>
                  </a:cubicBezTo>
                  <a:cubicBezTo>
                    <a:pt x="51" y="39"/>
                    <a:pt x="50" y="38"/>
                    <a:pt x="50" y="37"/>
                  </a:cubicBezTo>
                  <a:cubicBezTo>
                    <a:pt x="50" y="37"/>
                    <a:pt x="49" y="36"/>
                    <a:pt x="49" y="36"/>
                  </a:cubicBezTo>
                  <a:cubicBezTo>
                    <a:pt x="48" y="35"/>
                    <a:pt x="48" y="34"/>
                    <a:pt x="47" y="33"/>
                  </a:cubicBezTo>
                  <a:cubicBezTo>
                    <a:pt x="47" y="31"/>
                    <a:pt x="46" y="29"/>
                    <a:pt x="45" y="28"/>
                  </a:cubicBezTo>
                  <a:cubicBezTo>
                    <a:pt x="45" y="27"/>
                    <a:pt x="45" y="26"/>
                    <a:pt x="44" y="26"/>
                  </a:cubicBezTo>
                  <a:cubicBezTo>
                    <a:pt x="44" y="25"/>
                    <a:pt x="43" y="24"/>
                    <a:pt x="43" y="23"/>
                  </a:cubicBezTo>
                  <a:cubicBezTo>
                    <a:pt x="42" y="21"/>
                    <a:pt x="41" y="19"/>
                    <a:pt x="40" y="18"/>
                  </a:cubicBezTo>
                  <a:cubicBezTo>
                    <a:pt x="40" y="16"/>
                    <a:pt x="39" y="15"/>
                    <a:pt x="39" y="14"/>
                  </a:cubicBezTo>
                  <a:cubicBezTo>
                    <a:pt x="38" y="14"/>
                    <a:pt x="38" y="14"/>
                    <a:pt x="38" y="14"/>
                  </a:cubicBezTo>
                  <a:cubicBezTo>
                    <a:pt x="38" y="14"/>
                    <a:pt x="38" y="14"/>
                    <a:pt x="38" y="14"/>
                  </a:cubicBezTo>
                  <a:cubicBezTo>
                    <a:pt x="37" y="15"/>
                    <a:pt x="37" y="15"/>
                    <a:pt x="37" y="15"/>
                  </a:cubicBezTo>
                  <a:cubicBezTo>
                    <a:pt x="37" y="16"/>
                    <a:pt x="37" y="17"/>
                    <a:pt x="36" y="17"/>
                  </a:cubicBezTo>
                  <a:cubicBezTo>
                    <a:pt x="35" y="19"/>
                    <a:pt x="34" y="21"/>
                    <a:pt x="33" y="23"/>
                  </a:cubicBezTo>
                  <a:cubicBezTo>
                    <a:pt x="32" y="26"/>
                    <a:pt x="31" y="28"/>
                    <a:pt x="30" y="31"/>
                  </a:cubicBezTo>
                  <a:cubicBezTo>
                    <a:pt x="30" y="32"/>
                    <a:pt x="29" y="33"/>
                    <a:pt x="29" y="33"/>
                  </a:cubicBezTo>
                  <a:cubicBezTo>
                    <a:pt x="28" y="35"/>
                    <a:pt x="27" y="36"/>
                    <a:pt x="26" y="38"/>
                  </a:cubicBezTo>
                  <a:cubicBezTo>
                    <a:pt x="25" y="40"/>
                    <a:pt x="24" y="43"/>
                    <a:pt x="23" y="45"/>
                  </a:cubicBezTo>
                  <a:cubicBezTo>
                    <a:pt x="23" y="46"/>
                    <a:pt x="23" y="46"/>
                    <a:pt x="24" y="46"/>
                  </a:cubicBezTo>
                  <a:cubicBezTo>
                    <a:pt x="25" y="46"/>
                    <a:pt x="25" y="46"/>
                    <a:pt x="25" y="46"/>
                  </a:cubicBezTo>
                  <a:lnTo>
                    <a:pt x="38" y="4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70"/>
            <p:cNvSpPr>
              <a:spLocks noEditPoints="1"/>
            </p:cNvSpPr>
            <p:nvPr/>
          </p:nvSpPr>
          <p:spPr bwMode="auto">
            <a:xfrm>
              <a:off x="2373729" y="3278689"/>
              <a:ext cx="541289" cy="511218"/>
            </a:xfrm>
            <a:custGeom>
              <a:avLst/>
              <a:gdLst/>
              <a:ahLst/>
              <a:cxnLst>
                <a:cxn ang="0">
                  <a:pos x="43" y="0"/>
                </a:cxn>
                <a:cxn ang="0">
                  <a:pos x="47" y="4"/>
                </a:cxn>
                <a:cxn ang="0">
                  <a:pos x="51" y="12"/>
                </a:cxn>
                <a:cxn ang="0">
                  <a:pos x="53" y="17"/>
                </a:cxn>
                <a:cxn ang="0">
                  <a:pos x="57" y="24"/>
                </a:cxn>
                <a:cxn ang="0">
                  <a:pos x="61" y="33"/>
                </a:cxn>
                <a:cxn ang="0">
                  <a:pos x="67" y="47"/>
                </a:cxn>
                <a:cxn ang="0">
                  <a:pos x="70" y="51"/>
                </a:cxn>
                <a:cxn ang="0">
                  <a:pos x="73" y="59"/>
                </a:cxn>
                <a:cxn ang="0">
                  <a:pos x="77" y="66"/>
                </a:cxn>
                <a:cxn ang="0">
                  <a:pos x="79" y="71"/>
                </a:cxn>
                <a:cxn ang="0">
                  <a:pos x="81" y="76"/>
                </a:cxn>
                <a:cxn ang="0">
                  <a:pos x="80" y="77"/>
                </a:cxn>
                <a:cxn ang="0">
                  <a:pos x="67" y="75"/>
                </a:cxn>
                <a:cxn ang="0">
                  <a:pos x="62" y="65"/>
                </a:cxn>
                <a:cxn ang="0">
                  <a:pos x="59" y="58"/>
                </a:cxn>
                <a:cxn ang="0">
                  <a:pos x="55" y="52"/>
                </a:cxn>
                <a:cxn ang="0">
                  <a:pos x="54" y="51"/>
                </a:cxn>
                <a:cxn ang="0">
                  <a:pos x="21" y="51"/>
                </a:cxn>
                <a:cxn ang="0">
                  <a:pos x="17"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1" y="27"/>
                </a:cxn>
                <a:cxn ang="0">
                  <a:pos x="27" y="36"/>
                </a:cxn>
                <a:cxn ang="0">
                  <a:pos x="23" y="45"/>
                </a:cxn>
                <a:cxn ang="0">
                  <a:pos x="24" y="46"/>
                </a:cxn>
              </a:cxnLst>
              <a:rect l="0" t="0" r="r" b="b"/>
              <a:pathLst>
                <a:path w="81" h="77">
                  <a:moveTo>
                    <a:pt x="33" y="0"/>
                  </a:moveTo>
                  <a:cubicBezTo>
                    <a:pt x="36" y="0"/>
                    <a:pt x="40" y="0"/>
                    <a:pt x="43" y="0"/>
                  </a:cubicBezTo>
                  <a:cubicBezTo>
                    <a:pt x="45" y="0"/>
                    <a:pt x="45" y="0"/>
                    <a:pt x="46" y="1"/>
                  </a:cubicBezTo>
                  <a:cubicBezTo>
                    <a:pt x="46" y="2"/>
                    <a:pt x="47" y="3"/>
                    <a:pt x="47" y="4"/>
                  </a:cubicBezTo>
                  <a:cubicBezTo>
                    <a:pt x="48" y="5"/>
                    <a:pt x="48" y="6"/>
                    <a:pt x="48" y="7"/>
                  </a:cubicBezTo>
                  <a:cubicBezTo>
                    <a:pt x="49" y="8"/>
                    <a:pt x="50" y="10"/>
                    <a:pt x="51" y="12"/>
                  </a:cubicBezTo>
                  <a:cubicBezTo>
                    <a:pt x="51" y="13"/>
                    <a:pt x="52" y="14"/>
                    <a:pt x="52" y="15"/>
                  </a:cubicBezTo>
                  <a:cubicBezTo>
                    <a:pt x="52" y="16"/>
                    <a:pt x="53" y="16"/>
                    <a:pt x="53" y="17"/>
                  </a:cubicBezTo>
                  <a:cubicBezTo>
                    <a:pt x="54" y="18"/>
                    <a:pt x="55" y="20"/>
                    <a:pt x="55" y="21"/>
                  </a:cubicBezTo>
                  <a:cubicBezTo>
                    <a:pt x="56" y="22"/>
                    <a:pt x="56" y="23"/>
                    <a:pt x="57" y="24"/>
                  </a:cubicBezTo>
                  <a:cubicBezTo>
                    <a:pt x="57" y="25"/>
                    <a:pt x="57" y="26"/>
                    <a:pt x="58" y="27"/>
                  </a:cubicBezTo>
                  <a:cubicBezTo>
                    <a:pt x="59" y="29"/>
                    <a:pt x="60" y="31"/>
                    <a:pt x="61" y="33"/>
                  </a:cubicBezTo>
                  <a:cubicBezTo>
                    <a:pt x="62" y="36"/>
                    <a:pt x="64" y="39"/>
                    <a:pt x="65" y="42"/>
                  </a:cubicBezTo>
                  <a:cubicBezTo>
                    <a:pt x="66" y="43"/>
                    <a:pt x="67" y="45"/>
                    <a:pt x="67" y="47"/>
                  </a:cubicBezTo>
                  <a:cubicBezTo>
                    <a:pt x="68" y="48"/>
                    <a:pt x="68" y="49"/>
                    <a:pt x="69" y="49"/>
                  </a:cubicBezTo>
                  <a:cubicBezTo>
                    <a:pt x="69" y="50"/>
                    <a:pt x="69" y="51"/>
                    <a:pt x="70" y="51"/>
                  </a:cubicBezTo>
                  <a:cubicBezTo>
                    <a:pt x="70" y="53"/>
                    <a:pt x="71" y="55"/>
                    <a:pt x="72" y="56"/>
                  </a:cubicBezTo>
                  <a:cubicBezTo>
                    <a:pt x="72" y="57"/>
                    <a:pt x="73" y="58"/>
                    <a:pt x="73" y="59"/>
                  </a:cubicBezTo>
                  <a:cubicBezTo>
                    <a:pt x="74" y="60"/>
                    <a:pt x="74" y="60"/>
                    <a:pt x="74" y="61"/>
                  </a:cubicBezTo>
                  <a:cubicBezTo>
                    <a:pt x="75" y="63"/>
                    <a:pt x="76" y="64"/>
                    <a:pt x="77" y="66"/>
                  </a:cubicBezTo>
                  <a:cubicBezTo>
                    <a:pt x="77" y="67"/>
                    <a:pt x="78" y="68"/>
                    <a:pt x="78" y="69"/>
                  </a:cubicBezTo>
                  <a:cubicBezTo>
                    <a:pt x="78" y="70"/>
                    <a:pt x="79" y="70"/>
                    <a:pt x="79" y="71"/>
                  </a:cubicBezTo>
                  <a:cubicBezTo>
                    <a:pt x="80" y="72"/>
                    <a:pt x="80" y="74"/>
                    <a:pt x="81" y="75"/>
                  </a:cubicBezTo>
                  <a:cubicBezTo>
                    <a:pt x="81" y="76"/>
                    <a:pt x="81" y="76"/>
                    <a:pt x="81" y="76"/>
                  </a:cubicBezTo>
                  <a:cubicBezTo>
                    <a:pt x="81" y="76"/>
                    <a:pt x="81" y="77"/>
                    <a:pt x="81" y="77"/>
                  </a:cubicBezTo>
                  <a:cubicBezTo>
                    <a:pt x="80" y="77"/>
                    <a:pt x="80" y="77"/>
                    <a:pt x="80" y="77"/>
                  </a:cubicBezTo>
                  <a:cubicBezTo>
                    <a:pt x="69" y="77"/>
                    <a:pt x="69" y="77"/>
                    <a:pt x="69" y="77"/>
                  </a:cubicBezTo>
                  <a:cubicBezTo>
                    <a:pt x="68" y="77"/>
                    <a:pt x="67" y="76"/>
                    <a:pt x="67" y="75"/>
                  </a:cubicBezTo>
                  <a:cubicBezTo>
                    <a:pt x="66" y="74"/>
                    <a:pt x="65" y="72"/>
                    <a:pt x="64" y="70"/>
                  </a:cubicBezTo>
                  <a:cubicBezTo>
                    <a:pt x="64" y="68"/>
                    <a:pt x="63" y="67"/>
                    <a:pt x="62" y="65"/>
                  </a:cubicBezTo>
                  <a:cubicBezTo>
                    <a:pt x="61" y="63"/>
                    <a:pt x="60" y="62"/>
                    <a:pt x="60" y="60"/>
                  </a:cubicBezTo>
                  <a:cubicBezTo>
                    <a:pt x="59" y="60"/>
                    <a:pt x="59" y="59"/>
                    <a:pt x="59" y="58"/>
                  </a:cubicBezTo>
                  <a:cubicBezTo>
                    <a:pt x="58" y="57"/>
                    <a:pt x="57" y="55"/>
                    <a:pt x="56" y="53"/>
                  </a:cubicBezTo>
                  <a:cubicBezTo>
                    <a:pt x="56" y="53"/>
                    <a:pt x="56" y="52"/>
                    <a:pt x="55" y="52"/>
                  </a:cubicBezTo>
                  <a:cubicBezTo>
                    <a:pt x="55" y="51"/>
                    <a:pt x="55" y="51"/>
                    <a:pt x="55" y="51"/>
                  </a:cubicBezTo>
                  <a:cubicBezTo>
                    <a:pt x="54" y="51"/>
                    <a:pt x="54" y="51"/>
                    <a:pt x="54" y="51"/>
                  </a:cubicBezTo>
                  <a:cubicBezTo>
                    <a:pt x="22" y="51"/>
                    <a:pt x="22" y="51"/>
                    <a:pt x="22" y="51"/>
                  </a:cubicBezTo>
                  <a:cubicBezTo>
                    <a:pt x="21" y="51"/>
                    <a:pt x="21" y="51"/>
                    <a:pt x="21" y="51"/>
                  </a:cubicBezTo>
                  <a:cubicBezTo>
                    <a:pt x="21" y="51"/>
                    <a:pt x="20" y="52"/>
                    <a:pt x="20" y="52"/>
                  </a:cubicBezTo>
                  <a:cubicBezTo>
                    <a:pt x="19" y="54"/>
                    <a:pt x="18" y="56"/>
                    <a:pt x="17" y="58"/>
                  </a:cubicBezTo>
                  <a:cubicBezTo>
                    <a:pt x="17" y="59"/>
                    <a:pt x="17" y="60"/>
                    <a:pt x="16" y="61"/>
                  </a:cubicBezTo>
                  <a:cubicBezTo>
                    <a:pt x="15" y="62"/>
                    <a:pt x="15" y="64"/>
                    <a:pt x="14" y="66"/>
                  </a:cubicBezTo>
                  <a:cubicBezTo>
                    <a:pt x="13" y="67"/>
                    <a:pt x="13" y="68"/>
                    <a:pt x="13" y="69"/>
                  </a:cubicBezTo>
                  <a:cubicBezTo>
                    <a:pt x="12" y="70"/>
                    <a:pt x="12" y="71"/>
                    <a:pt x="11" y="72"/>
                  </a:cubicBezTo>
                  <a:cubicBezTo>
                    <a:pt x="11" y="73"/>
                    <a:pt x="10" y="74"/>
                    <a:pt x="10" y="75"/>
                  </a:cubicBezTo>
                  <a:cubicBezTo>
                    <a:pt x="9" y="76"/>
                    <a:pt x="9" y="77"/>
                    <a:pt x="8" y="77"/>
                  </a:cubicBezTo>
                  <a:cubicBezTo>
                    <a:pt x="6" y="77"/>
                    <a:pt x="4" y="77"/>
                    <a:pt x="1" y="77"/>
                  </a:cubicBezTo>
                  <a:cubicBezTo>
                    <a:pt x="1" y="77"/>
                    <a:pt x="1" y="77"/>
                    <a:pt x="1" y="77"/>
                  </a:cubicBezTo>
                  <a:cubicBezTo>
                    <a:pt x="0" y="77"/>
                    <a:pt x="0" y="76"/>
                    <a:pt x="0" y="75"/>
                  </a:cubicBezTo>
                  <a:cubicBezTo>
                    <a:pt x="1" y="74"/>
                    <a:pt x="1" y="73"/>
                    <a:pt x="2" y="72"/>
                  </a:cubicBezTo>
                  <a:cubicBezTo>
                    <a:pt x="2" y="71"/>
                    <a:pt x="3" y="70"/>
                    <a:pt x="3" y="70"/>
                  </a:cubicBezTo>
                  <a:cubicBezTo>
                    <a:pt x="3" y="69"/>
                    <a:pt x="4" y="68"/>
                    <a:pt x="4" y="67"/>
                  </a:cubicBezTo>
                  <a:cubicBezTo>
                    <a:pt x="4" y="66"/>
                    <a:pt x="5" y="65"/>
                    <a:pt x="5" y="65"/>
                  </a:cubicBezTo>
                  <a:cubicBezTo>
                    <a:pt x="6" y="63"/>
                    <a:pt x="7" y="61"/>
                    <a:pt x="8" y="60"/>
                  </a:cubicBezTo>
                  <a:cubicBezTo>
                    <a:pt x="8" y="59"/>
                    <a:pt x="8" y="58"/>
                    <a:pt x="9" y="57"/>
                  </a:cubicBezTo>
                  <a:cubicBezTo>
                    <a:pt x="10" y="55"/>
                    <a:pt x="10" y="53"/>
                    <a:pt x="11" y="52"/>
                  </a:cubicBezTo>
                  <a:cubicBezTo>
                    <a:pt x="12" y="51"/>
                    <a:pt x="12" y="50"/>
                    <a:pt x="12" y="49"/>
                  </a:cubicBezTo>
                  <a:cubicBezTo>
                    <a:pt x="13" y="48"/>
                    <a:pt x="13" y="47"/>
                    <a:pt x="14" y="46"/>
                  </a:cubicBezTo>
                  <a:cubicBezTo>
                    <a:pt x="14" y="45"/>
                    <a:pt x="15" y="44"/>
                    <a:pt x="15" y="44"/>
                  </a:cubicBezTo>
                  <a:cubicBezTo>
                    <a:pt x="16" y="41"/>
                    <a:pt x="17" y="39"/>
                    <a:pt x="18" y="37"/>
                  </a:cubicBezTo>
                  <a:cubicBezTo>
                    <a:pt x="19" y="35"/>
                    <a:pt x="20" y="34"/>
                    <a:pt x="20" y="32"/>
                  </a:cubicBezTo>
                  <a:cubicBezTo>
                    <a:pt x="21" y="31"/>
                    <a:pt x="21" y="30"/>
                    <a:pt x="22" y="29"/>
                  </a:cubicBezTo>
                  <a:cubicBezTo>
                    <a:pt x="22" y="28"/>
                    <a:pt x="22" y="28"/>
                    <a:pt x="23" y="27"/>
                  </a:cubicBezTo>
                  <a:cubicBezTo>
                    <a:pt x="23" y="25"/>
                    <a:pt x="24" y="24"/>
                    <a:pt x="25" y="22"/>
                  </a:cubicBezTo>
                  <a:cubicBezTo>
                    <a:pt x="26" y="20"/>
                    <a:pt x="27" y="19"/>
                    <a:pt x="27" y="17"/>
                  </a:cubicBezTo>
                  <a:cubicBezTo>
                    <a:pt x="28" y="16"/>
                    <a:pt x="28" y="15"/>
                    <a:pt x="29" y="14"/>
                  </a:cubicBezTo>
                  <a:cubicBezTo>
                    <a:pt x="29" y="13"/>
                    <a:pt x="29" y="13"/>
                    <a:pt x="30" y="12"/>
                  </a:cubicBezTo>
                  <a:cubicBezTo>
                    <a:pt x="30" y="11"/>
                    <a:pt x="31" y="9"/>
                    <a:pt x="31" y="8"/>
                  </a:cubicBezTo>
                  <a:cubicBezTo>
                    <a:pt x="31" y="6"/>
                    <a:pt x="31" y="5"/>
                    <a:pt x="29" y="4"/>
                  </a:cubicBezTo>
                  <a:cubicBezTo>
                    <a:pt x="26" y="4"/>
                    <a:pt x="24" y="3"/>
                    <a:pt x="22" y="3"/>
                  </a:cubicBezTo>
                  <a:cubicBezTo>
                    <a:pt x="21" y="2"/>
                    <a:pt x="20" y="2"/>
                    <a:pt x="20" y="1"/>
                  </a:cubicBezTo>
                  <a:cubicBezTo>
                    <a:pt x="20" y="0"/>
                    <a:pt x="20" y="0"/>
                    <a:pt x="21" y="0"/>
                  </a:cubicBezTo>
                  <a:cubicBezTo>
                    <a:pt x="22" y="0"/>
                    <a:pt x="22" y="0"/>
                    <a:pt x="22" y="0"/>
                  </a:cubicBezTo>
                  <a:cubicBezTo>
                    <a:pt x="26" y="0"/>
                    <a:pt x="29" y="0"/>
                    <a:pt x="33" y="0"/>
                  </a:cubicBezTo>
                  <a:moveTo>
                    <a:pt x="38" y="46"/>
                  </a:moveTo>
                  <a:cubicBezTo>
                    <a:pt x="38" y="46"/>
                    <a:pt x="38" y="46"/>
                    <a:pt x="38" y="46"/>
                  </a:cubicBezTo>
                  <a:cubicBezTo>
                    <a:pt x="43" y="46"/>
                    <a:pt x="47" y="46"/>
                    <a:pt x="51" y="46"/>
                  </a:cubicBezTo>
                  <a:cubicBezTo>
                    <a:pt x="52" y="46"/>
                    <a:pt x="52" y="46"/>
                    <a:pt x="53" y="46"/>
                  </a:cubicBezTo>
                  <a:cubicBezTo>
                    <a:pt x="53"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5" y="28"/>
                    <a:pt x="45" y="27"/>
                  </a:cubicBezTo>
                  <a:cubicBezTo>
                    <a:pt x="44" y="26"/>
                    <a:pt x="44" y="25"/>
                    <a:pt x="43" y="24"/>
                  </a:cubicBezTo>
                  <a:cubicBezTo>
                    <a:pt x="43" y="22"/>
                    <a:pt x="42" y="21"/>
                    <a:pt x="41" y="19"/>
                  </a:cubicBezTo>
                  <a:cubicBezTo>
                    <a:pt x="40" y="17"/>
                    <a:pt x="40" y="16"/>
                    <a:pt x="39" y="14"/>
                  </a:cubicBezTo>
                  <a:cubicBezTo>
                    <a:pt x="38" y="14"/>
                    <a:pt x="38" y="14"/>
                    <a:pt x="38" y="14"/>
                  </a:cubicBezTo>
                  <a:cubicBezTo>
                    <a:pt x="37" y="14"/>
                    <a:pt x="37" y="14"/>
                    <a:pt x="37" y="14"/>
                  </a:cubicBezTo>
                  <a:cubicBezTo>
                    <a:pt x="37" y="15"/>
                    <a:pt x="37" y="16"/>
                    <a:pt x="36" y="17"/>
                  </a:cubicBezTo>
                  <a:cubicBezTo>
                    <a:pt x="35" y="19"/>
                    <a:pt x="34" y="20"/>
                    <a:pt x="34" y="22"/>
                  </a:cubicBezTo>
                  <a:cubicBezTo>
                    <a:pt x="33" y="24"/>
                    <a:pt x="32" y="26"/>
                    <a:pt x="31" y="27"/>
                  </a:cubicBezTo>
                  <a:cubicBezTo>
                    <a:pt x="30" y="30"/>
                    <a:pt x="29" y="32"/>
                    <a:pt x="28" y="34"/>
                  </a:cubicBezTo>
                  <a:cubicBezTo>
                    <a:pt x="28" y="34"/>
                    <a:pt x="28" y="35"/>
                    <a:pt x="27" y="36"/>
                  </a:cubicBezTo>
                  <a:cubicBezTo>
                    <a:pt x="27" y="37"/>
                    <a:pt x="26" y="39"/>
                    <a:pt x="25" y="41"/>
                  </a:cubicBezTo>
                  <a:cubicBezTo>
                    <a:pt x="24" y="42"/>
                    <a:pt x="24" y="44"/>
                    <a:pt x="23" y="45"/>
                  </a:cubicBezTo>
                  <a:cubicBezTo>
                    <a:pt x="23" y="46"/>
                    <a:pt x="23" y="46"/>
                    <a:pt x="23" y="46"/>
                  </a:cubicBezTo>
                  <a:cubicBezTo>
                    <a:pt x="24" y="46"/>
                    <a:pt x="24" y="46"/>
                    <a:pt x="24" y="46"/>
                  </a:cubicBezTo>
                  <a:lnTo>
                    <a:pt x="38" y="4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3971"/>
            <p:cNvSpPr>
              <a:spLocks/>
            </p:cNvSpPr>
            <p:nvPr/>
          </p:nvSpPr>
          <p:spPr bwMode="auto">
            <a:xfrm>
              <a:off x="1872535" y="3268665"/>
              <a:ext cx="451075" cy="526255"/>
            </a:xfrm>
            <a:custGeom>
              <a:avLst/>
              <a:gdLst/>
              <a:ahLst/>
              <a:cxnLst>
                <a:cxn ang="0">
                  <a:pos x="35" y="79"/>
                </a:cxn>
                <a:cxn ang="0">
                  <a:pos x="26" y="77"/>
                </a:cxn>
                <a:cxn ang="0">
                  <a:pos x="18" y="72"/>
                </a:cxn>
                <a:cxn ang="0">
                  <a:pos x="10" y="66"/>
                </a:cxn>
                <a:cxn ang="0">
                  <a:pos x="4" y="57"/>
                </a:cxn>
                <a:cxn ang="0">
                  <a:pos x="2" y="51"/>
                </a:cxn>
                <a:cxn ang="0">
                  <a:pos x="0" y="39"/>
                </a:cxn>
                <a:cxn ang="0">
                  <a:pos x="2" y="23"/>
                </a:cxn>
                <a:cxn ang="0">
                  <a:pos x="6" y="13"/>
                </a:cxn>
                <a:cxn ang="0">
                  <a:pos x="15" y="4"/>
                </a:cxn>
                <a:cxn ang="0">
                  <a:pos x="26" y="1"/>
                </a:cxn>
                <a:cxn ang="0">
                  <a:pos x="34" y="0"/>
                </a:cxn>
                <a:cxn ang="0">
                  <a:pos x="47" y="0"/>
                </a:cxn>
                <a:cxn ang="0">
                  <a:pos x="59" y="4"/>
                </a:cxn>
                <a:cxn ang="0">
                  <a:pos x="65" y="9"/>
                </a:cxn>
                <a:cxn ang="0">
                  <a:pos x="67" y="17"/>
                </a:cxn>
                <a:cxn ang="0">
                  <a:pos x="56" y="17"/>
                </a:cxn>
                <a:cxn ang="0">
                  <a:pos x="53" y="15"/>
                </a:cxn>
                <a:cxn ang="0">
                  <a:pos x="39" y="5"/>
                </a:cxn>
                <a:cxn ang="0">
                  <a:pos x="28" y="7"/>
                </a:cxn>
                <a:cxn ang="0">
                  <a:pos x="24" y="9"/>
                </a:cxn>
                <a:cxn ang="0">
                  <a:pos x="18" y="17"/>
                </a:cxn>
                <a:cxn ang="0">
                  <a:pos x="15" y="27"/>
                </a:cxn>
                <a:cxn ang="0">
                  <a:pos x="14" y="34"/>
                </a:cxn>
                <a:cxn ang="0">
                  <a:pos x="16" y="51"/>
                </a:cxn>
                <a:cxn ang="0">
                  <a:pos x="20" y="59"/>
                </a:cxn>
                <a:cxn ang="0">
                  <a:pos x="29" y="69"/>
                </a:cxn>
                <a:cxn ang="0">
                  <a:pos x="38" y="72"/>
                </a:cxn>
                <a:cxn ang="0">
                  <a:pos x="46" y="73"/>
                </a:cxn>
                <a:cxn ang="0">
                  <a:pos x="63" y="72"/>
                </a:cxn>
                <a:cxn ang="0">
                  <a:pos x="68" y="72"/>
                </a:cxn>
                <a:cxn ang="0">
                  <a:pos x="67" y="76"/>
                </a:cxn>
                <a:cxn ang="0">
                  <a:pos x="57" y="78"/>
                </a:cxn>
                <a:cxn ang="0">
                  <a:pos x="43" y="79"/>
                </a:cxn>
              </a:cxnLst>
              <a:rect l="0" t="0" r="r" b="b"/>
              <a:pathLst>
                <a:path w="68" h="79">
                  <a:moveTo>
                    <a:pt x="43" y="79"/>
                  </a:moveTo>
                  <a:cubicBezTo>
                    <a:pt x="40" y="79"/>
                    <a:pt x="38" y="79"/>
                    <a:pt x="35" y="79"/>
                  </a:cubicBezTo>
                  <a:cubicBezTo>
                    <a:pt x="34" y="79"/>
                    <a:pt x="33" y="78"/>
                    <a:pt x="32" y="78"/>
                  </a:cubicBezTo>
                  <a:cubicBezTo>
                    <a:pt x="30" y="78"/>
                    <a:pt x="28" y="77"/>
                    <a:pt x="26"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7" y="63"/>
                    <a:pt x="6" y="61"/>
                  </a:cubicBezTo>
                  <a:cubicBezTo>
                    <a:pt x="6" y="59"/>
                    <a:pt x="5" y="58"/>
                    <a:pt x="4" y="57"/>
                  </a:cubicBezTo>
                  <a:cubicBezTo>
                    <a:pt x="4" y="56"/>
                    <a:pt x="3" y="55"/>
                    <a:pt x="3" y="54"/>
                  </a:cubicBezTo>
                  <a:cubicBezTo>
                    <a:pt x="3" y="53"/>
                    <a:pt x="2" y="52"/>
                    <a:pt x="2" y="51"/>
                  </a:cubicBezTo>
                  <a:cubicBezTo>
                    <a:pt x="1" y="49"/>
                    <a:pt x="1" y="47"/>
                    <a:pt x="1" y="44"/>
                  </a:cubicBezTo>
                  <a:cubicBezTo>
                    <a:pt x="0" y="43"/>
                    <a:pt x="0" y="41"/>
                    <a:pt x="0" y="39"/>
                  </a:cubicBezTo>
                  <a:cubicBezTo>
                    <a:pt x="0" y="36"/>
                    <a:pt x="0" y="33"/>
                    <a:pt x="0" y="31"/>
                  </a:cubicBezTo>
                  <a:cubicBezTo>
                    <a:pt x="0" y="28"/>
                    <a:pt x="1" y="26"/>
                    <a:pt x="2" y="23"/>
                  </a:cubicBezTo>
                  <a:cubicBezTo>
                    <a:pt x="2" y="22"/>
                    <a:pt x="2" y="20"/>
                    <a:pt x="3" y="19"/>
                  </a:cubicBezTo>
                  <a:cubicBezTo>
                    <a:pt x="4" y="17"/>
                    <a:pt x="5" y="15"/>
                    <a:pt x="6" y="13"/>
                  </a:cubicBezTo>
                  <a:cubicBezTo>
                    <a:pt x="7" y="11"/>
                    <a:pt x="9" y="10"/>
                    <a:pt x="10" y="8"/>
                  </a:cubicBezTo>
                  <a:cubicBezTo>
                    <a:pt x="11" y="7"/>
                    <a:pt x="13" y="5"/>
                    <a:pt x="15" y="4"/>
                  </a:cubicBezTo>
                  <a:cubicBezTo>
                    <a:pt x="17" y="4"/>
                    <a:pt x="19" y="3"/>
                    <a:pt x="21" y="2"/>
                  </a:cubicBezTo>
                  <a:cubicBezTo>
                    <a:pt x="23" y="1"/>
                    <a:pt x="24" y="1"/>
                    <a:pt x="26" y="1"/>
                  </a:cubicBezTo>
                  <a:cubicBezTo>
                    <a:pt x="27" y="0"/>
                    <a:pt x="28" y="0"/>
                    <a:pt x="28" y="0"/>
                  </a:cubicBezTo>
                  <a:cubicBezTo>
                    <a:pt x="30" y="0"/>
                    <a:pt x="32" y="0"/>
                    <a:pt x="34" y="0"/>
                  </a:cubicBezTo>
                  <a:cubicBezTo>
                    <a:pt x="37" y="0"/>
                    <a:pt x="41" y="0"/>
                    <a:pt x="44" y="0"/>
                  </a:cubicBezTo>
                  <a:cubicBezTo>
                    <a:pt x="45" y="0"/>
                    <a:pt x="46" y="0"/>
                    <a:pt x="47" y="0"/>
                  </a:cubicBezTo>
                  <a:cubicBezTo>
                    <a:pt x="49" y="1"/>
                    <a:pt x="51" y="1"/>
                    <a:pt x="54" y="2"/>
                  </a:cubicBezTo>
                  <a:cubicBezTo>
                    <a:pt x="56" y="2"/>
                    <a:pt x="57" y="3"/>
                    <a:pt x="59" y="4"/>
                  </a:cubicBezTo>
                  <a:cubicBezTo>
                    <a:pt x="59" y="4"/>
                    <a:pt x="60" y="5"/>
                    <a:pt x="60" y="5"/>
                  </a:cubicBezTo>
                  <a:cubicBezTo>
                    <a:pt x="62" y="6"/>
                    <a:pt x="63" y="7"/>
                    <a:pt x="65" y="9"/>
                  </a:cubicBezTo>
                  <a:cubicBezTo>
                    <a:pt x="66"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3" y="15"/>
                  </a:cubicBezTo>
                  <a:cubicBezTo>
                    <a:pt x="53" y="12"/>
                    <a:pt x="51" y="10"/>
                    <a:pt x="48" y="8"/>
                  </a:cubicBezTo>
                  <a:cubicBezTo>
                    <a:pt x="45" y="6"/>
                    <a:pt x="42" y="5"/>
                    <a:pt x="39" y="5"/>
                  </a:cubicBezTo>
                  <a:cubicBezTo>
                    <a:pt x="37" y="5"/>
                    <a:pt x="35" y="5"/>
                    <a:pt x="33" y="5"/>
                  </a:cubicBezTo>
                  <a:cubicBezTo>
                    <a:pt x="31" y="6"/>
                    <a:pt x="30" y="6"/>
                    <a:pt x="28" y="7"/>
                  </a:cubicBezTo>
                  <a:cubicBezTo>
                    <a:pt x="27" y="7"/>
                    <a:pt x="26" y="8"/>
                    <a:pt x="26" y="8"/>
                  </a:cubicBezTo>
                  <a:cubicBezTo>
                    <a:pt x="25" y="8"/>
                    <a:pt x="24" y="9"/>
                    <a:pt x="24" y="9"/>
                  </a:cubicBezTo>
                  <a:cubicBezTo>
                    <a:pt x="22" y="11"/>
                    <a:pt x="21" y="12"/>
                    <a:pt x="20" y="14"/>
                  </a:cubicBezTo>
                  <a:cubicBezTo>
                    <a:pt x="19" y="15"/>
                    <a:pt x="18" y="16"/>
                    <a:pt x="18" y="17"/>
                  </a:cubicBezTo>
                  <a:cubicBezTo>
                    <a:pt x="17" y="18"/>
                    <a:pt x="16" y="20"/>
                    <a:pt x="16" y="21"/>
                  </a:cubicBezTo>
                  <a:cubicBezTo>
                    <a:pt x="16" y="23"/>
                    <a:pt x="15" y="25"/>
                    <a:pt x="15" y="27"/>
                  </a:cubicBezTo>
                  <a:cubicBezTo>
                    <a:pt x="15" y="28"/>
                    <a:pt x="15" y="30"/>
                    <a:pt x="14" y="32"/>
                  </a:cubicBezTo>
                  <a:cubicBezTo>
                    <a:pt x="14" y="32"/>
                    <a:pt x="14" y="33"/>
                    <a:pt x="14" y="34"/>
                  </a:cubicBezTo>
                  <a:cubicBezTo>
                    <a:pt x="14" y="37"/>
                    <a:pt x="15" y="41"/>
                    <a:pt x="15" y="44"/>
                  </a:cubicBezTo>
                  <a:cubicBezTo>
                    <a:pt x="15" y="46"/>
                    <a:pt x="16" y="48"/>
                    <a:pt x="16" y="51"/>
                  </a:cubicBezTo>
                  <a:cubicBezTo>
                    <a:pt x="17" y="52"/>
                    <a:pt x="17" y="53"/>
                    <a:pt x="18" y="54"/>
                  </a:cubicBezTo>
                  <a:cubicBezTo>
                    <a:pt x="18" y="56"/>
                    <a:pt x="19" y="58"/>
                    <a:pt x="20" y="59"/>
                  </a:cubicBezTo>
                  <a:cubicBezTo>
                    <a:pt x="21" y="61"/>
                    <a:pt x="22" y="62"/>
                    <a:pt x="23" y="63"/>
                  </a:cubicBezTo>
                  <a:cubicBezTo>
                    <a:pt x="25" y="65"/>
                    <a:pt x="27" y="67"/>
                    <a:pt x="29" y="69"/>
                  </a:cubicBezTo>
                  <a:cubicBezTo>
                    <a:pt x="31" y="69"/>
                    <a:pt x="33" y="70"/>
                    <a:pt x="34" y="71"/>
                  </a:cubicBezTo>
                  <a:cubicBezTo>
                    <a:pt x="36" y="71"/>
                    <a:pt x="37" y="72"/>
                    <a:pt x="38" y="72"/>
                  </a:cubicBezTo>
                  <a:cubicBezTo>
                    <a:pt x="39" y="72"/>
                    <a:pt x="40" y="72"/>
                    <a:pt x="40" y="72"/>
                  </a:cubicBezTo>
                  <a:cubicBezTo>
                    <a:pt x="42" y="73"/>
                    <a:pt x="44" y="73"/>
                    <a:pt x="46" y="73"/>
                  </a:cubicBezTo>
                  <a:cubicBezTo>
                    <a:pt x="49" y="73"/>
                    <a:pt x="53" y="73"/>
                    <a:pt x="57" y="73"/>
                  </a:cubicBezTo>
                  <a:cubicBezTo>
                    <a:pt x="59" y="72"/>
                    <a:pt x="61" y="72"/>
                    <a:pt x="63" y="72"/>
                  </a:cubicBezTo>
                  <a:cubicBezTo>
                    <a:pt x="64" y="71"/>
                    <a:pt x="66" y="71"/>
                    <a:pt x="67" y="71"/>
                  </a:cubicBezTo>
                  <a:cubicBezTo>
                    <a:pt x="68" y="71"/>
                    <a:pt x="68" y="71"/>
                    <a:pt x="68" y="72"/>
                  </a:cubicBezTo>
                  <a:cubicBezTo>
                    <a:pt x="68" y="73"/>
                    <a:pt x="68" y="74"/>
                    <a:pt x="68" y="75"/>
                  </a:cubicBezTo>
                  <a:cubicBezTo>
                    <a:pt x="68" y="75"/>
                    <a:pt x="68" y="76"/>
                    <a:pt x="67" y="76"/>
                  </a:cubicBezTo>
                  <a:cubicBezTo>
                    <a:pt x="65" y="77"/>
                    <a:pt x="62" y="77"/>
                    <a:pt x="60" y="78"/>
                  </a:cubicBezTo>
                  <a:cubicBezTo>
                    <a:pt x="59" y="78"/>
                    <a:pt x="58" y="78"/>
                    <a:pt x="57" y="78"/>
                  </a:cubicBezTo>
                  <a:cubicBezTo>
                    <a:pt x="55" y="78"/>
                    <a:pt x="53" y="79"/>
                    <a:pt x="51" y="79"/>
                  </a:cubicBezTo>
                  <a:cubicBezTo>
                    <a:pt x="48" y="79"/>
                    <a:pt x="46" y="79"/>
                    <a:pt x="43" y="7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972"/>
            <p:cNvSpPr>
              <a:spLocks/>
            </p:cNvSpPr>
            <p:nvPr/>
          </p:nvSpPr>
          <p:spPr bwMode="auto">
            <a:xfrm>
              <a:off x="3496403" y="3268665"/>
              <a:ext cx="451075" cy="526255"/>
            </a:xfrm>
            <a:custGeom>
              <a:avLst/>
              <a:gdLst/>
              <a:ahLst/>
              <a:cxnLst>
                <a:cxn ang="0">
                  <a:pos x="45" y="0"/>
                </a:cxn>
                <a:cxn ang="0">
                  <a:pos x="56" y="3"/>
                </a:cxn>
                <a:cxn ang="0">
                  <a:pos x="65" y="9"/>
                </a:cxn>
                <a:cxn ang="0">
                  <a:pos x="68" y="15"/>
                </a:cxn>
                <a:cxn ang="0">
                  <a:pos x="66" y="17"/>
                </a:cxn>
                <a:cxn ang="0">
                  <a:pos x="54" y="17"/>
                </a:cxn>
                <a:cxn ang="0">
                  <a:pos x="49" y="8"/>
                </a:cxn>
                <a:cxn ang="0">
                  <a:pos x="34" y="5"/>
                </a:cxn>
                <a:cxn ang="0">
                  <a:pos x="25" y="8"/>
                </a:cxn>
                <a:cxn ang="0">
                  <a:pos x="18" y="15"/>
                </a:cxn>
                <a:cxn ang="0">
                  <a:pos x="16" y="21"/>
                </a:cxn>
                <a:cxn ang="0">
                  <a:pos x="14" y="29"/>
                </a:cxn>
                <a:cxn ang="0">
                  <a:pos x="14" y="38"/>
                </a:cxn>
                <a:cxn ang="0">
                  <a:pos x="16" y="51"/>
                </a:cxn>
                <a:cxn ang="0">
                  <a:pos x="19" y="58"/>
                </a:cxn>
                <a:cxn ang="0">
                  <a:pos x="25" y="66"/>
                </a:cxn>
                <a:cxn ang="0">
                  <a:pos x="33" y="70"/>
                </a:cxn>
                <a:cxn ang="0">
                  <a:pos x="46" y="73"/>
                </a:cxn>
                <a:cxn ang="0">
                  <a:pos x="57" y="73"/>
                </a:cxn>
                <a:cxn ang="0">
                  <a:pos x="66" y="71"/>
                </a:cxn>
                <a:cxn ang="0">
                  <a:pos x="68" y="75"/>
                </a:cxn>
                <a:cxn ang="0">
                  <a:pos x="60" y="78"/>
                </a:cxn>
                <a:cxn ang="0">
                  <a:pos x="53" y="78"/>
                </a:cxn>
                <a:cxn ang="0">
                  <a:pos x="36" y="79"/>
                </a:cxn>
                <a:cxn ang="0">
                  <a:pos x="25" y="76"/>
                </a:cxn>
                <a:cxn ang="0">
                  <a:pos x="20" y="74"/>
                </a:cxn>
                <a:cxn ang="0">
                  <a:pos x="9" y="65"/>
                </a:cxn>
                <a:cxn ang="0">
                  <a:pos x="2" y="52"/>
                </a:cxn>
                <a:cxn ang="0">
                  <a:pos x="0" y="45"/>
                </a:cxn>
                <a:cxn ang="0">
                  <a:pos x="0" y="36"/>
                </a:cxn>
                <a:cxn ang="0">
                  <a:pos x="1" y="22"/>
                </a:cxn>
                <a:cxn ang="0">
                  <a:pos x="6" y="12"/>
                </a:cxn>
                <a:cxn ang="0">
                  <a:pos x="15" y="4"/>
                </a:cxn>
                <a:cxn ang="0">
                  <a:pos x="19" y="3"/>
                </a:cxn>
                <a:cxn ang="0">
                  <a:pos x="28" y="0"/>
                </a:cxn>
                <a:cxn ang="0">
                  <a:pos x="37" y="0"/>
                </a:cxn>
              </a:cxnLst>
              <a:rect l="0" t="0" r="r" b="b"/>
              <a:pathLst>
                <a:path w="68" h="79">
                  <a:moveTo>
                    <a:pt x="37" y="0"/>
                  </a:moveTo>
                  <a:cubicBezTo>
                    <a:pt x="39" y="0"/>
                    <a:pt x="42" y="0"/>
                    <a:pt x="45" y="0"/>
                  </a:cubicBezTo>
                  <a:cubicBezTo>
                    <a:pt x="48" y="0"/>
                    <a:pt x="50" y="1"/>
                    <a:pt x="52" y="1"/>
                  </a:cubicBezTo>
                  <a:cubicBezTo>
                    <a:pt x="53" y="2"/>
                    <a:pt x="55" y="2"/>
                    <a:pt x="56" y="3"/>
                  </a:cubicBezTo>
                  <a:cubicBezTo>
                    <a:pt x="58" y="3"/>
                    <a:pt x="60" y="4"/>
                    <a:pt x="62" y="6"/>
                  </a:cubicBezTo>
                  <a:cubicBezTo>
                    <a:pt x="63" y="7"/>
                    <a:pt x="64" y="8"/>
                    <a:pt x="65" y="9"/>
                  </a:cubicBezTo>
                  <a:cubicBezTo>
                    <a:pt x="66" y="10"/>
                    <a:pt x="67" y="12"/>
                    <a:pt x="67" y="14"/>
                  </a:cubicBezTo>
                  <a:cubicBezTo>
                    <a:pt x="67" y="14"/>
                    <a:pt x="67" y="15"/>
                    <a:pt x="68" y="15"/>
                  </a:cubicBezTo>
                  <a:cubicBezTo>
                    <a:pt x="68" y="16"/>
                    <a:pt x="68" y="16"/>
                    <a:pt x="67" y="17"/>
                  </a:cubicBezTo>
                  <a:cubicBezTo>
                    <a:pt x="66" y="17"/>
                    <a:pt x="66" y="17"/>
                    <a:pt x="66" y="17"/>
                  </a:cubicBezTo>
                  <a:cubicBezTo>
                    <a:pt x="62" y="17"/>
                    <a:pt x="59" y="17"/>
                    <a:pt x="55" y="17"/>
                  </a:cubicBezTo>
                  <a:cubicBezTo>
                    <a:pt x="54" y="17"/>
                    <a:pt x="54" y="17"/>
                    <a:pt x="54" y="17"/>
                  </a:cubicBezTo>
                  <a:cubicBezTo>
                    <a:pt x="54" y="17"/>
                    <a:pt x="53" y="16"/>
                    <a:pt x="53" y="16"/>
                  </a:cubicBezTo>
                  <a:cubicBezTo>
                    <a:pt x="53" y="13"/>
                    <a:pt x="51" y="10"/>
                    <a:pt x="49" y="8"/>
                  </a:cubicBezTo>
                  <a:cubicBezTo>
                    <a:pt x="47" y="7"/>
                    <a:pt x="46" y="7"/>
                    <a:pt x="44" y="6"/>
                  </a:cubicBezTo>
                  <a:cubicBezTo>
                    <a:pt x="41" y="5"/>
                    <a:pt x="38" y="5"/>
                    <a:pt x="34" y="5"/>
                  </a:cubicBezTo>
                  <a:cubicBezTo>
                    <a:pt x="32" y="5"/>
                    <a:pt x="30" y="6"/>
                    <a:pt x="29" y="6"/>
                  </a:cubicBezTo>
                  <a:cubicBezTo>
                    <a:pt x="27" y="7"/>
                    <a:pt x="26" y="8"/>
                    <a:pt x="25" y="8"/>
                  </a:cubicBezTo>
                  <a:cubicBezTo>
                    <a:pt x="23" y="9"/>
                    <a:pt x="22" y="11"/>
                    <a:pt x="21" y="12"/>
                  </a:cubicBezTo>
                  <a:cubicBezTo>
                    <a:pt x="20" y="13"/>
                    <a:pt x="19" y="14"/>
                    <a:pt x="18" y="15"/>
                  </a:cubicBezTo>
                  <a:cubicBezTo>
                    <a:pt x="18" y="16"/>
                    <a:pt x="18" y="17"/>
                    <a:pt x="17" y="18"/>
                  </a:cubicBezTo>
                  <a:cubicBezTo>
                    <a:pt x="17" y="19"/>
                    <a:pt x="16" y="20"/>
                    <a:pt x="16" y="21"/>
                  </a:cubicBezTo>
                  <a:cubicBezTo>
                    <a:pt x="15" y="23"/>
                    <a:pt x="15" y="24"/>
                    <a:pt x="15" y="26"/>
                  </a:cubicBezTo>
                  <a:cubicBezTo>
                    <a:pt x="14" y="27"/>
                    <a:pt x="14" y="28"/>
                    <a:pt x="14" y="29"/>
                  </a:cubicBezTo>
                  <a:cubicBezTo>
                    <a:pt x="14" y="30"/>
                    <a:pt x="14" y="30"/>
                    <a:pt x="14" y="30"/>
                  </a:cubicBezTo>
                  <a:cubicBezTo>
                    <a:pt x="14" y="33"/>
                    <a:pt x="14" y="36"/>
                    <a:pt x="14" y="38"/>
                  </a:cubicBezTo>
                  <a:cubicBezTo>
                    <a:pt x="14" y="41"/>
                    <a:pt x="14" y="43"/>
                    <a:pt x="15" y="45"/>
                  </a:cubicBezTo>
                  <a:cubicBezTo>
                    <a:pt x="15" y="48"/>
                    <a:pt x="16" y="49"/>
                    <a:pt x="16" y="51"/>
                  </a:cubicBezTo>
                  <a:cubicBezTo>
                    <a:pt x="17" y="53"/>
                    <a:pt x="17" y="54"/>
                    <a:pt x="18" y="55"/>
                  </a:cubicBezTo>
                  <a:cubicBezTo>
                    <a:pt x="18" y="56"/>
                    <a:pt x="18" y="57"/>
                    <a:pt x="19" y="58"/>
                  </a:cubicBezTo>
                  <a:cubicBezTo>
                    <a:pt x="20" y="59"/>
                    <a:pt x="20" y="60"/>
                    <a:pt x="21" y="61"/>
                  </a:cubicBezTo>
                  <a:cubicBezTo>
                    <a:pt x="22" y="63"/>
                    <a:pt x="24" y="65"/>
                    <a:pt x="25"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1" y="73"/>
                    <a:pt x="54" y="73"/>
                  </a:cubicBezTo>
                  <a:cubicBezTo>
                    <a:pt x="55" y="73"/>
                    <a:pt x="56" y="73"/>
                    <a:pt x="57"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4" y="77"/>
                    <a:pt x="62" y="77"/>
                    <a:pt x="60" y="78"/>
                  </a:cubicBezTo>
                  <a:cubicBezTo>
                    <a:pt x="59" y="78"/>
                    <a:pt x="59" y="78"/>
                    <a:pt x="59" y="78"/>
                  </a:cubicBezTo>
                  <a:cubicBezTo>
                    <a:pt x="57" y="78"/>
                    <a:pt x="55" y="78"/>
                    <a:pt x="53" y="78"/>
                  </a:cubicBezTo>
                  <a:cubicBezTo>
                    <a:pt x="52" y="79"/>
                    <a:pt x="51" y="79"/>
                    <a:pt x="49" y="79"/>
                  </a:cubicBezTo>
                  <a:cubicBezTo>
                    <a:pt x="45" y="79"/>
                    <a:pt x="40" y="79"/>
                    <a:pt x="36" y="79"/>
                  </a:cubicBezTo>
                  <a:cubicBezTo>
                    <a:pt x="34" y="79"/>
                    <a:pt x="31" y="78"/>
                    <a:pt x="29" y="78"/>
                  </a:cubicBezTo>
                  <a:cubicBezTo>
                    <a:pt x="28" y="77"/>
                    <a:pt x="27" y="77"/>
                    <a:pt x="25" y="76"/>
                  </a:cubicBezTo>
                  <a:cubicBezTo>
                    <a:pt x="24" y="76"/>
                    <a:pt x="23" y="75"/>
                    <a:pt x="22" y="75"/>
                  </a:cubicBezTo>
                  <a:cubicBezTo>
                    <a:pt x="21" y="75"/>
                    <a:pt x="20" y="74"/>
                    <a:pt x="20" y="74"/>
                  </a:cubicBezTo>
                  <a:cubicBezTo>
                    <a:pt x="18" y="73"/>
                    <a:pt x="16" y="71"/>
                    <a:pt x="14" y="70"/>
                  </a:cubicBezTo>
                  <a:cubicBezTo>
                    <a:pt x="12" y="68"/>
                    <a:pt x="10" y="67"/>
                    <a:pt x="9" y="65"/>
                  </a:cubicBezTo>
                  <a:cubicBezTo>
                    <a:pt x="7" y="63"/>
                    <a:pt x="6" y="61"/>
                    <a:pt x="5" y="60"/>
                  </a:cubicBezTo>
                  <a:cubicBezTo>
                    <a:pt x="4" y="57"/>
                    <a:pt x="3" y="55"/>
                    <a:pt x="2" y="52"/>
                  </a:cubicBezTo>
                  <a:cubicBezTo>
                    <a:pt x="1" y="51"/>
                    <a:pt x="1" y="49"/>
                    <a:pt x="1" y="48"/>
                  </a:cubicBezTo>
                  <a:cubicBezTo>
                    <a:pt x="1" y="47"/>
                    <a:pt x="0" y="46"/>
                    <a:pt x="0" y="45"/>
                  </a:cubicBezTo>
                  <a:cubicBezTo>
                    <a:pt x="0" y="44"/>
                    <a:pt x="0" y="43"/>
                    <a:pt x="0" y="42"/>
                  </a:cubicBezTo>
                  <a:cubicBezTo>
                    <a:pt x="0" y="40"/>
                    <a:pt x="0" y="38"/>
                    <a:pt x="0" y="36"/>
                  </a:cubicBezTo>
                  <a:cubicBezTo>
                    <a:pt x="0" y="34"/>
                    <a:pt x="0" y="31"/>
                    <a:pt x="0" y="29"/>
                  </a:cubicBezTo>
                  <a:cubicBezTo>
                    <a:pt x="0" y="27"/>
                    <a:pt x="1" y="24"/>
                    <a:pt x="1"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1" y="2"/>
                    <a:pt x="23" y="1"/>
                  </a:cubicBezTo>
                  <a:cubicBezTo>
                    <a:pt x="25" y="1"/>
                    <a:pt x="27" y="0"/>
                    <a:pt x="28" y="0"/>
                  </a:cubicBezTo>
                  <a:cubicBezTo>
                    <a:pt x="30" y="0"/>
                    <a:pt x="32" y="0"/>
                    <a:pt x="34" y="0"/>
                  </a:cubicBezTo>
                  <a:cubicBezTo>
                    <a:pt x="35" y="0"/>
                    <a:pt x="36" y="0"/>
                    <a:pt x="37"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14D0A93-9BF1-42AC-B223-4E49FEDDDD41}"/>
                </a:ext>
              </a:extLst>
            </p:cNvPr>
            <p:cNvSpPr txBox="1"/>
            <p:nvPr/>
          </p:nvSpPr>
          <p:spPr>
            <a:xfrm>
              <a:off x="4342146" y="3149968"/>
              <a:ext cx="788565" cy="381824"/>
            </a:xfrm>
            <a:prstGeom prst="rect">
              <a:avLst/>
            </a:prstGeom>
            <a:noFill/>
          </p:spPr>
          <p:txBody>
            <a:bodyPr wrap="square" rtlCol="0">
              <a:spAutoFit/>
            </a:bodyPr>
            <a:lstStyle/>
            <a:p>
              <a:r>
                <a:rPr lang="en-US">
                  <a:solidFill>
                    <a:schemeClr val="bg1">
                      <a:lumMod val="95000"/>
                    </a:schemeClr>
                  </a:solidFill>
                </a:rPr>
                <a:t>®</a:t>
              </a:r>
            </a:p>
          </p:txBody>
        </p:sp>
      </p:grpSp>
      <p:pic>
        <p:nvPicPr>
          <p:cNvPr id="7" name="Picture 6" descr="A qr code on a white background&#10;&#10;Description automatically generated with medium confidence">
            <a:extLst>
              <a:ext uri="{FF2B5EF4-FFF2-40B4-BE49-F238E27FC236}">
                <a16:creationId xmlns:a16="http://schemas.microsoft.com/office/drawing/2014/main" id="{26240E59-3575-FE89-6B25-0DBFF46F9E16}"/>
              </a:ext>
            </a:extLst>
          </p:cNvPr>
          <p:cNvPicPr>
            <a:picLocks noChangeAspect="1"/>
          </p:cNvPicPr>
          <p:nvPr/>
        </p:nvPicPr>
        <p:blipFill>
          <a:blip r:embed="rId2"/>
          <a:stretch>
            <a:fillRect/>
          </a:stretch>
        </p:blipFill>
        <p:spPr>
          <a:xfrm>
            <a:off x="7291807" y="1784945"/>
            <a:ext cx="3949855" cy="4681309"/>
          </a:xfrm>
          <a:prstGeom prst="rect">
            <a:avLst/>
          </a:prstGeom>
        </p:spPr>
      </p:pic>
    </p:spTree>
    <p:extLst>
      <p:ext uri="{BB962C8B-B14F-4D97-AF65-F5344CB8AC3E}">
        <p14:creationId xmlns:p14="http://schemas.microsoft.com/office/powerpoint/2010/main" val="351575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E9C82-8910-4249-8A42-C64EFEFBBBBA}"/>
              </a:ext>
            </a:extLst>
          </p:cNvPr>
          <p:cNvSpPr>
            <a:spLocks noGrp="1"/>
          </p:cNvSpPr>
          <p:nvPr>
            <p:ph type="title" idx="4294967295"/>
          </p:nvPr>
        </p:nvSpPr>
        <p:spPr>
          <a:xfrm>
            <a:off x="170094" y="52658"/>
            <a:ext cx="11037888" cy="1563687"/>
          </a:xfrm>
        </p:spPr>
        <p:txBody>
          <a:bodyPr>
            <a:normAutofit/>
          </a:bodyPr>
          <a:lstStyle/>
          <a:p>
            <a:r>
              <a:rPr lang="en-US" sz="3200" b="1" dirty="0"/>
              <a:t>Today’s Objectives</a:t>
            </a:r>
          </a:p>
        </p:txBody>
      </p:sp>
      <p:sp>
        <p:nvSpPr>
          <p:cNvPr id="4" name="Content Placeholder 3">
            <a:extLst>
              <a:ext uri="{FF2B5EF4-FFF2-40B4-BE49-F238E27FC236}">
                <a16:creationId xmlns:a16="http://schemas.microsoft.com/office/drawing/2014/main" id="{C53C9631-1CF3-9240-A4C9-491C6E25844D}"/>
              </a:ext>
            </a:extLst>
          </p:cNvPr>
          <p:cNvSpPr>
            <a:spLocks noGrp="1"/>
          </p:cNvSpPr>
          <p:nvPr>
            <p:ph idx="4294967295"/>
          </p:nvPr>
        </p:nvSpPr>
        <p:spPr>
          <a:xfrm>
            <a:off x="170094" y="3097735"/>
            <a:ext cx="8625114" cy="787896"/>
          </a:xfrm>
        </p:spPr>
        <p:txBody>
          <a:bodyPr vert="horz" lIns="90000" tIns="45720" rIns="91440" bIns="45720" rtlCol="0" anchor="t">
            <a:noAutofit/>
          </a:bodyPr>
          <a:lstStyle/>
          <a:p>
            <a:pPr>
              <a:lnSpc>
                <a:spcPct val="150000"/>
              </a:lnSpc>
            </a:pP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Show youth how they can support each other and their communities. </a:t>
            </a:r>
          </a:p>
          <a:p>
            <a:pPr>
              <a:lnSpc>
                <a:spcPct val="150000"/>
              </a:lnSpc>
            </a:pPr>
            <a:endParaRPr lang="en-US" sz="2000" b="1" dirty="0">
              <a:ea typeface="Source Sans Pro"/>
            </a:endParaRPr>
          </a:p>
          <a:p>
            <a:pPr marL="457200" indent="-457200">
              <a:lnSpc>
                <a:spcPct val="150000"/>
              </a:lnSpc>
              <a:buFont typeface="Arial" panose="020B0604020202020204" pitchFamily="34" charset="0"/>
              <a:buChar char="•"/>
            </a:pPr>
            <a:endParaRPr lang="en-US" sz="2000" b="1" dirty="0">
              <a:latin typeface="Source Sans Pro"/>
              <a:ea typeface="Source Sans Pro"/>
            </a:endParaRPr>
          </a:p>
          <a:p>
            <a:pPr marL="817200" lvl="1" indent="-457200">
              <a:lnSpc>
                <a:spcPct val="150000"/>
              </a:lnSpc>
              <a:buFont typeface="Arial" panose="020B0604020202020204" pitchFamily="34" charset="0"/>
              <a:buChar char="•"/>
            </a:pPr>
            <a:endParaRPr lang="en-US" sz="2000" b="1" dirty="0">
              <a:latin typeface="Source Sans Pro"/>
              <a:ea typeface="Source Sans Pro"/>
            </a:endParaRPr>
          </a:p>
          <a:p>
            <a:pPr marL="457200" indent="-457200">
              <a:lnSpc>
                <a:spcPct val="150000"/>
              </a:lnSpc>
              <a:spcBef>
                <a:spcPts val="1000"/>
              </a:spcBef>
              <a:buFont typeface="Arial,Sans-Serif"/>
              <a:buChar char="•"/>
            </a:pPr>
            <a:endParaRPr lang="en-US" sz="2000" b="1" dirty="0">
              <a:solidFill>
                <a:schemeClr val="tx1">
                  <a:lumMod val="65000"/>
                  <a:lumOff val="35000"/>
                </a:schemeClr>
              </a:solidFill>
              <a:latin typeface="Source Sans Pro"/>
              <a:ea typeface="+mn-lt"/>
              <a:cs typeface="+mn-lt"/>
            </a:endParaRP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latin typeface="Source Sans Pro"/>
              <a:ea typeface="Source Sans Pro"/>
            </a:endParaRPr>
          </a:p>
          <a:p>
            <a:endParaRPr lang="en-US" sz="2000" dirty="0">
              <a:ea typeface="Source Sans Pro" panose="020B0503030403020204" pitchFamily="34" charset="77"/>
            </a:endParaRPr>
          </a:p>
        </p:txBody>
      </p:sp>
      <p:sp>
        <p:nvSpPr>
          <p:cNvPr id="29" name="Freeform 11">
            <a:extLst>
              <a:ext uri="{FF2B5EF4-FFF2-40B4-BE49-F238E27FC236}">
                <a16:creationId xmlns:a16="http://schemas.microsoft.com/office/drawing/2014/main" id="{73D5943B-F7E8-087C-142F-95333AC7D125}"/>
              </a:ext>
            </a:extLst>
          </p:cNvPr>
          <p:cNvSpPr/>
          <p:nvPr/>
        </p:nvSpPr>
        <p:spPr>
          <a:xfrm>
            <a:off x="6872064" y="1368510"/>
            <a:ext cx="5319936" cy="5489491"/>
          </a:xfrm>
          <a:custGeom>
            <a:avLst/>
            <a:gdLst>
              <a:gd name="connsiteX0" fmla="*/ 1553297 w 5319936"/>
              <a:gd name="connsiteY0" fmla="*/ 0 h 5489491"/>
              <a:gd name="connsiteX1" fmla="*/ 4369566 w 5319936"/>
              <a:gd name="connsiteY1" fmla="*/ 2151468 h 5489491"/>
              <a:gd name="connsiteX2" fmla="*/ 5319936 w 5319936"/>
              <a:gd name="connsiteY2" fmla="*/ 1425440 h 5489491"/>
              <a:gd name="connsiteX3" fmla="*/ 5319936 w 5319936"/>
              <a:gd name="connsiteY3" fmla="*/ 5489491 h 5489491"/>
              <a:gd name="connsiteX4" fmla="*/ 0 w 5319936"/>
              <a:gd name="connsiteY4" fmla="*/ 5489491 h 5489491"/>
              <a:gd name="connsiteX5" fmla="*/ 2629044 w 5319936"/>
              <a:gd name="connsiteY5" fmla="*/ 3481109 h 54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9936" h="5489491">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CE1011E-1C25-6BBD-4AC9-90F107C2F7B7}"/>
              </a:ext>
            </a:extLst>
          </p:cNvPr>
          <p:cNvSpPr txBox="1"/>
          <p:nvPr/>
        </p:nvSpPr>
        <p:spPr>
          <a:xfrm>
            <a:off x="10954878" y="6276612"/>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4</a:t>
            </a:fld>
            <a:endParaRPr lang="en-US" b="1" i="0">
              <a:solidFill>
                <a:schemeClr val="bg1"/>
              </a:solidFill>
              <a:latin typeface="Source Sans Pro" panose="020B0503030403020204" pitchFamily="34" charset="77"/>
            </a:endParaRPr>
          </a:p>
        </p:txBody>
      </p:sp>
      <p:sp>
        <p:nvSpPr>
          <p:cNvPr id="31" name="Freeform 3982">
            <a:extLst>
              <a:ext uri="{FF2B5EF4-FFF2-40B4-BE49-F238E27FC236}">
                <a16:creationId xmlns:a16="http://schemas.microsoft.com/office/drawing/2014/main" id="{100F43A2-B163-E7A7-F08F-6ED9337B28F6}"/>
              </a:ext>
            </a:extLst>
          </p:cNvPr>
          <p:cNvSpPr>
            <a:spLocks noEditPoints="1"/>
          </p:cNvSpPr>
          <p:nvPr/>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E0B07389-EB89-268C-02EA-70BD535F28E2}"/>
              </a:ext>
            </a:extLst>
          </p:cNvPr>
          <p:cNvSpPr txBox="1"/>
          <p:nvPr/>
        </p:nvSpPr>
        <p:spPr>
          <a:xfrm>
            <a:off x="170094" y="3873059"/>
            <a:ext cx="7399630" cy="407035"/>
          </a:xfrm>
          <a:prstGeom prst="rect">
            <a:avLst/>
          </a:prstGeom>
          <a:noFill/>
        </p:spPr>
        <p:txBody>
          <a:bodyPr wrap="square">
            <a:spAutoFit/>
          </a:bodyPr>
          <a:lstStyle/>
          <a:p>
            <a:pPr marR="0" lvl="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Provide national resources and methods for ongoing support. </a:t>
            </a:r>
          </a:p>
        </p:txBody>
      </p:sp>
      <p:sp>
        <p:nvSpPr>
          <p:cNvPr id="9" name="TextBox 8">
            <a:extLst>
              <a:ext uri="{FF2B5EF4-FFF2-40B4-BE49-F238E27FC236}">
                <a16:creationId xmlns:a16="http://schemas.microsoft.com/office/drawing/2014/main" id="{78FDBAC1-A7EB-EE5D-CC56-D01048AD76AD}"/>
              </a:ext>
            </a:extLst>
          </p:cNvPr>
          <p:cNvSpPr txBox="1"/>
          <p:nvPr/>
        </p:nvSpPr>
        <p:spPr>
          <a:xfrm>
            <a:off x="170094" y="2491977"/>
            <a:ext cx="9094341" cy="407035"/>
          </a:xfrm>
          <a:prstGeom prst="rect">
            <a:avLst/>
          </a:prstGeom>
          <a:noFill/>
        </p:spPr>
        <p:txBody>
          <a:bodyPr wrap="square">
            <a:spAutoFit/>
          </a:bodyPr>
          <a:lstStyle/>
          <a:p>
            <a:pPr marR="0" lvl="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Offer strategies for adults to approach youth on complex and personal issues.</a:t>
            </a:r>
          </a:p>
        </p:txBody>
      </p:sp>
      <p:pic>
        <p:nvPicPr>
          <p:cNvPr id="2" name="Picture 1">
            <a:extLst>
              <a:ext uri="{FF2B5EF4-FFF2-40B4-BE49-F238E27FC236}">
                <a16:creationId xmlns:a16="http://schemas.microsoft.com/office/drawing/2014/main" id="{BE9A3D34-D714-7564-62CC-90976EB97179}"/>
              </a:ext>
            </a:extLst>
          </p:cNvPr>
          <p:cNvPicPr>
            <a:picLocks noChangeAspect="1"/>
          </p:cNvPicPr>
          <p:nvPr/>
        </p:nvPicPr>
        <p:blipFill>
          <a:blip r:embed="rId2"/>
          <a:stretch>
            <a:fillRect/>
          </a:stretch>
        </p:blipFill>
        <p:spPr>
          <a:xfrm>
            <a:off x="353516" y="5954565"/>
            <a:ext cx="983450" cy="606709"/>
          </a:xfrm>
          <a:prstGeom prst="rect">
            <a:avLst/>
          </a:prstGeom>
        </p:spPr>
      </p:pic>
    </p:spTree>
    <p:extLst>
      <p:ext uri="{BB962C8B-B14F-4D97-AF65-F5344CB8AC3E}">
        <p14:creationId xmlns:p14="http://schemas.microsoft.com/office/powerpoint/2010/main" val="26753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a:xfrm>
            <a:off x="1638262" y="1116041"/>
            <a:ext cx="9951208" cy="1325563"/>
          </a:xfrm>
        </p:spPr>
        <p:txBody>
          <a:bodyPr>
            <a:noAutofit/>
          </a:bodyPr>
          <a:lstStyle/>
          <a:p>
            <a:r>
              <a:rPr lang="en-US" sz="6600" b="1" kern="1200" dirty="0">
                <a:solidFill>
                  <a:schemeClr val="tx1"/>
                </a:solidFill>
                <a:latin typeface="+mj-lt"/>
                <a:ea typeface="+mj-ea"/>
                <a:cs typeface="+mj-cs"/>
              </a:rPr>
              <a:t>Agenda</a:t>
            </a:r>
            <a:r>
              <a:rPr lang="en-US" sz="6600" kern="1200" dirty="0">
                <a:solidFill>
                  <a:schemeClr val="tx1"/>
                </a:solidFill>
                <a:latin typeface="+mj-lt"/>
                <a:ea typeface="+mj-ea"/>
                <a:cs typeface="+mj-cs"/>
              </a:rPr>
              <a:t> </a:t>
            </a:r>
            <a:br>
              <a:rPr lang="en-US" sz="6600" kern="1200" dirty="0">
                <a:solidFill>
                  <a:schemeClr val="tx1"/>
                </a:solidFill>
                <a:latin typeface="+mj-lt"/>
                <a:ea typeface="+mj-ea"/>
                <a:cs typeface="+mj-cs"/>
              </a:rPr>
            </a:br>
            <a:br>
              <a:rPr lang="en-US" sz="6600" kern="1200" dirty="0">
                <a:solidFill>
                  <a:schemeClr val="tx1"/>
                </a:solidFill>
                <a:latin typeface="+mj-lt"/>
                <a:ea typeface="+mj-ea"/>
                <a:cs typeface="+mj-cs"/>
              </a:rPr>
            </a:br>
            <a:endParaRPr lang="en-US" sz="6600" dirty="0"/>
          </a:p>
        </p:txBody>
      </p:sp>
      <p:sp>
        <p:nvSpPr>
          <p:cNvPr id="9" name="TextBox 8">
            <a:extLst>
              <a:ext uri="{FF2B5EF4-FFF2-40B4-BE49-F238E27FC236}">
                <a16:creationId xmlns:a16="http://schemas.microsoft.com/office/drawing/2014/main" id="{6AD8DDF9-87CE-8989-F7E4-59097A1CDDED}"/>
              </a:ext>
            </a:extLst>
          </p:cNvPr>
          <p:cNvSpPr txBox="1"/>
          <p:nvPr/>
        </p:nvSpPr>
        <p:spPr>
          <a:xfrm>
            <a:off x="1402592" y="2441604"/>
            <a:ext cx="6094428" cy="2620526"/>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Components of a person (SOGIE)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Presenting challenges for LGBTQ+ youth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LGBTQ+ youth figures in systems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Positive Trends &amp; support systems </a:t>
            </a:r>
          </a:p>
          <a:p>
            <a:pPr marL="342900" marR="0" lvl="0" indent="-342900">
              <a:lnSpc>
                <a:spcPct val="115000"/>
              </a:lnSpc>
              <a:spcBef>
                <a:spcPts val="0"/>
              </a:spcBef>
              <a:spcAft>
                <a:spcPts val="0"/>
              </a:spcAft>
              <a:buFont typeface="Symbol" panose="05050102010706020507" pitchFamily="18" charset="2"/>
              <a:buChar char=""/>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Creating Safe Spaces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Community Action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Resources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Q&amp;A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146" name="Picture 2" descr="pencil on opened notebook">
            <a:extLst>
              <a:ext uri="{FF2B5EF4-FFF2-40B4-BE49-F238E27FC236}">
                <a16:creationId xmlns:a16="http://schemas.microsoft.com/office/drawing/2014/main" id="{7689E18D-D4FF-1215-E1E4-C86E85987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122" y="1556426"/>
            <a:ext cx="6041018" cy="40293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7A61153-5C4D-0E6E-27F7-A999F76119A7}"/>
              </a:ext>
            </a:extLst>
          </p:cNvPr>
          <p:cNvPicPr>
            <a:picLocks noChangeAspect="1"/>
          </p:cNvPicPr>
          <p:nvPr/>
        </p:nvPicPr>
        <p:blipFill>
          <a:blip r:embed="rId3"/>
          <a:stretch>
            <a:fillRect/>
          </a:stretch>
        </p:blipFill>
        <p:spPr>
          <a:xfrm>
            <a:off x="226795" y="6065948"/>
            <a:ext cx="983450" cy="606709"/>
          </a:xfrm>
          <a:prstGeom prst="rect">
            <a:avLst/>
          </a:prstGeom>
        </p:spPr>
      </p:pic>
    </p:spTree>
    <p:extLst>
      <p:ext uri="{BB962C8B-B14F-4D97-AF65-F5344CB8AC3E}">
        <p14:creationId xmlns:p14="http://schemas.microsoft.com/office/powerpoint/2010/main" val="67843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p:txBody>
          <a:bodyPr/>
          <a:lstStyle/>
          <a:p>
            <a:r>
              <a:rPr lang="en-US" dirty="0">
                <a:solidFill>
                  <a:schemeClr val="tx1"/>
                </a:solidFill>
              </a:rPr>
              <a:t>Let’s Get to Know You~</a:t>
            </a:r>
            <a:br>
              <a:rPr lang="en-US" sz="4400" dirty="0">
                <a:solidFill>
                  <a:schemeClr val="tx1"/>
                </a:solidFill>
              </a:rPr>
            </a:br>
            <a:endParaRPr lang="en-US" dirty="0"/>
          </a:p>
        </p:txBody>
      </p:sp>
      <p:pic>
        <p:nvPicPr>
          <p:cNvPr id="2050" name="Picture 2" descr="macbook pro displaying group of people">
            <a:extLst>
              <a:ext uri="{FF2B5EF4-FFF2-40B4-BE49-F238E27FC236}">
                <a16:creationId xmlns:a16="http://schemas.microsoft.com/office/drawing/2014/main" id="{77D60763-44EE-7710-C611-2A37D3993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732" y="1318097"/>
            <a:ext cx="7386536" cy="55399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D958C-4890-4DA8-1CF8-9CEFC500A36A}"/>
              </a:ext>
            </a:extLst>
          </p:cNvPr>
          <p:cNvPicPr>
            <a:picLocks noChangeAspect="1"/>
          </p:cNvPicPr>
          <p:nvPr/>
        </p:nvPicPr>
        <p:blipFill>
          <a:blip r:embed="rId3"/>
          <a:stretch>
            <a:fillRect/>
          </a:stretch>
        </p:blipFill>
        <p:spPr>
          <a:xfrm>
            <a:off x="120790" y="6171347"/>
            <a:ext cx="983450" cy="606709"/>
          </a:xfrm>
          <a:prstGeom prst="rect">
            <a:avLst/>
          </a:prstGeom>
        </p:spPr>
      </p:pic>
    </p:spTree>
    <p:extLst>
      <p:ext uri="{BB962C8B-B14F-4D97-AF65-F5344CB8AC3E}">
        <p14:creationId xmlns:p14="http://schemas.microsoft.com/office/powerpoint/2010/main" val="404724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p:txBody>
          <a:bodyPr/>
          <a:lstStyle/>
          <a:p>
            <a:pPr algn="ctr"/>
            <a:r>
              <a:rPr lang="en-US" sz="4400" b="1" u="sng" dirty="0"/>
              <a:t>Terms to Know</a:t>
            </a:r>
            <a:endParaRPr lang="en-US" dirty="0"/>
          </a:p>
        </p:txBody>
      </p:sp>
      <p:grpSp>
        <p:nvGrpSpPr>
          <p:cNvPr id="4" name="Group 3">
            <a:extLst>
              <a:ext uri="{FF2B5EF4-FFF2-40B4-BE49-F238E27FC236}">
                <a16:creationId xmlns:a16="http://schemas.microsoft.com/office/drawing/2014/main" id="{4FC2B297-8F42-D2F9-C552-A1976E316276}"/>
              </a:ext>
            </a:extLst>
          </p:cNvPr>
          <p:cNvGrpSpPr/>
          <p:nvPr/>
        </p:nvGrpSpPr>
        <p:grpSpPr>
          <a:xfrm>
            <a:off x="1469123" y="2107969"/>
            <a:ext cx="3435958" cy="2028288"/>
            <a:chOff x="640" y="61379"/>
            <a:chExt cx="2497743" cy="1498646"/>
          </a:xfrm>
        </p:grpSpPr>
        <p:sp>
          <p:nvSpPr>
            <p:cNvPr id="5" name="Rectangle 4">
              <a:extLst>
                <a:ext uri="{FF2B5EF4-FFF2-40B4-BE49-F238E27FC236}">
                  <a16:creationId xmlns:a16="http://schemas.microsoft.com/office/drawing/2014/main" id="{106660C3-0CB4-BCC8-35BF-2B0DE514BD82}"/>
                </a:ext>
              </a:extLst>
            </p:cNvPr>
            <p:cNvSpPr/>
            <p:nvPr/>
          </p:nvSpPr>
          <p:spPr>
            <a:xfrm>
              <a:off x="640" y="61379"/>
              <a:ext cx="2497743" cy="1498646"/>
            </a:xfrm>
            <a:prstGeom prst="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C567D0B4-4C07-D387-7E18-A9264543EEEB}"/>
                </a:ext>
              </a:extLst>
            </p:cNvPr>
            <p:cNvSpPr txBox="1"/>
            <p:nvPr/>
          </p:nvSpPr>
          <p:spPr>
            <a:xfrm>
              <a:off x="640" y="61379"/>
              <a:ext cx="2497743" cy="1498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LGBTQ+</a:t>
              </a:r>
              <a:r>
                <a:rPr lang="en-US" sz="2000" kern="1200" dirty="0"/>
                <a:t> = Lesbian, Gay, Bisexual, Trans, Queer or Questioning </a:t>
              </a:r>
              <a:br>
                <a:rPr lang="en-US" sz="2000" kern="1200" dirty="0"/>
              </a:br>
              <a:endParaRPr lang="en-US" sz="2000" kern="1200" dirty="0"/>
            </a:p>
          </p:txBody>
        </p:sp>
      </p:grpSp>
      <p:grpSp>
        <p:nvGrpSpPr>
          <p:cNvPr id="11" name="Group 10">
            <a:extLst>
              <a:ext uri="{FF2B5EF4-FFF2-40B4-BE49-F238E27FC236}">
                <a16:creationId xmlns:a16="http://schemas.microsoft.com/office/drawing/2014/main" id="{9ACF2C0D-8B73-F64F-3636-E6805C2BB3DC}"/>
              </a:ext>
            </a:extLst>
          </p:cNvPr>
          <p:cNvGrpSpPr/>
          <p:nvPr/>
        </p:nvGrpSpPr>
        <p:grpSpPr>
          <a:xfrm>
            <a:off x="4177217" y="4312444"/>
            <a:ext cx="3595400" cy="2305171"/>
            <a:chOff x="1374398" y="1733599"/>
            <a:chExt cx="2497744" cy="1574846"/>
          </a:xfrm>
        </p:grpSpPr>
        <p:sp>
          <p:nvSpPr>
            <p:cNvPr id="12" name="Rectangle 11">
              <a:extLst>
                <a:ext uri="{FF2B5EF4-FFF2-40B4-BE49-F238E27FC236}">
                  <a16:creationId xmlns:a16="http://schemas.microsoft.com/office/drawing/2014/main" id="{0336DD84-3A35-5BC5-3FF9-BB662EB594F1}"/>
                </a:ext>
              </a:extLst>
            </p:cNvPr>
            <p:cNvSpPr/>
            <p:nvPr/>
          </p:nvSpPr>
          <p:spPr>
            <a:xfrm>
              <a:off x="1374399" y="1809799"/>
              <a:ext cx="2497743" cy="1498646"/>
            </a:xfrm>
            <a:prstGeom prst="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934ED713-C7D3-C629-5134-F081B56C37FC}"/>
                </a:ext>
              </a:extLst>
            </p:cNvPr>
            <p:cNvSpPr txBox="1"/>
            <p:nvPr/>
          </p:nvSpPr>
          <p:spPr>
            <a:xfrm>
              <a:off x="1374398" y="1733599"/>
              <a:ext cx="2497743" cy="1498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SOGIE</a:t>
              </a:r>
              <a:r>
                <a:rPr lang="en-US" sz="2000" kern="1200" dirty="0"/>
                <a:t> = Sexual Orientation, Gender Identity, Gender Expression</a:t>
              </a:r>
            </a:p>
          </p:txBody>
        </p:sp>
      </p:grpSp>
      <p:grpSp>
        <p:nvGrpSpPr>
          <p:cNvPr id="14" name="Group 13">
            <a:extLst>
              <a:ext uri="{FF2B5EF4-FFF2-40B4-BE49-F238E27FC236}">
                <a16:creationId xmlns:a16="http://schemas.microsoft.com/office/drawing/2014/main" id="{347D3003-1862-A008-2EBC-E1333D085164}"/>
              </a:ext>
            </a:extLst>
          </p:cNvPr>
          <p:cNvGrpSpPr/>
          <p:nvPr/>
        </p:nvGrpSpPr>
        <p:grpSpPr>
          <a:xfrm>
            <a:off x="7211506" y="2151422"/>
            <a:ext cx="3675392" cy="1950763"/>
            <a:chOff x="2748158" y="61379"/>
            <a:chExt cx="2497743" cy="1498646"/>
          </a:xfrm>
        </p:grpSpPr>
        <p:sp>
          <p:nvSpPr>
            <p:cNvPr id="15" name="Rectangle 14">
              <a:extLst>
                <a:ext uri="{FF2B5EF4-FFF2-40B4-BE49-F238E27FC236}">
                  <a16:creationId xmlns:a16="http://schemas.microsoft.com/office/drawing/2014/main" id="{119A2E08-4DD8-389F-AB94-E5A0C1DCFA3E}"/>
                </a:ext>
              </a:extLst>
            </p:cNvPr>
            <p:cNvSpPr/>
            <p:nvPr/>
          </p:nvSpPr>
          <p:spPr>
            <a:xfrm>
              <a:off x="2748158" y="61379"/>
              <a:ext cx="2497743" cy="1498646"/>
            </a:xfrm>
            <a:prstGeom prst="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4D04345A-58BB-664B-0799-294EC678F3F4}"/>
                </a:ext>
              </a:extLst>
            </p:cNvPr>
            <p:cNvSpPr txBox="1"/>
            <p:nvPr/>
          </p:nvSpPr>
          <p:spPr>
            <a:xfrm>
              <a:off x="2748158" y="61379"/>
              <a:ext cx="2497743" cy="1498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GSA </a:t>
              </a:r>
              <a:r>
                <a:rPr lang="en-US" sz="2000" kern="1200" dirty="0"/>
                <a:t>= Gay Straight Alliance or Gender &amp; Sexualities Alliance</a:t>
              </a:r>
              <a:br>
                <a:rPr lang="en-US" sz="2000" kern="1200" dirty="0"/>
              </a:br>
              <a:endParaRPr lang="en-US" sz="2000" kern="1200" dirty="0"/>
            </a:p>
          </p:txBody>
        </p:sp>
      </p:grpSp>
      <p:pic>
        <p:nvPicPr>
          <p:cNvPr id="2" name="Picture 1">
            <a:extLst>
              <a:ext uri="{FF2B5EF4-FFF2-40B4-BE49-F238E27FC236}">
                <a16:creationId xmlns:a16="http://schemas.microsoft.com/office/drawing/2014/main" id="{B8BF8A2A-9DF5-DF8D-CBEF-A8A6F49E45AA}"/>
              </a:ext>
            </a:extLst>
          </p:cNvPr>
          <p:cNvPicPr>
            <a:picLocks noChangeAspect="1"/>
          </p:cNvPicPr>
          <p:nvPr/>
        </p:nvPicPr>
        <p:blipFill>
          <a:blip r:embed="rId2"/>
          <a:stretch>
            <a:fillRect/>
          </a:stretch>
        </p:blipFill>
        <p:spPr>
          <a:xfrm>
            <a:off x="169429" y="6202723"/>
            <a:ext cx="983450" cy="606709"/>
          </a:xfrm>
          <a:prstGeom prst="rect">
            <a:avLst/>
          </a:prstGeom>
        </p:spPr>
      </p:pic>
    </p:spTree>
    <p:extLst>
      <p:ext uri="{BB962C8B-B14F-4D97-AF65-F5344CB8AC3E}">
        <p14:creationId xmlns:p14="http://schemas.microsoft.com/office/powerpoint/2010/main" val="230472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p:txBody>
          <a:bodyPr/>
          <a:lstStyle/>
          <a:p>
            <a:r>
              <a:rPr lang="en-US" sz="4400" b="1" u="sng" dirty="0"/>
              <a:t>Spectrum </a:t>
            </a:r>
            <a:endParaRPr lang="en-US" dirty="0"/>
          </a:p>
        </p:txBody>
      </p:sp>
      <p:pic>
        <p:nvPicPr>
          <p:cNvPr id="2" name="Picture 1" descr="A tree in a field&#10;&#10;Description automatically generated with medium confidence">
            <a:extLst>
              <a:ext uri="{FF2B5EF4-FFF2-40B4-BE49-F238E27FC236}">
                <a16:creationId xmlns:a16="http://schemas.microsoft.com/office/drawing/2014/main" id="{553C4081-9216-7254-E5A5-EFFF88587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534" y="2201199"/>
            <a:ext cx="9410190" cy="4322563"/>
          </a:xfrm>
          <a:prstGeom prst="rect">
            <a:avLst/>
          </a:prstGeom>
        </p:spPr>
      </p:pic>
      <p:pic>
        <p:nvPicPr>
          <p:cNvPr id="3" name="Picture 2">
            <a:extLst>
              <a:ext uri="{FF2B5EF4-FFF2-40B4-BE49-F238E27FC236}">
                <a16:creationId xmlns:a16="http://schemas.microsoft.com/office/drawing/2014/main" id="{0F8283AD-EC67-123D-1757-D435BCAD8661}"/>
              </a:ext>
            </a:extLst>
          </p:cNvPr>
          <p:cNvPicPr>
            <a:picLocks noChangeAspect="1"/>
          </p:cNvPicPr>
          <p:nvPr/>
        </p:nvPicPr>
        <p:blipFill>
          <a:blip r:embed="rId3"/>
          <a:stretch>
            <a:fillRect/>
          </a:stretch>
        </p:blipFill>
        <p:spPr>
          <a:xfrm>
            <a:off x="169429" y="6202723"/>
            <a:ext cx="983450" cy="606709"/>
          </a:xfrm>
          <a:prstGeom prst="rect">
            <a:avLst/>
          </a:prstGeom>
        </p:spPr>
      </p:pic>
    </p:spTree>
    <p:extLst>
      <p:ext uri="{BB962C8B-B14F-4D97-AF65-F5344CB8AC3E}">
        <p14:creationId xmlns:p14="http://schemas.microsoft.com/office/powerpoint/2010/main" val="3189572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CB2553-B57B-4F47-9AD0-CA050D2FCAEA}"/>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6C493838-E72D-FF5C-83D4-4AEF4AB7DD50}"/>
              </a:ext>
            </a:extLst>
          </p:cNvPr>
          <p:cNvPicPr>
            <a:picLocks noChangeAspect="1"/>
          </p:cNvPicPr>
          <p:nvPr/>
        </p:nvPicPr>
        <p:blipFill>
          <a:blip r:embed="rId2"/>
          <a:stretch>
            <a:fillRect/>
          </a:stretch>
        </p:blipFill>
        <p:spPr>
          <a:xfrm>
            <a:off x="0" y="0"/>
            <a:ext cx="12299324" cy="6918369"/>
          </a:xfrm>
          <a:prstGeom prst="rect">
            <a:avLst/>
          </a:prstGeom>
        </p:spPr>
      </p:pic>
      <p:pic>
        <p:nvPicPr>
          <p:cNvPr id="3" name="Picture 2">
            <a:extLst>
              <a:ext uri="{FF2B5EF4-FFF2-40B4-BE49-F238E27FC236}">
                <a16:creationId xmlns:a16="http://schemas.microsoft.com/office/drawing/2014/main" id="{4446CE5C-820E-E995-348D-FDA55C011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9324" cy="6918369"/>
          </a:xfrm>
          <a:prstGeom prst="rect">
            <a:avLst/>
          </a:prstGeom>
        </p:spPr>
      </p:pic>
      <p:pic>
        <p:nvPicPr>
          <p:cNvPr id="4" name="Picture 3">
            <a:extLst>
              <a:ext uri="{FF2B5EF4-FFF2-40B4-BE49-F238E27FC236}">
                <a16:creationId xmlns:a16="http://schemas.microsoft.com/office/drawing/2014/main" id="{D4A0055C-1E85-CDFF-DB7A-5C8B12181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022" y="909477"/>
            <a:ext cx="3994235" cy="1407736"/>
          </a:xfrm>
          <a:prstGeom prst="rect">
            <a:avLst/>
          </a:prstGeom>
        </p:spPr>
      </p:pic>
      <p:pic>
        <p:nvPicPr>
          <p:cNvPr id="5" name="Picture 4">
            <a:extLst>
              <a:ext uri="{FF2B5EF4-FFF2-40B4-BE49-F238E27FC236}">
                <a16:creationId xmlns:a16="http://schemas.microsoft.com/office/drawing/2014/main" id="{ECDE558E-AAF8-1DF8-8920-C6C60634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5135" y="2275988"/>
            <a:ext cx="3996105" cy="1422073"/>
          </a:xfrm>
          <a:prstGeom prst="rect">
            <a:avLst/>
          </a:prstGeom>
        </p:spPr>
      </p:pic>
      <p:pic>
        <p:nvPicPr>
          <p:cNvPr id="6" name="Picture 5">
            <a:extLst>
              <a:ext uri="{FF2B5EF4-FFF2-40B4-BE49-F238E27FC236}">
                <a16:creationId xmlns:a16="http://schemas.microsoft.com/office/drawing/2014/main" id="{1BF8089F-BAD9-FE5C-DD2A-FB9C74595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4176" y="3762455"/>
            <a:ext cx="3994236" cy="1468470"/>
          </a:xfrm>
          <a:prstGeom prst="rect">
            <a:avLst/>
          </a:prstGeom>
        </p:spPr>
      </p:pic>
      <p:pic>
        <p:nvPicPr>
          <p:cNvPr id="8" name="Picture 7">
            <a:extLst>
              <a:ext uri="{FF2B5EF4-FFF2-40B4-BE49-F238E27FC236}">
                <a16:creationId xmlns:a16="http://schemas.microsoft.com/office/drawing/2014/main" id="{8D2F97F9-FB20-3FDF-79D5-0324B6151B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496" y="5230925"/>
            <a:ext cx="3994236" cy="1339786"/>
          </a:xfrm>
          <a:prstGeom prst="rect">
            <a:avLst/>
          </a:prstGeom>
        </p:spPr>
      </p:pic>
      <p:pic>
        <p:nvPicPr>
          <p:cNvPr id="9" name="Picture 8">
            <a:extLst>
              <a:ext uri="{FF2B5EF4-FFF2-40B4-BE49-F238E27FC236}">
                <a16:creationId xmlns:a16="http://schemas.microsoft.com/office/drawing/2014/main" id="{289B3FF5-B31B-F9E4-BBEC-00ADB1223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633" y="4525590"/>
            <a:ext cx="1992202" cy="165681"/>
          </a:xfrm>
          <a:prstGeom prst="rect">
            <a:avLst/>
          </a:prstGeom>
        </p:spPr>
      </p:pic>
      <p:pic>
        <p:nvPicPr>
          <p:cNvPr id="10" name="Picture 9">
            <a:extLst>
              <a:ext uri="{FF2B5EF4-FFF2-40B4-BE49-F238E27FC236}">
                <a16:creationId xmlns:a16="http://schemas.microsoft.com/office/drawing/2014/main" id="{53440E5B-5D70-30E0-FE54-519E4FE4B3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137" y="991640"/>
            <a:ext cx="3444308" cy="5541629"/>
          </a:xfrm>
          <a:prstGeom prst="rect">
            <a:avLst/>
          </a:prstGeom>
        </p:spPr>
      </p:pic>
      <p:pic>
        <p:nvPicPr>
          <p:cNvPr id="11" name="Picture 10">
            <a:extLst>
              <a:ext uri="{FF2B5EF4-FFF2-40B4-BE49-F238E27FC236}">
                <a16:creationId xmlns:a16="http://schemas.microsoft.com/office/drawing/2014/main" id="{5858B58C-3B96-3D6F-A128-2EE72953F970}"/>
              </a:ext>
            </a:extLst>
          </p:cNvPr>
          <p:cNvPicPr>
            <a:picLocks noChangeAspect="1"/>
          </p:cNvPicPr>
          <p:nvPr/>
        </p:nvPicPr>
        <p:blipFill>
          <a:blip r:embed="rId9"/>
          <a:stretch>
            <a:fillRect/>
          </a:stretch>
        </p:blipFill>
        <p:spPr>
          <a:xfrm>
            <a:off x="157964" y="6106967"/>
            <a:ext cx="1648161" cy="811402"/>
          </a:xfrm>
          <a:prstGeom prst="rect">
            <a:avLst/>
          </a:prstGeom>
        </p:spPr>
      </p:pic>
    </p:spTree>
    <p:extLst>
      <p:ext uri="{BB962C8B-B14F-4D97-AF65-F5344CB8AC3E}">
        <p14:creationId xmlns:p14="http://schemas.microsoft.com/office/powerpoint/2010/main" val="41165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CADCA Brand">
      <a:dk1>
        <a:sysClr val="windowText" lastClr="000000"/>
      </a:dk1>
      <a:lt1>
        <a:sysClr val="window" lastClr="FFFFFF"/>
      </a:lt1>
      <a:dk2>
        <a:srgbClr val="2B303C"/>
      </a:dk2>
      <a:lt2>
        <a:srgbClr val="FFFFFF"/>
      </a:lt2>
      <a:accent1>
        <a:srgbClr val="263C87"/>
      </a:accent1>
      <a:accent2>
        <a:srgbClr val="00AEEF"/>
      </a:accent2>
      <a:accent3>
        <a:srgbClr val="E1261E"/>
      </a:accent3>
      <a:accent4>
        <a:srgbClr val="8E9192"/>
      </a:accent4>
      <a:accent5>
        <a:srgbClr val="8BC540"/>
      </a:accent5>
      <a:accent6>
        <a:srgbClr val="6D2C91"/>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931c93f-f0fb-4c3f-8d01-63840f8a3a94">
      <Terms xmlns="http://schemas.microsoft.com/office/infopath/2007/PartnerControls"/>
    </lcf76f155ced4ddcb4097134ff3c332f>
    <TaxCatchAll xmlns="cab16fb9-e759-4e81-8441-caf28a14be9a" xsi:nil="true"/>
    <MediaLengthInSeconds xmlns="a931c93f-f0fb-4c3f-8d01-63840f8a3a9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FD8DA6203A0046BD99B80AF886A382" ma:contentTypeVersion="328" ma:contentTypeDescription="Create a new document." ma:contentTypeScope="" ma:versionID="250db80a34e6489805fc5f9600f8e589">
  <xsd:schema xmlns:xsd="http://www.w3.org/2001/XMLSchema" xmlns:xs="http://www.w3.org/2001/XMLSchema" xmlns:p="http://schemas.microsoft.com/office/2006/metadata/properties" xmlns:ns2="a931c93f-f0fb-4c3f-8d01-63840f8a3a94" xmlns:ns3="cab16fb9-e759-4e81-8441-caf28a14be9a" targetNamespace="http://schemas.microsoft.com/office/2006/metadata/properties" ma:root="true" ma:fieldsID="2c501913a0677a23a74f4a3f2120902b" ns2:_="" ns3:_="">
    <xsd:import namespace="a931c93f-f0fb-4c3f-8d01-63840f8a3a94"/>
    <xsd:import namespace="cab16fb9-e759-4e81-8441-caf28a14be9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1c93f-f0fb-4c3f-8d01-63840f8a3a9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2ab8051-8cab-41c9-8784-85292bf6b44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b16fb9-e759-4e81-8441-caf28a14be9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c323600-dee8-4ad8-bce3-e9acd3f90765}" ma:internalName="TaxCatchAll" ma:showField="CatchAllData" ma:web="cab16fb9-e759-4e81-8441-caf28a14be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1B4999-97C3-4409-8551-0570F5A1DECC}">
  <ds:schemaRefs>
    <ds:schemaRef ds:uri="http://schemas.microsoft.com/sharepoint/v3/contenttype/forms"/>
  </ds:schemaRefs>
</ds:datastoreItem>
</file>

<file path=customXml/itemProps2.xml><?xml version="1.0" encoding="utf-8"?>
<ds:datastoreItem xmlns:ds="http://schemas.openxmlformats.org/officeDocument/2006/customXml" ds:itemID="{6068731F-0830-4E36-AC1B-9E7A2F98EF47}">
  <ds:schemaRefs>
    <ds:schemaRef ds:uri="http://www.w3.org/XML/1998/namespace"/>
    <ds:schemaRef ds:uri="a931c93f-f0fb-4c3f-8d01-63840f8a3a94"/>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cab16fb9-e759-4e81-8441-caf28a14be9a"/>
    <ds:schemaRef ds:uri="http://purl.org/dc/terms/"/>
  </ds:schemaRefs>
</ds:datastoreItem>
</file>

<file path=customXml/itemProps3.xml><?xml version="1.0" encoding="utf-8"?>
<ds:datastoreItem xmlns:ds="http://schemas.openxmlformats.org/officeDocument/2006/customXml" ds:itemID="{5FB5F5E3-6C94-4DA8-8106-C9BC4AAF5C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1c93f-f0fb-4c3f-8d01-63840f8a3a94"/>
    <ds:schemaRef ds:uri="cab16fb9-e759-4e81-8441-caf28a14b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497</TotalTime>
  <Words>1620</Words>
  <Application>Microsoft Office PowerPoint</Application>
  <PresentationFormat>Widescreen</PresentationFormat>
  <Paragraphs>172</Paragraphs>
  <Slides>37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Courier New</vt:lpstr>
      <vt:lpstr>Source Sans Pro Semibold</vt:lpstr>
      <vt:lpstr>Calibri</vt:lpstr>
      <vt:lpstr>Source Sans Pro</vt:lpstr>
      <vt:lpstr>Arial Narrow</vt:lpstr>
      <vt:lpstr>Symbol</vt:lpstr>
      <vt:lpstr>Calibri Light</vt:lpstr>
      <vt:lpstr>Arial,Sans-Serif</vt:lpstr>
      <vt:lpstr>Open Sans</vt:lpstr>
      <vt:lpstr>Merriweather Light</vt:lpstr>
      <vt:lpstr>Arial</vt:lpstr>
      <vt:lpstr>Times New Roman</vt:lpstr>
      <vt:lpstr>BLANK</vt:lpstr>
      <vt:lpstr>Preventing substance misuse among LGBTQ+ youth through peer and community support </vt:lpstr>
      <vt:lpstr>Don’t forget about the Q&amp;A box – we’ll be holding the bulk of the questions until the end, so make sure to stay the whole way through!   When typing into the chat box, be sure to select “everyone” so all can see.    We are recording this webinar and the recording will be up on the Webinar Wednesday page in the next few days.  Here is the link to where the recording will be posted. CADCA's Webinar Wednesdays Series | CADCA  I will be putting an evaluation link into the chat box as we’re wrapping up; you’ll be able to receive a letter of participation once you complete that evaluation.  The letter is only available though for those who attend the webinar live.   </vt:lpstr>
      <vt:lpstr>Preventing substance misuse among LGBTQ+ youth through peer and community support</vt:lpstr>
      <vt:lpstr>Today’s Objectives</vt:lpstr>
      <vt:lpstr>Agenda   </vt:lpstr>
      <vt:lpstr>Let’s Get to Know You~ </vt:lpstr>
      <vt:lpstr>Terms to Know</vt:lpstr>
      <vt:lpstr>Spectrum </vt:lpstr>
      <vt:lpstr>PowerPoint Presentation</vt:lpstr>
      <vt:lpstr>SOGIE Principles</vt:lpstr>
      <vt:lpstr>Intersectionality  </vt:lpstr>
      <vt:lpstr>Scenario  </vt:lpstr>
      <vt:lpstr>Risk Factors and Protective Factors for LGBTQ+ Youth </vt:lpstr>
      <vt:lpstr>LGBTQ+ Youth in Systems of Care </vt:lpstr>
      <vt:lpstr>Presenting Issues And Challenges For LGBTQ+ Youth</vt:lpstr>
      <vt:lpstr>Barriers To Services For LGBTQ+ Youth </vt:lpstr>
      <vt:lpstr>Family Rejection</vt:lpstr>
      <vt:lpstr>Bullying and Harassment at School</vt:lpstr>
      <vt:lpstr>Substance Misuse </vt:lpstr>
      <vt:lpstr>Positive Trends: Family &amp; School-Support </vt:lpstr>
      <vt:lpstr>Support</vt:lpstr>
      <vt:lpstr>PowerPoint Presentation</vt:lpstr>
      <vt:lpstr>Youth-Led Social Norm Campaigns</vt:lpstr>
      <vt:lpstr>Creating Safe Spaces</vt:lpstr>
      <vt:lpstr>Top 10 Ways to Make a School/Organization Safer</vt:lpstr>
      <vt:lpstr>Allyship</vt:lpstr>
      <vt:lpstr>Allyship Actions </vt:lpstr>
      <vt:lpstr>Activity </vt:lpstr>
      <vt:lpstr>PowerPoint Presentation</vt:lpstr>
      <vt:lpstr>PowerPoint Presentation</vt:lpstr>
      <vt:lpstr>PowerPoint Presentation</vt:lpstr>
      <vt:lpstr>PowerPoint Presentation</vt:lpstr>
      <vt:lpstr>Resources </vt:lpstr>
      <vt:lpstr>Questions</vt:lpstr>
      <vt:lpstr>Stay in Touch </vt:lpstr>
      <vt:lpstr>Stay Connected!</vt:lpstr>
      <vt:lpstr>Survey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Hulme</dc:creator>
  <cp:lastModifiedBy>Natalie Kulick</cp:lastModifiedBy>
  <cp:revision>27</cp:revision>
  <dcterms:created xsi:type="dcterms:W3CDTF">2019-05-14T18:59:55Z</dcterms:created>
  <dcterms:modified xsi:type="dcterms:W3CDTF">2023-06-21T19:06:43Z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0x010100DDFD8DA6203A0046BD99B80AF886A382</vt:lpwstr>
  </property>
  <property fmtid="{D5CDD505-2E9C-101B-9397-08002B2CF9AE}" pid="3" name="Order">
    <vt:r8>947800</vt:r8>
  </property>
  <property fmtid="{D5CDD505-2E9C-101B-9397-08002B2CF9AE}" pid="4" name="MediaServiceImageTags">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