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2" r:id="rId5"/>
  </p:sldMasterIdLst>
  <p:notesMasterIdLst>
    <p:notesMasterId r:id="rId61"/>
  </p:notesMasterIdLst>
  <p:sldIdLst>
    <p:sldId id="257" r:id="rId6"/>
    <p:sldId id="315" r:id="rId7"/>
    <p:sldId id="312" r:id="rId8"/>
    <p:sldId id="317" r:id="rId9"/>
    <p:sldId id="318" r:id="rId10"/>
    <p:sldId id="269" r:id="rId11"/>
    <p:sldId id="321" r:id="rId12"/>
    <p:sldId id="322" r:id="rId13"/>
    <p:sldId id="323" r:id="rId14"/>
    <p:sldId id="324" r:id="rId15"/>
    <p:sldId id="325" r:id="rId16"/>
    <p:sldId id="326" r:id="rId17"/>
    <p:sldId id="330" r:id="rId18"/>
    <p:sldId id="329" r:id="rId19"/>
    <p:sldId id="328" r:id="rId20"/>
    <p:sldId id="327" r:id="rId21"/>
    <p:sldId id="331" r:id="rId22"/>
    <p:sldId id="332" r:id="rId23"/>
    <p:sldId id="864" r:id="rId24"/>
    <p:sldId id="865" r:id="rId25"/>
    <p:sldId id="866" r:id="rId26"/>
    <p:sldId id="867" r:id="rId27"/>
    <p:sldId id="333" r:id="rId28"/>
    <p:sldId id="1237" r:id="rId29"/>
    <p:sldId id="337" r:id="rId30"/>
    <p:sldId id="336" r:id="rId31"/>
    <p:sldId id="335" r:id="rId32"/>
    <p:sldId id="1240" r:id="rId33"/>
    <p:sldId id="1239" r:id="rId34"/>
    <p:sldId id="1242" r:id="rId35"/>
    <p:sldId id="1243" r:id="rId36"/>
    <p:sldId id="1244" r:id="rId37"/>
    <p:sldId id="1246" r:id="rId38"/>
    <p:sldId id="1245" r:id="rId39"/>
    <p:sldId id="1238" r:id="rId40"/>
    <p:sldId id="1248" r:id="rId41"/>
    <p:sldId id="1250" r:id="rId42"/>
    <p:sldId id="1251" r:id="rId43"/>
    <p:sldId id="1254" r:id="rId44"/>
    <p:sldId id="1253" r:id="rId45"/>
    <p:sldId id="1252" r:id="rId46"/>
    <p:sldId id="1249" r:id="rId47"/>
    <p:sldId id="1247" r:id="rId48"/>
    <p:sldId id="334" r:id="rId49"/>
    <p:sldId id="1255" r:id="rId50"/>
    <p:sldId id="1256" r:id="rId51"/>
    <p:sldId id="1257" r:id="rId52"/>
    <p:sldId id="1258" r:id="rId53"/>
    <p:sldId id="1260" r:id="rId54"/>
    <p:sldId id="1259" r:id="rId55"/>
    <p:sldId id="1261" r:id="rId56"/>
    <p:sldId id="1263" r:id="rId57"/>
    <p:sldId id="1262" r:id="rId58"/>
    <p:sldId id="291" r:id="rId59"/>
    <p:sldId id="316"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Impact" panose="020B0806030902050204" pitchFamily="34" charset="0"/>
      <p:regular r:id="rId68"/>
    </p:embeddedFont>
    <p:embeddedFont>
      <p:font typeface="Merriweather Light" panose="00000400000000000000" pitchFamily="2" charset="0"/>
      <p:regular r:id="rId69"/>
      <p:italic r:id="rId70"/>
    </p:embeddedFont>
    <p:embeddedFont>
      <p:font typeface="Source Sans Pro" panose="020B0503030403020204" pitchFamily="34" charset="0"/>
      <p:regular r:id="rId71"/>
      <p:bold r:id="rId72"/>
      <p:italic r:id="rId73"/>
      <p:boldItalic r:id="rId74"/>
    </p:embeddedFont>
    <p:embeddedFont>
      <p:font typeface="Source Sans Pro Semibold" panose="020B060303040302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lja Ugrinic" initials="RU" lastIdx="1" clrIdx="0">
    <p:extLst>
      <p:ext uri="{19B8F6BF-5375-455C-9EA6-DF929625EA0E}">
        <p15:presenceInfo xmlns:p15="http://schemas.microsoft.com/office/powerpoint/2012/main" userId="S::rugrinic@cadca.org::de63dadf-ab78-4342-8067-e109c75a1f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88"/>
    <a:srgbClr val="8CC53F"/>
    <a:srgbClr val="FFFFFF"/>
    <a:srgbClr val="000000"/>
    <a:srgbClr val="ED2E26"/>
    <a:srgbClr val="6D2C91"/>
    <a:srgbClr val="394C96"/>
    <a:srgbClr val="263B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190" autoAdjust="0"/>
  </p:normalViewPr>
  <p:slideViewPr>
    <p:cSldViewPr snapToGrid="0">
      <p:cViewPr varScale="1">
        <p:scale>
          <a:sx n="45" d="100"/>
          <a:sy n="45" d="100"/>
        </p:scale>
        <p:origin x="169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3.fntdata"/><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5.fntdata"/><Relationship Id="rId7" Type="http://schemas.openxmlformats.org/officeDocument/2006/relationships/slide" Target="slides/slide2.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5.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338EF-50A7-415E-930D-4CE4AB3F5E51}"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5D7E391-9917-499A-A2EB-8FDFCF6C347F}">
      <dgm:prSet/>
      <dgm:spPr/>
      <dgm:t>
        <a:bodyPr/>
        <a:lstStyle/>
        <a:p>
          <a:r>
            <a:rPr lang="en-US" b="1" dirty="0"/>
            <a:t>60% more likely to be alcoholics </a:t>
          </a:r>
          <a:endParaRPr lang="en-US" dirty="0"/>
        </a:p>
      </dgm:t>
    </dgm:pt>
    <dgm:pt modelId="{0AFF73CB-DE8A-40BF-A329-7E8235632CB3}" type="parTrans" cxnId="{D94CB5E7-00AF-4CC8-974B-D60E59F37D1A}">
      <dgm:prSet/>
      <dgm:spPr/>
      <dgm:t>
        <a:bodyPr/>
        <a:lstStyle/>
        <a:p>
          <a:endParaRPr lang="en-US"/>
        </a:p>
      </dgm:t>
    </dgm:pt>
    <dgm:pt modelId="{D5E7883B-0D03-4630-B8C2-0095DCE07772}" type="sibTrans" cxnId="{D94CB5E7-00AF-4CC8-974B-D60E59F37D1A}">
      <dgm:prSet/>
      <dgm:spPr/>
      <dgm:t>
        <a:bodyPr/>
        <a:lstStyle/>
        <a:p>
          <a:endParaRPr lang="en-US"/>
        </a:p>
      </dgm:t>
    </dgm:pt>
    <dgm:pt modelId="{F7E01BB3-8EC8-4557-A4AC-3E794E74CE2D}">
      <dgm:prSet/>
      <dgm:spPr/>
      <dgm:t>
        <a:bodyPr/>
        <a:lstStyle/>
        <a:p>
          <a:r>
            <a:rPr lang="en-US" b="1" dirty="0"/>
            <a:t>60% more likely to be homeless</a:t>
          </a:r>
          <a:endParaRPr lang="en-US" dirty="0"/>
        </a:p>
      </dgm:t>
    </dgm:pt>
    <dgm:pt modelId="{7D62AD72-0C24-4CE4-9D36-62B98BF1C53E}" type="parTrans" cxnId="{68146831-E835-4069-B41B-B83031FFBD48}">
      <dgm:prSet/>
      <dgm:spPr/>
      <dgm:t>
        <a:bodyPr/>
        <a:lstStyle/>
        <a:p>
          <a:endParaRPr lang="en-US"/>
        </a:p>
      </dgm:t>
    </dgm:pt>
    <dgm:pt modelId="{BA8B3B9D-0E2B-4541-9F60-2CED8C52CBE5}" type="sibTrans" cxnId="{68146831-E835-4069-B41B-B83031FFBD48}">
      <dgm:prSet/>
      <dgm:spPr/>
      <dgm:t>
        <a:bodyPr/>
        <a:lstStyle/>
        <a:p>
          <a:endParaRPr lang="en-US"/>
        </a:p>
      </dgm:t>
    </dgm:pt>
    <dgm:pt modelId="{FA4DA907-D802-4167-AD89-41A35CE081EC}">
      <dgm:prSet/>
      <dgm:spPr/>
      <dgm:t>
        <a:bodyPr/>
        <a:lstStyle/>
        <a:p>
          <a:r>
            <a:rPr lang="en-US" b="1"/>
            <a:t>40% more likely to have accidents</a:t>
          </a:r>
          <a:endParaRPr lang="en-US"/>
        </a:p>
      </dgm:t>
    </dgm:pt>
    <dgm:pt modelId="{7BC89CF7-BD87-4C45-808A-974F5357E9CE}" type="parTrans" cxnId="{607BD77A-E835-49F7-B0BB-8F4B09973C67}">
      <dgm:prSet/>
      <dgm:spPr/>
      <dgm:t>
        <a:bodyPr/>
        <a:lstStyle/>
        <a:p>
          <a:endParaRPr lang="en-US"/>
        </a:p>
      </dgm:t>
    </dgm:pt>
    <dgm:pt modelId="{4C66ECAC-3098-4F47-A2C1-362D75174BDE}" type="sibTrans" cxnId="{607BD77A-E835-49F7-B0BB-8F4B09973C67}">
      <dgm:prSet/>
      <dgm:spPr/>
      <dgm:t>
        <a:bodyPr/>
        <a:lstStyle/>
        <a:p>
          <a:endParaRPr lang="en-US"/>
        </a:p>
      </dgm:t>
    </dgm:pt>
    <dgm:pt modelId="{5B522491-4F8A-4CB1-B9E9-A6B287765FC1}">
      <dgm:prSet/>
      <dgm:spPr/>
      <dgm:t>
        <a:bodyPr/>
        <a:lstStyle/>
        <a:p>
          <a:r>
            <a:rPr lang="en-US" b="1"/>
            <a:t>40% more likely to use illegal drugs </a:t>
          </a:r>
          <a:endParaRPr lang="en-US"/>
        </a:p>
      </dgm:t>
    </dgm:pt>
    <dgm:pt modelId="{C17CC963-0D6C-4CCB-8397-19F37743A067}" type="parTrans" cxnId="{0330DE61-18D7-459E-8764-F6EED826FA40}">
      <dgm:prSet/>
      <dgm:spPr/>
      <dgm:t>
        <a:bodyPr/>
        <a:lstStyle/>
        <a:p>
          <a:endParaRPr lang="en-US"/>
        </a:p>
      </dgm:t>
    </dgm:pt>
    <dgm:pt modelId="{FBB0D5B2-C324-4694-AB63-9AD4CE866128}" type="sibTrans" cxnId="{0330DE61-18D7-459E-8764-F6EED826FA40}">
      <dgm:prSet/>
      <dgm:spPr/>
      <dgm:t>
        <a:bodyPr/>
        <a:lstStyle/>
        <a:p>
          <a:endParaRPr lang="en-US"/>
        </a:p>
      </dgm:t>
    </dgm:pt>
    <dgm:pt modelId="{D0CE246E-0A88-400B-BF87-BB1340F65352}">
      <dgm:prSet/>
      <dgm:spPr/>
      <dgm:t>
        <a:bodyPr/>
        <a:lstStyle/>
        <a:p>
          <a:r>
            <a:rPr lang="en-US" b="1"/>
            <a:t>40% more mental health problems</a:t>
          </a:r>
          <a:endParaRPr lang="en-US"/>
        </a:p>
      </dgm:t>
    </dgm:pt>
    <dgm:pt modelId="{6026094B-30F8-4463-A3E4-4E45D0F2D57D}" type="parTrans" cxnId="{DD4CE833-4B86-454B-A711-78386D202263}">
      <dgm:prSet/>
      <dgm:spPr/>
      <dgm:t>
        <a:bodyPr/>
        <a:lstStyle/>
        <a:p>
          <a:endParaRPr lang="en-US"/>
        </a:p>
      </dgm:t>
    </dgm:pt>
    <dgm:pt modelId="{90469278-B070-4247-B5CD-E773E13D3401}" type="sibTrans" cxnId="{DD4CE833-4B86-454B-A711-78386D202263}">
      <dgm:prSet/>
      <dgm:spPr/>
      <dgm:t>
        <a:bodyPr/>
        <a:lstStyle/>
        <a:p>
          <a:endParaRPr lang="en-US"/>
        </a:p>
      </dgm:t>
    </dgm:pt>
    <dgm:pt modelId="{3781AEED-74A6-4134-8369-6F852F59ADA3}">
      <dgm:prSet/>
      <dgm:spPr/>
      <dgm:t>
        <a:bodyPr/>
        <a:lstStyle/>
        <a:p>
          <a:r>
            <a:rPr lang="en-US" b="1"/>
            <a:t>Double the risk for criminal convictions</a:t>
          </a:r>
          <a:endParaRPr lang="en-US"/>
        </a:p>
      </dgm:t>
    </dgm:pt>
    <dgm:pt modelId="{0D1FA36A-AD7D-4F27-A17E-7934793BB434}" type="parTrans" cxnId="{270983A7-2E1B-4C86-A093-CC3E7CBF8F66}">
      <dgm:prSet/>
      <dgm:spPr/>
      <dgm:t>
        <a:bodyPr/>
        <a:lstStyle/>
        <a:p>
          <a:endParaRPr lang="en-US"/>
        </a:p>
      </dgm:t>
    </dgm:pt>
    <dgm:pt modelId="{5EAED86F-84BC-4F44-ACF5-36CD40B9FF13}" type="sibTrans" cxnId="{270983A7-2E1B-4C86-A093-CC3E7CBF8F66}">
      <dgm:prSet/>
      <dgm:spPr/>
      <dgm:t>
        <a:bodyPr/>
        <a:lstStyle/>
        <a:p>
          <a:endParaRPr lang="en-US"/>
        </a:p>
      </dgm:t>
    </dgm:pt>
    <dgm:pt modelId="{9FEECFB1-EB3B-42F1-931A-3A6D86B56CFC}" type="pres">
      <dgm:prSet presAssocID="{D89338EF-50A7-415E-930D-4CE4AB3F5E51}" presName="diagram" presStyleCnt="0">
        <dgm:presLayoutVars>
          <dgm:dir/>
          <dgm:resizeHandles val="exact"/>
        </dgm:presLayoutVars>
      </dgm:prSet>
      <dgm:spPr/>
    </dgm:pt>
    <dgm:pt modelId="{3648C2B9-282A-4380-BF30-D85A4BDFCDAD}" type="pres">
      <dgm:prSet presAssocID="{55D7E391-9917-499A-A2EB-8FDFCF6C347F}" presName="node" presStyleLbl="node1" presStyleIdx="0" presStyleCnt="6">
        <dgm:presLayoutVars>
          <dgm:bulletEnabled val="1"/>
        </dgm:presLayoutVars>
      </dgm:prSet>
      <dgm:spPr/>
    </dgm:pt>
    <dgm:pt modelId="{59C62AE5-C874-4EB9-87F6-85CAA3DA4325}" type="pres">
      <dgm:prSet presAssocID="{D5E7883B-0D03-4630-B8C2-0095DCE07772}" presName="sibTrans" presStyleCnt="0"/>
      <dgm:spPr/>
    </dgm:pt>
    <dgm:pt modelId="{87FA2C7D-6D27-4581-970E-36EB5FE15066}" type="pres">
      <dgm:prSet presAssocID="{F7E01BB3-8EC8-4557-A4AC-3E794E74CE2D}" presName="node" presStyleLbl="node1" presStyleIdx="1" presStyleCnt="6">
        <dgm:presLayoutVars>
          <dgm:bulletEnabled val="1"/>
        </dgm:presLayoutVars>
      </dgm:prSet>
      <dgm:spPr/>
    </dgm:pt>
    <dgm:pt modelId="{1EC3931E-6DC4-4CEE-BB50-F05B2EA68F7A}" type="pres">
      <dgm:prSet presAssocID="{BA8B3B9D-0E2B-4541-9F60-2CED8C52CBE5}" presName="sibTrans" presStyleCnt="0"/>
      <dgm:spPr/>
    </dgm:pt>
    <dgm:pt modelId="{4AE8E48E-73D1-4E6B-AE38-54F8C7128172}" type="pres">
      <dgm:prSet presAssocID="{FA4DA907-D802-4167-AD89-41A35CE081EC}" presName="node" presStyleLbl="node1" presStyleIdx="2" presStyleCnt="6">
        <dgm:presLayoutVars>
          <dgm:bulletEnabled val="1"/>
        </dgm:presLayoutVars>
      </dgm:prSet>
      <dgm:spPr/>
    </dgm:pt>
    <dgm:pt modelId="{49186271-E57E-486E-A2D1-F686774A38E0}" type="pres">
      <dgm:prSet presAssocID="{4C66ECAC-3098-4F47-A2C1-362D75174BDE}" presName="sibTrans" presStyleCnt="0"/>
      <dgm:spPr/>
    </dgm:pt>
    <dgm:pt modelId="{BF442C33-EB68-4B11-86B9-BC718D6113BA}" type="pres">
      <dgm:prSet presAssocID="{5B522491-4F8A-4CB1-B9E9-A6B287765FC1}" presName="node" presStyleLbl="node1" presStyleIdx="3" presStyleCnt="6">
        <dgm:presLayoutVars>
          <dgm:bulletEnabled val="1"/>
        </dgm:presLayoutVars>
      </dgm:prSet>
      <dgm:spPr/>
    </dgm:pt>
    <dgm:pt modelId="{CF8782DD-DA6C-44D0-BBB5-B01B7FD48C20}" type="pres">
      <dgm:prSet presAssocID="{FBB0D5B2-C324-4694-AB63-9AD4CE866128}" presName="sibTrans" presStyleCnt="0"/>
      <dgm:spPr/>
    </dgm:pt>
    <dgm:pt modelId="{5B15B45A-B28A-46BA-872F-49A3CD8FDA72}" type="pres">
      <dgm:prSet presAssocID="{D0CE246E-0A88-400B-BF87-BB1340F65352}" presName="node" presStyleLbl="node1" presStyleIdx="4" presStyleCnt="6">
        <dgm:presLayoutVars>
          <dgm:bulletEnabled val="1"/>
        </dgm:presLayoutVars>
      </dgm:prSet>
      <dgm:spPr/>
    </dgm:pt>
    <dgm:pt modelId="{2FAEBAED-2AF8-4D13-8E09-379A56E0538D}" type="pres">
      <dgm:prSet presAssocID="{90469278-B070-4247-B5CD-E773E13D3401}" presName="sibTrans" presStyleCnt="0"/>
      <dgm:spPr/>
    </dgm:pt>
    <dgm:pt modelId="{9664C309-18AC-4EEB-806B-C05F85A182C3}" type="pres">
      <dgm:prSet presAssocID="{3781AEED-74A6-4134-8369-6F852F59ADA3}" presName="node" presStyleLbl="node1" presStyleIdx="5" presStyleCnt="6">
        <dgm:presLayoutVars>
          <dgm:bulletEnabled val="1"/>
        </dgm:presLayoutVars>
      </dgm:prSet>
      <dgm:spPr/>
    </dgm:pt>
  </dgm:ptLst>
  <dgm:cxnLst>
    <dgm:cxn modelId="{68146831-E835-4069-B41B-B83031FFBD48}" srcId="{D89338EF-50A7-415E-930D-4CE4AB3F5E51}" destId="{F7E01BB3-8EC8-4557-A4AC-3E794E74CE2D}" srcOrd="1" destOrd="0" parTransId="{7D62AD72-0C24-4CE4-9D36-62B98BF1C53E}" sibTransId="{BA8B3B9D-0E2B-4541-9F60-2CED8C52CBE5}"/>
    <dgm:cxn modelId="{DD4CE833-4B86-454B-A711-78386D202263}" srcId="{D89338EF-50A7-415E-930D-4CE4AB3F5E51}" destId="{D0CE246E-0A88-400B-BF87-BB1340F65352}" srcOrd="4" destOrd="0" parTransId="{6026094B-30F8-4463-A3E4-4E45D0F2D57D}" sibTransId="{90469278-B070-4247-B5CD-E773E13D3401}"/>
    <dgm:cxn modelId="{0330DE61-18D7-459E-8764-F6EED826FA40}" srcId="{D89338EF-50A7-415E-930D-4CE4AB3F5E51}" destId="{5B522491-4F8A-4CB1-B9E9-A6B287765FC1}" srcOrd="3" destOrd="0" parTransId="{C17CC963-0D6C-4CCB-8397-19F37743A067}" sibTransId="{FBB0D5B2-C324-4694-AB63-9AD4CE866128}"/>
    <dgm:cxn modelId="{DB730652-A8B7-445B-BF2E-2C470FF842C9}" type="presOf" srcId="{5B522491-4F8A-4CB1-B9E9-A6B287765FC1}" destId="{BF442C33-EB68-4B11-86B9-BC718D6113BA}" srcOrd="0" destOrd="0" presId="urn:microsoft.com/office/officeart/2005/8/layout/default"/>
    <dgm:cxn modelId="{607BD77A-E835-49F7-B0BB-8F4B09973C67}" srcId="{D89338EF-50A7-415E-930D-4CE4AB3F5E51}" destId="{FA4DA907-D802-4167-AD89-41A35CE081EC}" srcOrd="2" destOrd="0" parTransId="{7BC89CF7-BD87-4C45-808A-974F5357E9CE}" sibTransId="{4C66ECAC-3098-4F47-A2C1-362D75174BDE}"/>
    <dgm:cxn modelId="{6830EB8A-D378-452C-B030-332ABC1F1539}" type="presOf" srcId="{F7E01BB3-8EC8-4557-A4AC-3E794E74CE2D}" destId="{87FA2C7D-6D27-4581-970E-36EB5FE15066}" srcOrd="0" destOrd="0" presId="urn:microsoft.com/office/officeart/2005/8/layout/default"/>
    <dgm:cxn modelId="{CD73A6A3-1601-4A9A-B0E6-7C398E9723DE}" type="presOf" srcId="{FA4DA907-D802-4167-AD89-41A35CE081EC}" destId="{4AE8E48E-73D1-4E6B-AE38-54F8C7128172}" srcOrd="0" destOrd="0" presId="urn:microsoft.com/office/officeart/2005/8/layout/default"/>
    <dgm:cxn modelId="{270983A7-2E1B-4C86-A093-CC3E7CBF8F66}" srcId="{D89338EF-50A7-415E-930D-4CE4AB3F5E51}" destId="{3781AEED-74A6-4134-8369-6F852F59ADA3}" srcOrd="5" destOrd="0" parTransId="{0D1FA36A-AD7D-4F27-A17E-7934793BB434}" sibTransId="{5EAED86F-84BC-4F44-ACF5-36CD40B9FF13}"/>
    <dgm:cxn modelId="{B0FD8BBC-BB28-4B1D-9374-EA7A4DE4A567}" type="presOf" srcId="{55D7E391-9917-499A-A2EB-8FDFCF6C347F}" destId="{3648C2B9-282A-4380-BF30-D85A4BDFCDAD}" srcOrd="0" destOrd="0" presId="urn:microsoft.com/office/officeart/2005/8/layout/default"/>
    <dgm:cxn modelId="{6B66C6CD-3885-4AE3-8240-746F9166E1E6}" type="presOf" srcId="{3781AEED-74A6-4134-8369-6F852F59ADA3}" destId="{9664C309-18AC-4EEB-806B-C05F85A182C3}" srcOrd="0" destOrd="0" presId="urn:microsoft.com/office/officeart/2005/8/layout/default"/>
    <dgm:cxn modelId="{1416F7D4-58F8-4F7D-91C1-7C48E0FC918B}" type="presOf" srcId="{D0CE246E-0A88-400B-BF87-BB1340F65352}" destId="{5B15B45A-B28A-46BA-872F-49A3CD8FDA72}" srcOrd="0" destOrd="0" presId="urn:microsoft.com/office/officeart/2005/8/layout/default"/>
    <dgm:cxn modelId="{D94CB5E7-00AF-4CC8-974B-D60E59F37D1A}" srcId="{D89338EF-50A7-415E-930D-4CE4AB3F5E51}" destId="{55D7E391-9917-499A-A2EB-8FDFCF6C347F}" srcOrd="0" destOrd="0" parTransId="{0AFF73CB-DE8A-40BF-A329-7E8235632CB3}" sibTransId="{D5E7883B-0D03-4630-B8C2-0095DCE07772}"/>
    <dgm:cxn modelId="{679D36FC-481B-4E4D-9244-8ADE4B9A4115}" type="presOf" srcId="{D89338EF-50A7-415E-930D-4CE4AB3F5E51}" destId="{9FEECFB1-EB3B-42F1-931A-3A6D86B56CFC}" srcOrd="0" destOrd="0" presId="urn:microsoft.com/office/officeart/2005/8/layout/default"/>
    <dgm:cxn modelId="{C0AF1A31-87BF-473E-8063-AC23324EAFF8}" type="presParOf" srcId="{9FEECFB1-EB3B-42F1-931A-3A6D86B56CFC}" destId="{3648C2B9-282A-4380-BF30-D85A4BDFCDAD}" srcOrd="0" destOrd="0" presId="urn:microsoft.com/office/officeart/2005/8/layout/default"/>
    <dgm:cxn modelId="{AD8DE502-B50F-476A-BB1E-2B6C86EF2CAF}" type="presParOf" srcId="{9FEECFB1-EB3B-42F1-931A-3A6D86B56CFC}" destId="{59C62AE5-C874-4EB9-87F6-85CAA3DA4325}" srcOrd="1" destOrd="0" presId="urn:microsoft.com/office/officeart/2005/8/layout/default"/>
    <dgm:cxn modelId="{B9639A7E-C910-4B85-B402-CAB24CA97834}" type="presParOf" srcId="{9FEECFB1-EB3B-42F1-931A-3A6D86B56CFC}" destId="{87FA2C7D-6D27-4581-970E-36EB5FE15066}" srcOrd="2" destOrd="0" presId="urn:microsoft.com/office/officeart/2005/8/layout/default"/>
    <dgm:cxn modelId="{2F98B15C-3104-4623-A244-7D1F17F6E9F6}" type="presParOf" srcId="{9FEECFB1-EB3B-42F1-931A-3A6D86B56CFC}" destId="{1EC3931E-6DC4-4CEE-BB50-F05B2EA68F7A}" srcOrd="3" destOrd="0" presId="urn:microsoft.com/office/officeart/2005/8/layout/default"/>
    <dgm:cxn modelId="{917A9AC3-184C-4328-908B-30CE56430EE4}" type="presParOf" srcId="{9FEECFB1-EB3B-42F1-931A-3A6D86B56CFC}" destId="{4AE8E48E-73D1-4E6B-AE38-54F8C7128172}" srcOrd="4" destOrd="0" presId="urn:microsoft.com/office/officeart/2005/8/layout/default"/>
    <dgm:cxn modelId="{DA303039-58C5-44D0-8FCE-043CB42334B2}" type="presParOf" srcId="{9FEECFB1-EB3B-42F1-931A-3A6D86B56CFC}" destId="{49186271-E57E-486E-A2D1-F686774A38E0}" srcOrd="5" destOrd="0" presId="urn:microsoft.com/office/officeart/2005/8/layout/default"/>
    <dgm:cxn modelId="{21B5B12C-2ED6-4B75-97B2-97B97CC00A51}" type="presParOf" srcId="{9FEECFB1-EB3B-42F1-931A-3A6D86B56CFC}" destId="{BF442C33-EB68-4B11-86B9-BC718D6113BA}" srcOrd="6" destOrd="0" presId="urn:microsoft.com/office/officeart/2005/8/layout/default"/>
    <dgm:cxn modelId="{A24DE983-A4F4-4A6D-943F-E24E226F977C}" type="presParOf" srcId="{9FEECFB1-EB3B-42F1-931A-3A6D86B56CFC}" destId="{CF8782DD-DA6C-44D0-BBB5-B01B7FD48C20}" srcOrd="7" destOrd="0" presId="urn:microsoft.com/office/officeart/2005/8/layout/default"/>
    <dgm:cxn modelId="{46BE582A-450F-4022-9606-6FF278C8D517}" type="presParOf" srcId="{9FEECFB1-EB3B-42F1-931A-3A6D86B56CFC}" destId="{5B15B45A-B28A-46BA-872F-49A3CD8FDA72}" srcOrd="8" destOrd="0" presId="urn:microsoft.com/office/officeart/2005/8/layout/default"/>
    <dgm:cxn modelId="{57FC3589-7A88-4085-9D99-9920E2AD5112}" type="presParOf" srcId="{9FEECFB1-EB3B-42F1-931A-3A6D86B56CFC}" destId="{2FAEBAED-2AF8-4D13-8E09-379A56E0538D}" srcOrd="9" destOrd="0" presId="urn:microsoft.com/office/officeart/2005/8/layout/default"/>
    <dgm:cxn modelId="{7AC8F7A0-95D3-4725-A40F-57419A1C48CE}" type="presParOf" srcId="{9FEECFB1-EB3B-42F1-931A-3A6D86B56CFC}" destId="{9664C309-18AC-4EEB-806B-C05F85A182C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43DF47-84FD-4BE5-B500-7AD73541A6C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6F2F7AD-9BD5-4D62-BF8D-FFA879AD1160}">
      <dgm:prSet/>
      <dgm:spPr/>
      <dgm:t>
        <a:bodyPr/>
        <a:lstStyle/>
        <a:p>
          <a:pPr>
            <a:lnSpc>
              <a:spcPct val="100000"/>
            </a:lnSpc>
          </a:pPr>
          <a:r>
            <a:rPr lang="en-US"/>
            <a:t>Time</a:t>
          </a:r>
        </a:p>
      </dgm:t>
    </dgm:pt>
    <dgm:pt modelId="{84A1CC57-0DBE-48F7-AF58-61760277D681}" type="parTrans" cxnId="{DF51213D-FA14-4DD0-BC0B-9FC7E340C4A2}">
      <dgm:prSet/>
      <dgm:spPr/>
      <dgm:t>
        <a:bodyPr/>
        <a:lstStyle/>
        <a:p>
          <a:endParaRPr lang="en-US"/>
        </a:p>
      </dgm:t>
    </dgm:pt>
    <dgm:pt modelId="{D8A7D0DE-F03B-4127-80A8-E81766AE7DAF}" type="sibTrans" cxnId="{DF51213D-FA14-4DD0-BC0B-9FC7E340C4A2}">
      <dgm:prSet/>
      <dgm:spPr/>
      <dgm:t>
        <a:bodyPr/>
        <a:lstStyle/>
        <a:p>
          <a:endParaRPr lang="en-US"/>
        </a:p>
      </dgm:t>
    </dgm:pt>
    <dgm:pt modelId="{1DE836FF-7617-42C3-A3BF-CC76B530CC9A}">
      <dgm:prSet/>
      <dgm:spPr/>
      <dgm:t>
        <a:bodyPr/>
        <a:lstStyle/>
        <a:p>
          <a:pPr>
            <a:lnSpc>
              <a:spcPct val="100000"/>
            </a:lnSpc>
          </a:pPr>
          <a:r>
            <a:rPr lang="en-US"/>
            <a:t>Talent</a:t>
          </a:r>
        </a:p>
      </dgm:t>
    </dgm:pt>
    <dgm:pt modelId="{2450A084-9996-481C-ABB7-CEE0D7EFE819}" type="parTrans" cxnId="{C0649788-B728-40A9-9CE4-BCAC1BB5117A}">
      <dgm:prSet/>
      <dgm:spPr/>
      <dgm:t>
        <a:bodyPr/>
        <a:lstStyle/>
        <a:p>
          <a:endParaRPr lang="en-US"/>
        </a:p>
      </dgm:t>
    </dgm:pt>
    <dgm:pt modelId="{4BFA4012-183D-4E35-931F-3DB18BB29536}" type="sibTrans" cxnId="{C0649788-B728-40A9-9CE4-BCAC1BB5117A}">
      <dgm:prSet/>
      <dgm:spPr/>
      <dgm:t>
        <a:bodyPr/>
        <a:lstStyle/>
        <a:p>
          <a:endParaRPr lang="en-US"/>
        </a:p>
      </dgm:t>
    </dgm:pt>
    <dgm:pt modelId="{1C64F2CE-200F-47BD-8F65-52C5688A57F3}">
      <dgm:prSet/>
      <dgm:spPr/>
      <dgm:t>
        <a:bodyPr/>
        <a:lstStyle/>
        <a:p>
          <a:pPr>
            <a:lnSpc>
              <a:spcPct val="100000"/>
            </a:lnSpc>
          </a:pPr>
          <a:r>
            <a:rPr lang="en-US"/>
            <a:t>Treasure </a:t>
          </a:r>
        </a:p>
      </dgm:t>
    </dgm:pt>
    <dgm:pt modelId="{ED96F9AA-9428-4ACE-A5CD-6CC631EDF3E4}" type="parTrans" cxnId="{028E535A-E64E-46AA-9C7F-A1BC0396CE08}">
      <dgm:prSet/>
      <dgm:spPr/>
      <dgm:t>
        <a:bodyPr/>
        <a:lstStyle/>
        <a:p>
          <a:endParaRPr lang="en-US"/>
        </a:p>
      </dgm:t>
    </dgm:pt>
    <dgm:pt modelId="{714FB309-9458-4A4C-9ACF-9184C1903887}" type="sibTrans" cxnId="{028E535A-E64E-46AA-9C7F-A1BC0396CE08}">
      <dgm:prSet/>
      <dgm:spPr/>
      <dgm:t>
        <a:bodyPr/>
        <a:lstStyle/>
        <a:p>
          <a:endParaRPr lang="en-US"/>
        </a:p>
      </dgm:t>
    </dgm:pt>
    <dgm:pt modelId="{BD0E4F55-AF78-411D-BE1A-B3AA32D2D9EA}" type="pres">
      <dgm:prSet presAssocID="{C343DF47-84FD-4BE5-B500-7AD73541A6C5}" presName="root" presStyleCnt="0">
        <dgm:presLayoutVars>
          <dgm:dir/>
          <dgm:resizeHandles val="exact"/>
        </dgm:presLayoutVars>
      </dgm:prSet>
      <dgm:spPr/>
    </dgm:pt>
    <dgm:pt modelId="{95CE6BBC-C64F-4C0E-ABF4-DB41BB4CAC01}" type="pres">
      <dgm:prSet presAssocID="{26F2F7AD-9BD5-4D62-BF8D-FFA879AD1160}" presName="compNode" presStyleCnt="0"/>
      <dgm:spPr/>
    </dgm:pt>
    <dgm:pt modelId="{E7070623-E04E-4DC2-AC0F-F27F49F43D1B}" type="pres">
      <dgm:prSet presAssocID="{26F2F7AD-9BD5-4D62-BF8D-FFA879AD116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ck"/>
        </a:ext>
      </dgm:extLst>
    </dgm:pt>
    <dgm:pt modelId="{B0298189-5BCB-4C9C-9A29-01C6B0E2132C}" type="pres">
      <dgm:prSet presAssocID="{26F2F7AD-9BD5-4D62-BF8D-FFA879AD1160}" presName="spaceRect" presStyleCnt="0"/>
      <dgm:spPr/>
    </dgm:pt>
    <dgm:pt modelId="{4E3ADB02-4CF6-418A-9B95-B9FB9A95ECE7}" type="pres">
      <dgm:prSet presAssocID="{26F2F7AD-9BD5-4D62-BF8D-FFA879AD1160}" presName="textRect" presStyleLbl="revTx" presStyleIdx="0" presStyleCnt="3">
        <dgm:presLayoutVars>
          <dgm:chMax val="1"/>
          <dgm:chPref val="1"/>
        </dgm:presLayoutVars>
      </dgm:prSet>
      <dgm:spPr/>
    </dgm:pt>
    <dgm:pt modelId="{095A7F01-0037-479E-9F2B-ABC4B9FA7F6A}" type="pres">
      <dgm:prSet presAssocID="{D8A7D0DE-F03B-4127-80A8-E81766AE7DAF}" presName="sibTrans" presStyleCnt="0"/>
      <dgm:spPr/>
    </dgm:pt>
    <dgm:pt modelId="{212587C1-75BA-4799-B3F5-D9A7F2B99203}" type="pres">
      <dgm:prSet presAssocID="{1DE836FF-7617-42C3-A3BF-CC76B530CC9A}" presName="compNode" presStyleCnt="0"/>
      <dgm:spPr/>
    </dgm:pt>
    <dgm:pt modelId="{D6279C63-4028-4C4A-A7DE-FDE96EB4265C}" type="pres">
      <dgm:prSet presAssocID="{1DE836FF-7617-42C3-A3BF-CC76B530CC9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ic"/>
        </a:ext>
      </dgm:extLst>
    </dgm:pt>
    <dgm:pt modelId="{A1270AE3-95B6-4ED0-801C-D58E926A8471}" type="pres">
      <dgm:prSet presAssocID="{1DE836FF-7617-42C3-A3BF-CC76B530CC9A}" presName="spaceRect" presStyleCnt="0"/>
      <dgm:spPr/>
    </dgm:pt>
    <dgm:pt modelId="{F5E14D1F-4527-4506-9369-C04D223A5746}" type="pres">
      <dgm:prSet presAssocID="{1DE836FF-7617-42C3-A3BF-CC76B530CC9A}" presName="textRect" presStyleLbl="revTx" presStyleIdx="1" presStyleCnt="3">
        <dgm:presLayoutVars>
          <dgm:chMax val="1"/>
          <dgm:chPref val="1"/>
        </dgm:presLayoutVars>
      </dgm:prSet>
      <dgm:spPr/>
    </dgm:pt>
    <dgm:pt modelId="{95D61665-31D3-4406-8058-05CAA814A91F}" type="pres">
      <dgm:prSet presAssocID="{4BFA4012-183D-4E35-931F-3DB18BB29536}" presName="sibTrans" presStyleCnt="0"/>
      <dgm:spPr/>
    </dgm:pt>
    <dgm:pt modelId="{434DCA9F-FD09-4727-8F66-9B8D52D4B465}" type="pres">
      <dgm:prSet presAssocID="{1C64F2CE-200F-47BD-8F65-52C5688A57F3}" presName="compNode" presStyleCnt="0"/>
      <dgm:spPr/>
    </dgm:pt>
    <dgm:pt modelId="{61F9E2B7-F0E0-4AAE-8ACE-A81669853AC6}" type="pres">
      <dgm:prSet presAssocID="{1C64F2CE-200F-47BD-8F65-52C5688A57F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amond"/>
        </a:ext>
      </dgm:extLst>
    </dgm:pt>
    <dgm:pt modelId="{0CCB66A3-8881-437E-8B0B-074D68EA0231}" type="pres">
      <dgm:prSet presAssocID="{1C64F2CE-200F-47BD-8F65-52C5688A57F3}" presName="spaceRect" presStyleCnt="0"/>
      <dgm:spPr/>
    </dgm:pt>
    <dgm:pt modelId="{27CC4FEA-5B36-4091-B136-7D9801D515BE}" type="pres">
      <dgm:prSet presAssocID="{1C64F2CE-200F-47BD-8F65-52C5688A57F3}" presName="textRect" presStyleLbl="revTx" presStyleIdx="2" presStyleCnt="3">
        <dgm:presLayoutVars>
          <dgm:chMax val="1"/>
          <dgm:chPref val="1"/>
        </dgm:presLayoutVars>
      </dgm:prSet>
      <dgm:spPr/>
    </dgm:pt>
  </dgm:ptLst>
  <dgm:cxnLst>
    <dgm:cxn modelId="{DF51213D-FA14-4DD0-BC0B-9FC7E340C4A2}" srcId="{C343DF47-84FD-4BE5-B500-7AD73541A6C5}" destId="{26F2F7AD-9BD5-4D62-BF8D-FFA879AD1160}" srcOrd="0" destOrd="0" parTransId="{84A1CC57-0DBE-48F7-AF58-61760277D681}" sibTransId="{D8A7D0DE-F03B-4127-80A8-E81766AE7DAF}"/>
    <dgm:cxn modelId="{028E535A-E64E-46AA-9C7F-A1BC0396CE08}" srcId="{C343DF47-84FD-4BE5-B500-7AD73541A6C5}" destId="{1C64F2CE-200F-47BD-8F65-52C5688A57F3}" srcOrd="2" destOrd="0" parTransId="{ED96F9AA-9428-4ACE-A5CD-6CC631EDF3E4}" sibTransId="{714FB309-9458-4A4C-9ACF-9184C1903887}"/>
    <dgm:cxn modelId="{F1002B7F-8E49-496F-8EB6-3BC6B2CFE4F5}" type="presOf" srcId="{26F2F7AD-9BD5-4D62-BF8D-FFA879AD1160}" destId="{4E3ADB02-4CF6-418A-9B95-B9FB9A95ECE7}" srcOrd="0" destOrd="0" presId="urn:microsoft.com/office/officeart/2018/2/layout/IconLabelList"/>
    <dgm:cxn modelId="{7D113E80-F6D7-40E1-B00A-02460BFE024D}" type="presOf" srcId="{1DE836FF-7617-42C3-A3BF-CC76B530CC9A}" destId="{F5E14D1F-4527-4506-9369-C04D223A5746}" srcOrd="0" destOrd="0" presId="urn:microsoft.com/office/officeart/2018/2/layout/IconLabelList"/>
    <dgm:cxn modelId="{C0649788-B728-40A9-9CE4-BCAC1BB5117A}" srcId="{C343DF47-84FD-4BE5-B500-7AD73541A6C5}" destId="{1DE836FF-7617-42C3-A3BF-CC76B530CC9A}" srcOrd="1" destOrd="0" parTransId="{2450A084-9996-481C-ABB7-CEE0D7EFE819}" sibTransId="{4BFA4012-183D-4E35-931F-3DB18BB29536}"/>
    <dgm:cxn modelId="{B46085AC-E1CC-4CF9-AE0F-9B32217128E6}" type="presOf" srcId="{1C64F2CE-200F-47BD-8F65-52C5688A57F3}" destId="{27CC4FEA-5B36-4091-B136-7D9801D515BE}" srcOrd="0" destOrd="0" presId="urn:microsoft.com/office/officeart/2018/2/layout/IconLabelList"/>
    <dgm:cxn modelId="{7B99C3CE-6D5C-4913-B36C-972B94BF9A43}" type="presOf" srcId="{C343DF47-84FD-4BE5-B500-7AD73541A6C5}" destId="{BD0E4F55-AF78-411D-BE1A-B3AA32D2D9EA}" srcOrd="0" destOrd="0" presId="urn:microsoft.com/office/officeart/2018/2/layout/IconLabelList"/>
    <dgm:cxn modelId="{472A2FB1-4F2C-4883-995B-D6341B357B08}" type="presParOf" srcId="{BD0E4F55-AF78-411D-BE1A-B3AA32D2D9EA}" destId="{95CE6BBC-C64F-4C0E-ABF4-DB41BB4CAC01}" srcOrd="0" destOrd="0" presId="urn:microsoft.com/office/officeart/2018/2/layout/IconLabelList"/>
    <dgm:cxn modelId="{FC4BB735-C1A5-475B-861B-4751F8612DFD}" type="presParOf" srcId="{95CE6BBC-C64F-4C0E-ABF4-DB41BB4CAC01}" destId="{E7070623-E04E-4DC2-AC0F-F27F49F43D1B}" srcOrd="0" destOrd="0" presId="urn:microsoft.com/office/officeart/2018/2/layout/IconLabelList"/>
    <dgm:cxn modelId="{5CAC97F2-C2CC-4CC7-AF3F-795F9535B6CE}" type="presParOf" srcId="{95CE6BBC-C64F-4C0E-ABF4-DB41BB4CAC01}" destId="{B0298189-5BCB-4C9C-9A29-01C6B0E2132C}" srcOrd="1" destOrd="0" presId="urn:microsoft.com/office/officeart/2018/2/layout/IconLabelList"/>
    <dgm:cxn modelId="{C66D6909-15DE-4446-AB22-9CF845424790}" type="presParOf" srcId="{95CE6BBC-C64F-4C0E-ABF4-DB41BB4CAC01}" destId="{4E3ADB02-4CF6-418A-9B95-B9FB9A95ECE7}" srcOrd="2" destOrd="0" presId="urn:microsoft.com/office/officeart/2018/2/layout/IconLabelList"/>
    <dgm:cxn modelId="{83858780-0017-45CF-A9AD-E8EBC86D60F6}" type="presParOf" srcId="{BD0E4F55-AF78-411D-BE1A-B3AA32D2D9EA}" destId="{095A7F01-0037-479E-9F2B-ABC4B9FA7F6A}" srcOrd="1" destOrd="0" presId="urn:microsoft.com/office/officeart/2018/2/layout/IconLabelList"/>
    <dgm:cxn modelId="{B6C0634F-4CBE-4489-B6DF-ABFFCEF35942}" type="presParOf" srcId="{BD0E4F55-AF78-411D-BE1A-B3AA32D2D9EA}" destId="{212587C1-75BA-4799-B3F5-D9A7F2B99203}" srcOrd="2" destOrd="0" presId="urn:microsoft.com/office/officeart/2018/2/layout/IconLabelList"/>
    <dgm:cxn modelId="{DD7E0EEC-C64C-49A5-8CB3-E66B0236AD58}" type="presParOf" srcId="{212587C1-75BA-4799-B3F5-D9A7F2B99203}" destId="{D6279C63-4028-4C4A-A7DE-FDE96EB4265C}" srcOrd="0" destOrd="0" presId="urn:microsoft.com/office/officeart/2018/2/layout/IconLabelList"/>
    <dgm:cxn modelId="{F92EB9C4-D382-406E-9A5B-A2C0339EADB3}" type="presParOf" srcId="{212587C1-75BA-4799-B3F5-D9A7F2B99203}" destId="{A1270AE3-95B6-4ED0-801C-D58E926A8471}" srcOrd="1" destOrd="0" presId="urn:microsoft.com/office/officeart/2018/2/layout/IconLabelList"/>
    <dgm:cxn modelId="{4062C592-9140-44AF-B363-0529B1A5124D}" type="presParOf" srcId="{212587C1-75BA-4799-B3F5-D9A7F2B99203}" destId="{F5E14D1F-4527-4506-9369-C04D223A5746}" srcOrd="2" destOrd="0" presId="urn:microsoft.com/office/officeart/2018/2/layout/IconLabelList"/>
    <dgm:cxn modelId="{047E48AC-D4D3-43CD-88C0-39172357D037}" type="presParOf" srcId="{BD0E4F55-AF78-411D-BE1A-B3AA32D2D9EA}" destId="{95D61665-31D3-4406-8058-05CAA814A91F}" srcOrd="3" destOrd="0" presId="urn:microsoft.com/office/officeart/2018/2/layout/IconLabelList"/>
    <dgm:cxn modelId="{7E827205-0AA4-47DE-BA8D-08AB159FE8D1}" type="presParOf" srcId="{BD0E4F55-AF78-411D-BE1A-B3AA32D2D9EA}" destId="{434DCA9F-FD09-4727-8F66-9B8D52D4B465}" srcOrd="4" destOrd="0" presId="urn:microsoft.com/office/officeart/2018/2/layout/IconLabelList"/>
    <dgm:cxn modelId="{37182479-A593-4404-A9F1-0289615092BC}" type="presParOf" srcId="{434DCA9F-FD09-4727-8F66-9B8D52D4B465}" destId="{61F9E2B7-F0E0-4AAE-8ACE-A81669853AC6}" srcOrd="0" destOrd="0" presId="urn:microsoft.com/office/officeart/2018/2/layout/IconLabelList"/>
    <dgm:cxn modelId="{5D79DC6E-7D70-4FAF-B36C-94AD436D89A6}" type="presParOf" srcId="{434DCA9F-FD09-4727-8F66-9B8D52D4B465}" destId="{0CCB66A3-8881-437E-8B0B-074D68EA0231}" srcOrd="1" destOrd="0" presId="urn:microsoft.com/office/officeart/2018/2/layout/IconLabelList"/>
    <dgm:cxn modelId="{B35201E3-1ECE-4780-9B92-028E914CF171}" type="presParOf" srcId="{434DCA9F-FD09-4727-8F66-9B8D52D4B465}" destId="{27CC4FEA-5B36-4091-B136-7D9801D515B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577843-1F30-41C7-AF1B-8615487B2E46}"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52E99B78-9FFC-47B3-BD24-CDD030B56DCA}">
      <dgm:prSet/>
      <dgm:spPr/>
      <dgm:t>
        <a:bodyPr/>
        <a:lstStyle/>
        <a:p>
          <a:r>
            <a:rPr lang="en-US"/>
            <a:t>To be successful, we must:</a:t>
          </a:r>
        </a:p>
      </dgm:t>
    </dgm:pt>
    <dgm:pt modelId="{BD4B11F2-129D-417B-9C90-02EF37953C7A}" type="parTrans" cxnId="{5E8E1F66-0345-4B98-96EF-C910935D8ACE}">
      <dgm:prSet/>
      <dgm:spPr/>
      <dgm:t>
        <a:bodyPr/>
        <a:lstStyle/>
        <a:p>
          <a:endParaRPr lang="en-US"/>
        </a:p>
      </dgm:t>
    </dgm:pt>
    <dgm:pt modelId="{41DB7BEC-8688-4073-9C7A-F7754E01F2AC}" type="sibTrans" cxnId="{5E8E1F66-0345-4B98-96EF-C910935D8ACE}">
      <dgm:prSet/>
      <dgm:spPr/>
      <dgm:t>
        <a:bodyPr/>
        <a:lstStyle/>
        <a:p>
          <a:endParaRPr lang="en-US"/>
        </a:p>
      </dgm:t>
    </dgm:pt>
    <dgm:pt modelId="{D927A692-5E1F-420C-B197-CE470A484A29}">
      <dgm:prSet custT="1"/>
      <dgm:spPr/>
      <dgm:t>
        <a:bodyPr/>
        <a:lstStyle/>
        <a:p>
          <a:r>
            <a:rPr lang="en-US" sz="1800" dirty="0">
              <a:latin typeface="Source Sans Pro" panose="020B0503030403020204" pitchFamily="34" charset="0"/>
              <a:ea typeface="Source Sans Pro" panose="020B0503030403020204" pitchFamily="34" charset="0"/>
            </a:rPr>
            <a:t>Actively compete for a participant’s time</a:t>
          </a:r>
        </a:p>
      </dgm:t>
    </dgm:pt>
    <dgm:pt modelId="{F21A89C0-D0A5-4B8A-AA95-E381874FE82D}" type="parTrans" cxnId="{58B5C2ED-4FD5-411D-B4DD-97F2FEFC6330}">
      <dgm:prSet/>
      <dgm:spPr/>
      <dgm:t>
        <a:bodyPr/>
        <a:lstStyle/>
        <a:p>
          <a:endParaRPr lang="en-US"/>
        </a:p>
      </dgm:t>
    </dgm:pt>
    <dgm:pt modelId="{31B94BDC-309F-464D-940F-B3848899E695}" type="sibTrans" cxnId="{58B5C2ED-4FD5-411D-B4DD-97F2FEFC6330}">
      <dgm:prSet/>
      <dgm:spPr/>
      <dgm:t>
        <a:bodyPr/>
        <a:lstStyle/>
        <a:p>
          <a:endParaRPr lang="en-US"/>
        </a:p>
      </dgm:t>
    </dgm:pt>
    <dgm:pt modelId="{F96927F0-0587-4A46-A96C-B70D4D78158F}">
      <dgm:prSet custT="1"/>
      <dgm:spPr/>
      <dgm:t>
        <a:bodyPr/>
        <a:lstStyle/>
        <a:p>
          <a:r>
            <a:rPr lang="en-US" sz="1800" dirty="0">
              <a:latin typeface="Source Sans Pro" panose="020B0503030403020204" pitchFamily="34" charset="0"/>
              <a:ea typeface="Source Sans Pro" panose="020B0503030403020204" pitchFamily="34" charset="0"/>
            </a:rPr>
            <a:t>Give participants a reason to engage</a:t>
          </a:r>
        </a:p>
      </dgm:t>
    </dgm:pt>
    <dgm:pt modelId="{7661BCE1-66FA-41EE-95AF-53C02F12A825}" type="parTrans" cxnId="{2BC17961-5100-4F46-9777-CBC7153897B4}">
      <dgm:prSet/>
      <dgm:spPr/>
      <dgm:t>
        <a:bodyPr/>
        <a:lstStyle/>
        <a:p>
          <a:endParaRPr lang="en-US"/>
        </a:p>
      </dgm:t>
    </dgm:pt>
    <dgm:pt modelId="{ABBCEABF-C3A9-470D-B2CB-AC8E3E850856}" type="sibTrans" cxnId="{2BC17961-5100-4F46-9777-CBC7153897B4}">
      <dgm:prSet/>
      <dgm:spPr/>
      <dgm:t>
        <a:bodyPr/>
        <a:lstStyle/>
        <a:p>
          <a:endParaRPr lang="en-US"/>
        </a:p>
      </dgm:t>
    </dgm:pt>
    <dgm:pt modelId="{93B4C20D-F352-4DBA-A2C1-1B8BDD0FC916}">
      <dgm:prSet custT="1"/>
      <dgm:spPr/>
      <dgm:t>
        <a:bodyPr/>
        <a:lstStyle/>
        <a:p>
          <a:r>
            <a:rPr lang="en-US" sz="1800" dirty="0">
              <a:latin typeface="Source Sans Pro" panose="020B0503030403020204" pitchFamily="34" charset="0"/>
              <a:ea typeface="Source Sans Pro" panose="020B0503030403020204" pitchFamily="34" charset="0"/>
            </a:rPr>
            <a:t>Remove barriers for engagement</a:t>
          </a:r>
        </a:p>
      </dgm:t>
    </dgm:pt>
    <dgm:pt modelId="{DBE4E66E-A8D2-4CAC-B2CE-A5544DD76A38}" type="parTrans" cxnId="{DD240909-8AC1-4A81-BF35-7F6106E5DA14}">
      <dgm:prSet/>
      <dgm:spPr/>
      <dgm:t>
        <a:bodyPr/>
        <a:lstStyle/>
        <a:p>
          <a:endParaRPr lang="en-US"/>
        </a:p>
      </dgm:t>
    </dgm:pt>
    <dgm:pt modelId="{84879E48-6476-47F5-89B6-21D5BCE26B45}" type="sibTrans" cxnId="{DD240909-8AC1-4A81-BF35-7F6106E5DA14}">
      <dgm:prSet/>
      <dgm:spPr/>
      <dgm:t>
        <a:bodyPr/>
        <a:lstStyle/>
        <a:p>
          <a:endParaRPr lang="en-US"/>
        </a:p>
      </dgm:t>
    </dgm:pt>
    <dgm:pt modelId="{6D593863-DB28-4E28-943F-1A025BC95D04}">
      <dgm:prSet custT="1"/>
      <dgm:spPr/>
      <dgm:t>
        <a:bodyPr/>
        <a:lstStyle/>
        <a:p>
          <a:r>
            <a:rPr lang="en-US" sz="1800" dirty="0">
              <a:latin typeface="Source Sans Pro" panose="020B0503030403020204" pitchFamily="34" charset="0"/>
              <a:ea typeface="Source Sans Pro" panose="020B0503030403020204" pitchFamily="34" charset="0"/>
            </a:rPr>
            <a:t>Understanding the concerns of </a:t>
          </a:r>
        </a:p>
      </dgm:t>
    </dgm:pt>
    <dgm:pt modelId="{4AFB5FBF-508D-4595-B430-5E00BE84F854}" type="parTrans" cxnId="{BAF93EB4-43E0-4091-9240-0DC28284436E}">
      <dgm:prSet/>
      <dgm:spPr/>
      <dgm:t>
        <a:bodyPr/>
        <a:lstStyle/>
        <a:p>
          <a:endParaRPr lang="en-US"/>
        </a:p>
      </dgm:t>
    </dgm:pt>
    <dgm:pt modelId="{22E35359-4EC9-471E-977E-1B3F979EC6B2}" type="sibTrans" cxnId="{BAF93EB4-43E0-4091-9240-0DC28284436E}">
      <dgm:prSet/>
      <dgm:spPr/>
      <dgm:t>
        <a:bodyPr/>
        <a:lstStyle/>
        <a:p>
          <a:endParaRPr lang="en-US"/>
        </a:p>
      </dgm:t>
    </dgm:pt>
    <dgm:pt modelId="{EC310864-17B0-49FE-A66D-CFD310A5B82F}">
      <dgm:prSet custT="1"/>
      <dgm:spPr/>
      <dgm:t>
        <a:bodyPr/>
        <a:lstStyle/>
        <a:p>
          <a:r>
            <a:rPr lang="en-US" sz="1800" dirty="0">
              <a:latin typeface="Source Sans Pro" panose="020B0503030403020204" pitchFamily="34" charset="0"/>
              <a:ea typeface="Source Sans Pro" panose="020B0503030403020204" pitchFamily="34" charset="0"/>
            </a:rPr>
            <a:t>Parents is key to successful engagement in ALL prevention work</a:t>
          </a:r>
          <a:r>
            <a:rPr lang="en-US" sz="1600" dirty="0"/>
            <a:t>.</a:t>
          </a:r>
        </a:p>
      </dgm:t>
    </dgm:pt>
    <dgm:pt modelId="{5DCFC26B-4BE6-4E1E-91B4-C8FEE446AF0B}" type="parTrans" cxnId="{DB1CEB45-9F84-4FFC-9429-E06E9E270668}">
      <dgm:prSet/>
      <dgm:spPr/>
      <dgm:t>
        <a:bodyPr/>
        <a:lstStyle/>
        <a:p>
          <a:endParaRPr lang="en-US"/>
        </a:p>
      </dgm:t>
    </dgm:pt>
    <dgm:pt modelId="{581DAAD8-F95D-4BB3-9CA0-CAF676337994}" type="sibTrans" cxnId="{DB1CEB45-9F84-4FFC-9429-E06E9E270668}">
      <dgm:prSet/>
      <dgm:spPr/>
      <dgm:t>
        <a:bodyPr/>
        <a:lstStyle/>
        <a:p>
          <a:endParaRPr lang="en-US"/>
        </a:p>
      </dgm:t>
    </dgm:pt>
    <dgm:pt modelId="{384897B3-4046-47B2-880E-5A452524339A}" type="pres">
      <dgm:prSet presAssocID="{18577843-1F30-41C7-AF1B-8615487B2E46}" presName="Name0" presStyleCnt="0">
        <dgm:presLayoutVars>
          <dgm:dir/>
          <dgm:animLvl val="lvl"/>
          <dgm:resizeHandles val="exact"/>
        </dgm:presLayoutVars>
      </dgm:prSet>
      <dgm:spPr/>
    </dgm:pt>
    <dgm:pt modelId="{D6E7E0AC-396C-4113-951A-226E8944170A}" type="pres">
      <dgm:prSet presAssocID="{52E99B78-9FFC-47B3-BD24-CDD030B56DCA}" presName="linNode" presStyleCnt="0"/>
      <dgm:spPr/>
    </dgm:pt>
    <dgm:pt modelId="{50C10708-9BB8-43AA-816A-4B6BB128A7EC}" type="pres">
      <dgm:prSet presAssocID="{52E99B78-9FFC-47B3-BD24-CDD030B56DCA}" presName="parentText" presStyleLbl="node1" presStyleIdx="0" presStyleCnt="1">
        <dgm:presLayoutVars>
          <dgm:chMax val="1"/>
          <dgm:bulletEnabled val="1"/>
        </dgm:presLayoutVars>
      </dgm:prSet>
      <dgm:spPr/>
    </dgm:pt>
    <dgm:pt modelId="{22E11057-9F97-4DF9-A208-8554DCDAB844}" type="pres">
      <dgm:prSet presAssocID="{52E99B78-9FFC-47B3-BD24-CDD030B56DCA}" presName="descendantText" presStyleLbl="alignAccFollowNode1" presStyleIdx="0" presStyleCnt="1">
        <dgm:presLayoutVars>
          <dgm:bulletEnabled val="1"/>
        </dgm:presLayoutVars>
      </dgm:prSet>
      <dgm:spPr/>
    </dgm:pt>
  </dgm:ptLst>
  <dgm:cxnLst>
    <dgm:cxn modelId="{1BB6C502-6474-4B53-84A1-AA42493B524A}" type="presOf" srcId="{D927A692-5E1F-420C-B197-CE470A484A29}" destId="{22E11057-9F97-4DF9-A208-8554DCDAB844}" srcOrd="0" destOrd="0" presId="urn:microsoft.com/office/officeart/2005/8/layout/vList5"/>
    <dgm:cxn modelId="{DD240909-8AC1-4A81-BF35-7F6106E5DA14}" srcId="{52E99B78-9FFC-47B3-BD24-CDD030B56DCA}" destId="{93B4C20D-F352-4DBA-A2C1-1B8BDD0FC916}" srcOrd="2" destOrd="0" parTransId="{DBE4E66E-A8D2-4CAC-B2CE-A5544DD76A38}" sibTransId="{84879E48-6476-47F5-89B6-21D5BCE26B45}"/>
    <dgm:cxn modelId="{7EF4431C-58BC-4A2A-B44B-D261D4818D0C}" type="presOf" srcId="{52E99B78-9FFC-47B3-BD24-CDD030B56DCA}" destId="{50C10708-9BB8-43AA-816A-4B6BB128A7EC}" srcOrd="0" destOrd="0" presId="urn:microsoft.com/office/officeart/2005/8/layout/vList5"/>
    <dgm:cxn modelId="{15F04020-02A1-47EC-AA79-A660AF5A4707}" type="presOf" srcId="{F96927F0-0587-4A46-A96C-B70D4D78158F}" destId="{22E11057-9F97-4DF9-A208-8554DCDAB844}" srcOrd="0" destOrd="1" presId="urn:microsoft.com/office/officeart/2005/8/layout/vList5"/>
    <dgm:cxn modelId="{2BC17961-5100-4F46-9777-CBC7153897B4}" srcId="{52E99B78-9FFC-47B3-BD24-CDD030B56DCA}" destId="{F96927F0-0587-4A46-A96C-B70D4D78158F}" srcOrd="1" destOrd="0" parTransId="{7661BCE1-66FA-41EE-95AF-53C02F12A825}" sibTransId="{ABBCEABF-C3A9-470D-B2CB-AC8E3E850856}"/>
    <dgm:cxn modelId="{DB1CEB45-9F84-4FFC-9429-E06E9E270668}" srcId="{52E99B78-9FFC-47B3-BD24-CDD030B56DCA}" destId="{EC310864-17B0-49FE-A66D-CFD310A5B82F}" srcOrd="4" destOrd="0" parTransId="{5DCFC26B-4BE6-4E1E-91B4-C8FEE446AF0B}" sibTransId="{581DAAD8-F95D-4BB3-9CA0-CAF676337994}"/>
    <dgm:cxn modelId="{5E8E1F66-0345-4B98-96EF-C910935D8ACE}" srcId="{18577843-1F30-41C7-AF1B-8615487B2E46}" destId="{52E99B78-9FFC-47B3-BD24-CDD030B56DCA}" srcOrd="0" destOrd="0" parTransId="{BD4B11F2-129D-417B-9C90-02EF37953C7A}" sibTransId="{41DB7BEC-8688-4073-9C7A-F7754E01F2AC}"/>
    <dgm:cxn modelId="{BAF93EB4-43E0-4091-9240-0DC28284436E}" srcId="{52E99B78-9FFC-47B3-BD24-CDD030B56DCA}" destId="{6D593863-DB28-4E28-943F-1A025BC95D04}" srcOrd="3" destOrd="0" parTransId="{4AFB5FBF-508D-4595-B430-5E00BE84F854}" sibTransId="{22E35359-4EC9-471E-977E-1B3F979EC6B2}"/>
    <dgm:cxn modelId="{B5F421CF-F71D-44B7-977C-E53B623243B9}" type="presOf" srcId="{EC310864-17B0-49FE-A66D-CFD310A5B82F}" destId="{22E11057-9F97-4DF9-A208-8554DCDAB844}" srcOrd="0" destOrd="4" presId="urn:microsoft.com/office/officeart/2005/8/layout/vList5"/>
    <dgm:cxn modelId="{1F5B35D4-5B1F-4FD1-B44E-2D68E208FE10}" type="presOf" srcId="{93B4C20D-F352-4DBA-A2C1-1B8BDD0FC916}" destId="{22E11057-9F97-4DF9-A208-8554DCDAB844}" srcOrd="0" destOrd="2" presId="urn:microsoft.com/office/officeart/2005/8/layout/vList5"/>
    <dgm:cxn modelId="{303ABDEC-2CA0-4FDC-A3AA-0293CBC1B5F3}" type="presOf" srcId="{6D593863-DB28-4E28-943F-1A025BC95D04}" destId="{22E11057-9F97-4DF9-A208-8554DCDAB844}" srcOrd="0" destOrd="3" presId="urn:microsoft.com/office/officeart/2005/8/layout/vList5"/>
    <dgm:cxn modelId="{58B5C2ED-4FD5-411D-B4DD-97F2FEFC6330}" srcId="{52E99B78-9FFC-47B3-BD24-CDD030B56DCA}" destId="{D927A692-5E1F-420C-B197-CE470A484A29}" srcOrd="0" destOrd="0" parTransId="{F21A89C0-D0A5-4B8A-AA95-E381874FE82D}" sibTransId="{31B94BDC-309F-464D-940F-B3848899E695}"/>
    <dgm:cxn modelId="{704C34FE-F7F4-4C3D-BA69-ECDCB37F68A4}" type="presOf" srcId="{18577843-1F30-41C7-AF1B-8615487B2E46}" destId="{384897B3-4046-47B2-880E-5A452524339A}" srcOrd="0" destOrd="0" presId="urn:microsoft.com/office/officeart/2005/8/layout/vList5"/>
    <dgm:cxn modelId="{164723C8-ED25-4642-8C75-00839B8CC036}" type="presParOf" srcId="{384897B3-4046-47B2-880E-5A452524339A}" destId="{D6E7E0AC-396C-4113-951A-226E8944170A}" srcOrd="0" destOrd="0" presId="urn:microsoft.com/office/officeart/2005/8/layout/vList5"/>
    <dgm:cxn modelId="{A635FF93-AFE6-47E7-915B-7426CA40F46A}" type="presParOf" srcId="{D6E7E0AC-396C-4113-951A-226E8944170A}" destId="{50C10708-9BB8-43AA-816A-4B6BB128A7EC}" srcOrd="0" destOrd="0" presId="urn:microsoft.com/office/officeart/2005/8/layout/vList5"/>
    <dgm:cxn modelId="{18566955-D444-4978-BE13-068654C4EC6F}" type="presParOf" srcId="{D6E7E0AC-396C-4113-951A-226E8944170A}" destId="{22E11057-9F97-4DF9-A208-8554DCDAB84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5A41D3-D731-45C4-832B-E69B18810EA8}" type="doc">
      <dgm:prSet loTypeId="urn:microsoft.com/office/officeart/2005/8/layout/default" loCatId="list" qsTypeId="urn:microsoft.com/office/officeart/2005/8/quickstyle/simple5" qsCatId="simple" csTypeId="urn:microsoft.com/office/officeart/2005/8/colors/accent3_1" csCatId="accent3" phldr="1"/>
      <dgm:spPr/>
      <dgm:t>
        <a:bodyPr/>
        <a:lstStyle/>
        <a:p>
          <a:endParaRPr lang="en-US"/>
        </a:p>
      </dgm:t>
    </dgm:pt>
    <dgm:pt modelId="{8F01AE55-178F-4952-8573-112783C6E8FC}">
      <dgm:prSet phldrT="[Text]"/>
      <dgm:spPr/>
      <dgm:t>
        <a:bodyPr/>
        <a:lstStyle/>
        <a:p>
          <a:r>
            <a:rPr lang="en-US" b="1" dirty="0">
              <a:solidFill>
                <a:schemeClr val="accent5"/>
              </a:solidFill>
              <a:latin typeface="Source Sans Pro" panose="020B0503030403020204" pitchFamily="34" charset="0"/>
              <a:ea typeface="Source Sans Pro" panose="020B0503030403020204" pitchFamily="34" charset="0"/>
            </a:rPr>
            <a:t>Employers/local business centers</a:t>
          </a:r>
        </a:p>
      </dgm:t>
    </dgm:pt>
    <dgm:pt modelId="{BE82F4C9-FF38-4612-9676-39572F2D2E38}" type="parTrans" cxnId="{F1723EFA-AF25-4E24-BC72-FABBE97B0E40}">
      <dgm:prSet/>
      <dgm:spPr/>
      <dgm:t>
        <a:bodyPr/>
        <a:lstStyle/>
        <a:p>
          <a:endParaRPr lang="en-US" b="1">
            <a:latin typeface="Century Gothic" panose="020B0502020202020204" pitchFamily="34" charset="0"/>
          </a:endParaRPr>
        </a:p>
      </dgm:t>
    </dgm:pt>
    <dgm:pt modelId="{97D64200-0FC3-47A5-9380-E9A969685D7E}" type="sibTrans" cxnId="{F1723EFA-AF25-4E24-BC72-FABBE97B0E40}">
      <dgm:prSet/>
      <dgm:spPr/>
      <dgm:t>
        <a:bodyPr/>
        <a:lstStyle/>
        <a:p>
          <a:endParaRPr lang="en-US" b="1">
            <a:latin typeface="Century Gothic" panose="020B0502020202020204" pitchFamily="34" charset="0"/>
          </a:endParaRPr>
        </a:p>
      </dgm:t>
    </dgm:pt>
    <dgm:pt modelId="{E27C630E-B171-48CF-9979-9C51B2EE2D83}">
      <dgm:prSet/>
      <dgm:spPr/>
      <dgm:t>
        <a:bodyPr/>
        <a:lstStyle/>
        <a:p>
          <a:r>
            <a:rPr lang="en-US" b="1" dirty="0">
              <a:solidFill>
                <a:schemeClr val="accent5"/>
              </a:solidFill>
              <a:latin typeface="Source Sans Pro" panose="020B0503030403020204" pitchFamily="34" charset="0"/>
              <a:ea typeface="Source Sans Pro" panose="020B0503030403020204" pitchFamily="34" charset="0"/>
            </a:rPr>
            <a:t>Healthcare providers/</a:t>
          </a:r>
          <a:br>
            <a:rPr lang="en-US" b="1" dirty="0">
              <a:solidFill>
                <a:schemeClr val="accent5"/>
              </a:solidFill>
              <a:latin typeface="Source Sans Pro" panose="020B0503030403020204" pitchFamily="34" charset="0"/>
              <a:ea typeface="Source Sans Pro" panose="020B0503030403020204" pitchFamily="34" charset="0"/>
            </a:rPr>
          </a:br>
          <a:r>
            <a:rPr lang="en-US" b="1" dirty="0">
              <a:solidFill>
                <a:schemeClr val="accent5"/>
              </a:solidFill>
              <a:latin typeface="Source Sans Pro" panose="020B0503030403020204" pitchFamily="34" charset="0"/>
              <a:ea typeface="Source Sans Pro" panose="020B0503030403020204" pitchFamily="34" charset="0"/>
            </a:rPr>
            <a:t>pharmacies</a:t>
          </a:r>
        </a:p>
      </dgm:t>
    </dgm:pt>
    <dgm:pt modelId="{057047BC-3702-48EF-B3A9-49BC9672AC37}" type="parTrans" cxnId="{CBE8A914-E651-46C1-B5EF-793E2ABC0251}">
      <dgm:prSet/>
      <dgm:spPr/>
      <dgm:t>
        <a:bodyPr/>
        <a:lstStyle/>
        <a:p>
          <a:endParaRPr lang="en-US" b="1">
            <a:latin typeface="Century Gothic" panose="020B0502020202020204" pitchFamily="34" charset="0"/>
          </a:endParaRPr>
        </a:p>
      </dgm:t>
    </dgm:pt>
    <dgm:pt modelId="{7D4CD0BD-4598-4E91-83FE-18BF516F4C2D}" type="sibTrans" cxnId="{CBE8A914-E651-46C1-B5EF-793E2ABC0251}">
      <dgm:prSet/>
      <dgm:spPr/>
      <dgm:t>
        <a:bodyPr/>
        <a:lstStyle/>
        <a:p>
          <a:endParaRPr lang="en-US" b="1">
            <a:latin typeface="Century Gothic" panose="020B0502020202020204" pitchFamily="34" charset="0"/>
          </a:endParaRPr>
        </a:p>
      </dgm:t>
    </dgm:pt>
    <dgm:pt modelId="{30A22140-9914-40FC-821E-9C1D293B01FD}">
      <dgm:prSet/>
      <dgm:spPr/>
      <dgm:t>
        <a:bodyPr/>
        <a:lstStyle/>
        <a:p>
          <a:r>
            <a:rPr lang="en-US" b="1">
              <a:solidFill>
                <a:schemeClr val="accent5"/>
              </a:solidFill>
              <a:latin typeface="Source Sans Pro" panose="020B0503030403020204" pitchFamily="34" charset="0"/>
              <a:ea typeface="Source Sans Pro" panose="020B0503030403020204" pitchFamily="34" charset="0"/>
            </a:rPr>
            <a:t>Supermarkets</a:t>
          </a:r>
        </a:p>
      </dgm:t>
    </dgm:pt>
    <dgm:pt modelId="{5492E9A6-6F49-4CD9-91E8-12FD4BAE167D}" type="parTrans" cxnId="{844CA410-32F5-41D8-B915-3584178EF515}">
      <dgm:prSet/>
      <dgm:spPr/>
      <dgm:t>
        <a:bodyPr/>
        <a:lstStyle/>
        <a:p>
          <a:endParaRPr lang="en-US" b="1">
            <a:latin typeface="Century Gothic" panose="020B0502020202020204" pitchFamily="34" charset="0"/>
          </a:endParaRPr>
        </a:p>
      </dgm:t>
    </dgm:pt>
    <dgm:pt modelId="{09142429-F0D7-4DB9-A2D5-2E28EF3D8BF7}" type="sibTrans" cxnId="{844CA410-32F5-41D8-B915-3584178EF515}">
      <dgm:prSet/>
      <dgm:spPr/>
      <dgm:t>
        <a:bodyPr/>
        <a:lstStyle/>
        <a:p>
          <a:endParaRPr lang="en-US" b="1">
            <a:latin typeface="Century Gothic" panose="020B0502020202020204" pitchFamily="34" charset="0"/>
          </a:endParaRPr>
        </a:p>
      </dgm:t>
    </dgm:pt>
    <dgm:pt modelId="{A270DBD9-3878-4963-9316-D12E7236828F}">
      <dgm:prSet/>
      <dgm:spPr/>
      <dgm:t>
        <a:bodyPr/>
        <a:lstStyle/>
        <a:p>
          <a:r>
            <a:rPr lang="en-US" b="1" dirty="0">
              <a:solidFill>
                <a:schemeClr val="accent5"/>
              </a:solidFill>
              <a:latin typeface="Source Sans Pro" panose="020B0503030403020204" pitchFamily="34" charset="0"/>
              <a:ea typeface="Source Sans Pro" panose="020B0503030403020204" pitchFamily="34" charset="0"/>
            </a:rPr>
            <a:t>Local restaurants (pizza joints)</a:t>
          </a:r>
        </a:p>
      </dgm:t>
    </dgm:pt>
    <dgm:pt modelId="{23E79FA9-E304-4182-A6D5-ACB5A324911B}" type="parTrans" cxnId="{DF1A20A9-F76C-44D9-A1E0-F1451C973D88}">
      <dgm:prSet/>
      <dgm:spPr/>
      <dgm:t>
        <a:bodyPr/>
        <a:lstStyle/>
        <a:p>
          <a:endParaRPr lang="en-US" b="1">
            <a:latin typeface="Century Gothic" panose="020B0502020202020204" pitchFamily="34" charset="0"/>
          </a:endParaRPr>
        </a:p>
      </dgm:t>
    </dgm:pt>
    <dgm:pt modelId="{B98F30CA-F63E-4FF6-BFD0-6483717EF6B6}" type="sibTrans" cxnId="{DF1A20A9-F76C-44D9-A1E0-F1451C973D88}">
      <dgm:prSet/>
      <dgm:spPr/>
      <dgm:t>
        <a:bodyPr/>
        <a:lstStyle/>
        <a:p>
          <a:endParaRPr lang="en-US" b="1">
            <a:latin typeface="Century Gothic" panose="020B0502020202020204" pitchFamily="34" charset="0"/>
          </a:endParaRPr>
        </a:p>
      </dgm:t>
    </dgm:pt>
    <dgm:pt modelId="{9F288CEA-4CD6-46C7-8B47-CD7F6D7CA6E9}">
      <dgm:prSet/>
      <dgm:spPr/>
      <dgm:t>
        <a:bodyPr/>
        <a:lstStyle/>
        <a:p>
          <a:r>
            <a:rPr lang="en-US" b="1">
              <a:solidFill>
                <a:schemeClr val="accent5"/>
              </a:solidFill>
              <a:latin typeface="Source Sans Pro" panose="020B0503030403020204" pitchFamily="34" charset="0"/>
              <a:ea typeface="Source Sans Pro" panose="020B0503030403020204" pitchFamily="34" charset="0"/>
            </a:rPr>
            <a:t>Local newspapers</a:t>
          </a:r>
        </a:p>
      </dgm:t>
    </dgm:pt>
    <dgm:pt modelId="{C1ED7EC8-2DAF-4807-B465-6B2E0790495A}" type="parTrans" cxnId="{B5349ADC-D9DB-40CA-AC21-8F91E9E0B37B}">
      <dgm:prSet/>
      <dgm:spPr/>
      <dgm:t>
        <a:bodyPr/>
        <a:lstStyle/>
        <a:p>
          <a:endParaRPr lang="en-US" b="1">
            <a:latin typeface="Century Gothic" panose="020B0502020202020204" pitchFamily="34" charset="0"/>
          </a:endParaRPr>
        </a:p>
      </dgm:t>
    </dgm:pt>
    <dgm:pt modelId="{2D487C7A-8B35-4247-BCE3-07A5BC6A67F7}" type="sibTrans" cxnId="{B5349ADC-D9DB-40CA-AC21-8F91E9E0B37B}">
      <dgm:prSet/>
      <dgm:spPr/>
      <dgm:t>
        <a:bodyPr/>
        <a:lstStyle/>
        <a:p>
          <a:endParaRPr lang="en-US" b="1">
            <a:latin typeface="Century Gothic" panose="020B0502020202020204" pitchFamily="34" charset="0"/>
          </a:endParaRPr>
        </a:p>
      </dgm:t>
    </dgm:pt>
    <dgm:pt modelId="{1F9F6AC6-826B-46E6-9CEA-2088E7130599}">
      <dgm:prSet/>
      <dgm:spPr/>
      <dgm:t>
        <a:bodyPr/>
        <a:lstStyle/>
        <a:p>
          <a:r>
            <a:rPr lang="en-US" b="1" dirty="0">
              <a:solidFill>
                <a:schemeClr val="accent5"/>
              </a:solidFill>
              <a:latin typeface="Source Sans Pro" panose="020B0503030403020204" pitchFamily="34" charset="0"/>
              <a:ea typeface="Source Sans Pro" panose="020B0503030403020204" pitchFamily="34" charset="0"/>
            </a:rPr>
            <a:t>Social media (Facebook Local, </a:t>
          </a:r>
          <a:r>
            <a:rPr lang="en-US" b="1" dirty="0" err="1">
              <a:solidFill>
                <a:schemeClr val="accent5"/>
              </a:solidFill>
              <a:latin typeface="Source Sans Pro" panose="020B0503030403020204" pitchFamily="34" charset="0"/>
              <a:ea typeface="Source Sans Pro" panose="020B0503030403020204" pitchFamily="34" charset="0"/>
            </a:rPr>
            <a:t>Nextdoor</a:t>
          </a:r>
          <a:r>
            <a:rPr lang="en-US" b="1" dirty="0">
              <a:solidFill>
                <a:schemeClr val="accent5"/>
              </a:solidFill>
              <a:latin typeface="Source Sans Pro" panose="020B0503030403020204" pitchFamily="34" charset="0"/>
              <a:ea typeface="Source Sans Pro" panose="020B0503030403020204" pitchFamily="34" charset="0"/>
            </a:rPr>
            <a:t>)</a:t>
          </a:r>
        </a:p>
      </dgm:t>
    </dgm:pt>
    <dgm:pt modelId="{E395254A-9CCB-4878-A046-56F095DFFEF9}" type="parTrans" cxnId="{D0CD9CE5-620A-46B1-ADE6-CECA33BC92C9}">
      <dgm:prSet/>
      <dgm:spPr/>
      <dgm:t>
        <a:bodyPr/>
        <a:lstStyle/>
        <a:p>
          <a:endParaRPr lang="en-US" b="1">
            <a:latin typeface="Century Gothic" panose="020B0502020202020204" pitchFamily="34" charset="0"/>
          </a:endParaRPr>
        </a:p>
      </dgm:t>
    </dgm:pt>
    <dgm:pt modelId="{123E74A2-53D0-4BF7-8447-7C20F9A45863}" type="sibTrans" cxnId="{D0CD9CE5-620A-46B1-ADE6-CECA33BC92C9}">
      <dgm:prSet/>
      <dgm:spPr/>
      <dgm:t>
        <a:bodyPr/>
        <a:lstStyle/>
        <a:p>
          <a:endParaRPr lang="en-US" b="1">
            <a:latin typeface="Century Gothic" panose="020B0502020202020204" pitchFamily="34" charset="0"/>
          </a:endParaRPr>
        </a:p>
      </dgm:t>
    </dgm:pt>
    <dgm:pt modelId="{CB9E8F57-9D00-472F-9A66-4A377315B98A}">
      <dgm:prSet/>
      <dgm:spPr/>
      <dgm:t>
        <a:bodyPr/>
        <a:lstStyle/>
        <a:p>
          <a:r>
            <a:rPr lang="en-US" b="1">
              <a:solidFill>
                <a:schemeClr val="accent5"/>
              </a:solidFill>
              <a:latin typeface="Source Sans Pro" panose="020B0503030403020204" pitchFamily="34" charset="0"/>
              <a:ea typeface="Source Sans Pro" panose="020B0503030403020204" pitchFamily="34" charset="0"/>
            </a:rPr>
            <a:t>Festivals and fairs</a:t>
          </a:r>
        </a:p>
      </dgm:t>
    </dgm:pt>
    <dgm:pt modelId="{1F4E984F-E047-4D3C-B66C-C48DA08A24D9}" type="parTrans" cxnId="{6C6C3CFF-B96F-48AA-B401-785DDB8AD697}">
      <dgm:prSet/>
      <dgm:spPr/>
      <dgm:t>
        <a:bodyPr/>
        <a:lstStyle/>
        <a:p>
          <a:endParaRPr lang="en-US" b="1">
            <a:latin typeface="Century Gothic" panose="020B0502020202020204" pitchFamily="34" charset="0"/>
          </a:endParaRPr>
        </a:p>
      </dgm:t>
    </dgm:pt>
    <dgm:pt modelId="{C5019E85-CCE8-4DF7-A363-677DD966D482}" type="sibTrans" cxnId="{6C6C3CFF-B96F-48AA-B401-785DDB8AD697}">
      <dgm:prSet/>
      <dgm:spPr/>
      <dgm:t>
        <a:bodyPr/>
        <a:lstStyle/>
        <a:p>
          <a:endParaRPr lang="en-US" b="1">
            <a:latin typeface="Century Gothic" panose="020B0502020202020204" pitchFamily="34" charset="0"/>
          </a:endParaRPr>
        </a:p>
      </dgm:t>
    </dgm:pt>
    <dgm:pt modelId="{CE89EB4E-CA60-4F41-A6FA-7F18F5F6CF3C}">
      <dgm:prSet/>
      <dgm:spPr/>
      <dgm:t>
        <a:bodyPr/>
        <a:lstStyle/>
        <a:p>
          <a:r>
            <a:rPr lang="en-US" b="1">
              <a:solidFill>
                <a:schemeClr val="accent5"/>
              </a:solidFill>
              <a:latin typeface="Source Sans Pro" panose="020B0503030403020204" pitchFamily="34" charset="0"/>
              <a:ea typeface="Source Sans Pro" panose="020B0503030403020204" pitchFamily="34" charset="0"/>
            </a:rPr>
            <a:t>Community events </a:t>
          </a:r>
        </a:p>
      </dgm:t>
    </dgm:pt>
    <dgm:pt modelId="{A83C0E8C-D302-4A2E-980A-04ED3E9040D0}" type="parTrans" cxnId="{A69026DB-84AD-4D35-9357-7FA9EA7ABA75}">
      <dgm:prSet/>
      <dgm:spPr/>
      <dgm:t>
        <a:bodyPr/>
        <a:lstStyle/>
        <a:p>
          <a:endParaRPr lang="en-US" b="1">
            <a:latin typeface="Century Gothic" panose="020B0502020202020204" pitchFamily="34" charset="0"/>
          </a:endParaRPr>
        </a:p>
      </dgm:t>
    </dgm:pt>
    <dgm:pt modelId="{F77E394E-2CD3-4D83-A0AC-A3E1655C9116}" type="sibTrans" cxnId="{A69026DB-84AD-4D35-9357-7FA9EA7ABA75}">
      <dgm:prSet/>
      <dgm:spPr/>
      <dgm:t>
        <a:bodyPr/>
        <a:lstStyle/>
        <a:p>
          <a:endParaRPr lang="en-US" b="1">
            <a:latin typeface="Century Gothic" panose="020B0502020202020204" pitchFamily="34" charset="0"/>
          </a:endParaRPr>
        </a:p>
      </dgm:t>
    </dgm:pt>
    <dgm:pt modelId="{3F3F3C7E-A481-4716-909A-DB9A81FF2FD1}">
      <dgm:prSet/>
      <dgm:spPr/>
      <dgm:t>
        <a:bodyPr/>
        <a:lstStyle/>
        <a:p>
          <a:r>
            <a:rPr lang="en-US" b="1">
              <a:solidFill>
                <a:schemeClr val="accent5"/>
              </a:solidFill>
              <a:latin typeface="Source Sans Pro" panose="020B0503030403020204" pitchFamily="34" charset="0"/>
              <a:ea typeface="Source Sans Pro" panose="020B0503030403020204" pitchFamily="34" charset="0"/>
            </a:rPr>
            <a:t>Town hall meetings</a:t>
          </a:r>
        </a:p>
      </dgm:t>
    </dgm:pt>
    <dgm:pt modelId="{74CE245F-529C-4DB5-9184-C5CF13EEB850}" type="parTrans" cxnId="{8486EA8A-262E-4AD4-8403-79FD99450A58}">
      <dgm:prSet/>
      <dgm:spPr/>
      <dgm:t>
        <a:bodyPr/>
        <a:lstStyle/>
        <a:p>
          <a:endParaRPr lang="en-US" b="1">
            <a:latin typeface="Century Gothic" panose="020B0502020202020204" pitchFamily="34" charset="0"/>
          </a:endParaRPr>
        </a:p>
      </dgm:t>
    </dgm:pt>
    <dgm:pt modelId="{1743A02C-EF02-48F4-8F90-638BB4EA6228}" type="sibTrans" cxnId="{8486EA8A-262E-4AD4-8403-79FD99450A58}">
      <dgm:prSet/>
      <dgm:spPr/>
      <dgm:t>
        <a:bodyPr/>
        <a:lstStyle/>
        <a:p>
          <a:endParaRPr lang="en-US" b="1">
            <a:latin typeface="Century Gothic" panose="020B0502020202020204" pitchFamily="34" charset="0"/>
          </a:endParaRPr>
        </a:p>
      </dgm:t>
    </dgm:pt>
    <dgm:pt modelId="{DAC26012-C01B-4592-B0AC-5C67FDE2090C}">
      <dgm:prSet/>
      <dgm:spPr/>
      <dgm:t>
        <a:bodyPr/>
        <a:lstStyle/>
        <a:p>
          <a:r>
            <a:rPr lang="fr-FR" b="1" dirty="0">
              <a:solidFill>
                <a:schemeClr val="accent5"/>
              </a:solidFill>
              <a:latin typeface="Source Sans Pro" panose="020B0503030403020204" pitchFamily="34" charset="0"/>
              <a:ea typeface="Source Sans Pro" panose="020B0503030403020204" pitchFamily="34" charset="0"/>
            </a:rPr>
            <a:t>Local groups (social, </a:t>
          </a:r>
          <a:r>
            <a:rPr lang="fr-FR" b="1" dirty="0" err="1">
              <a:solidFill>
                <a:schemeClr val="accent5"/>
              </a:solidFill>
              <a:latin typeface="Source Sans Pro" panose="020B0503030403020204" pitchFamily="34" charset="0"/>
              <a:ea typeface="Source Sans Pro" panose="020B0503030403020204" pitchFamily="34" charset="0"/>
            </a:rPr>
            <a:t>political</a:t>
          </a:r>
          <a:r>
            <a:rPr lang="fr-FR" b="1" dirty="0">
              <a:solidFill>
                <a:schemeClr val="accent5"/>
              </a:solidFill>
              <a:latin typeface="Source Sans Pro" panose="020B0503030403020204" pitchFamily="34" charset="0"/>
              <a:ea typeface="Source Sans Pro" panose="020B0503030403020204" pitchFamily="34" charset="0"/>
            </a:rPr>
            <a:t>, etc.)</a:t>
          </a:r>
          <a:endParaRPr lang="en-US" b="1" dirty="0">
            <a:solidFill>
              <a:schemeClr val="accent5"/>
            </a:solidFill>
            <a:latin typeface="Source Sans Pro" panose="020B0503030403020204" pitchFamily="34" charset="0"/>
            <a:ea typeface="Source Sans Pro" panose="020B0503030403020204" pitchFamily="34" charset="0"/>
          </a:endParaRPr>
        </a:p>
      </dgm:t>
    </dgm:pt>
    <dgm:pt modelId="{6C31D485-6ADC-4141-B12B-DAF65B5BEA7D}" type="parTrans" cxnId="{2EAAD49F-CEFE-4B93-9151-E604B89A46D5}">
      <dgm:prSet/>
      <dgm:spPr/>
      <dgm:t>
        <a:bodyPr/>
        <a:lstStyle/>
        <a:p>
          <a:endParaRPr lang="en-US" b="1">
            <a:latin typeface="Century Gothic" panose="020B0502020202020204" pitchFamily="34" charset="0"/>
          </a:endParaRPr>
        </a:p>
      </dgm:t>
    </dgm:pt>
    <dgm:pt modelId="{F1580AD3-D7D5-4878-B3C0-942D80B4B46D}" type="sibTrans" cxnId="{2EAAD49F-CEFE-4B93-9151-E604B89A46D5}">
      <dgm:prSet/>
      <dgm:spPr/>
      <dgm:t>
        <a:bodyPr/>
        <a:lstStyle/>
        <a:p>
          <a:endParaRPr lang="en-US" b="1">
            <a:latin typeface="Century Gothic" panose="020B0502020202020204" pitchFamily="34" charset="0"/>
          </a:endParaRPr>
        </a:p>
      </dgm:t>
    </dgm:pt>
    <dgm:pt modelId="{4EDC8FBE-B5CB-46E8-AB1B-3B8411AC6F5C}">
      <dgm:prSet/>
      <dgm:spPr/>
      <dgm:t>
        <a:bodyPr/>
        <a:lstStyle/>
        <a:p>
          <a:r>
            <a:rPr lang="en-US" b="1">
              <a:solidFill>
                <a:schemeClr val="accent5"/>
              </a:solidFill>
              <a:latin typeface="Source Sans Pro" panose="020B0503030403020204" pitchFamily="34" charset="0"/>
              <a:ea typeface="Source Sans Pro" panose="020B0503030403020204" pitchFamily="34" charset="0"/>
            </a:rPr>
            <a:t>Others?</a:t>
          </a:r>
        </a:p>
      </dgm:t>
    </dgm:pt>
    <dgm:pt modelId="{00F03462-768F-4A32-86A3-8072890FEA57}" type="parTrans" cxnId="{4229AF4E-5201-4384-9543-EE2B9BCB1C42}">
      <dgm:prSet/>
      <dgm:spPr/>
      <dgm:t>
        <a:bodyPr/>
        <a:lstStyle/>
        <a:p>
          <a:endParaRPr lang="en-US" b="1">
            <a:latin typeface="Century Gothic" panose="020B0502020202020204" pitchFamily="34" charset="0"/>
          </a:endParaRPr>
        </a:p>
      </dgm:t>
    </dgm:pt>
    <dgm:pt modelId="{B6EB6855-9714-4FF5-97FB-B3086418B89F}" type="sibTrans" cxnId="{4229AF4E-5201-4384-9543-EE2B9BCB1C42}">
      <dgm:prSet/>
      <dgm:spPr/>
      <dgm:t>
        <a:bodyPr/>
        <a:lstStyle/>
        <a:p>
          <a:endParaRPr lang="en-US" b="1">
            <a:latin typeface="Century Gothic" panose="020B0502020202020204" pitchFamily="34" charset="0"/>
          </a:endParaRPr>
        </a:p>
      </dgm:t>
    </dgm:pt>
    <dgm:pt modelId="{18C8F541-7917-4B0B-A731-B717EFC39964}" type="pres">
      <dgm:prSet presAssocID="{7D5A41D3-D731-45C4-832B-E69B18810EA8}" presName="diagram" presStyleCnt="0">
        <dgm:presLayoutVars>
          <dgm:dir/>
          <dgm:resizeHandles val="exact"/>
        </dgm:presLayoutVars>
      </dgm:prSet>
      <dgm:spPr/>
    </dgm:pt>
    <dgm:pt modelId="{B10FEE92-46E2-4DD0-9DF5-EB7D7BF75DC0}" type="pres">
      <dgm:prSet presAssocID="{8F01AE55-178F-4952-8573-112783C6E8FC}" presName="node" presStyleLbl="node1" presStyleIdx="0" presStyleCnt="11">
        <dgm:presLayoutVars>
          <dgm:bulletEnabled val="1"/>
        </dgm:presLayoutVars>
      </dgm:prSet>
      <dgm:spPr/>
    </dgm:pt>
    <dgm:pt modelId="{1F295504-C7B3-444B-B2D9-FBABD0E273BB}" type="pres">
      <dgm:prSet presAssocID="{97D64200-0FC3-47A5-9380-E9A969685D7E}" presName="sibTrans" presStyleCnt="0"/>
      <dgm:spPr/>
    </dgm:pt>
    <dgm:pt modelId="{8C8A78DA-D7C0-45EC-AC19-36B3F8C9E6E6}" type="pres">
      <dgm:prSet presAssocID="{E27C630E-B171-48CF-9979-9C51B2EE2D83}" presName="node" presStyleLbl="node1" presStyleIdx="1" presStyleCnt="11">
        <dgm:presLayoutVars>
          <dgm:bulletEnabled val="1"/>
        </dgm:presLayoutVars>
      </dgm:prSet>
      <dgm:spPr/>
    </dgm:pt>
    <dgm:pt modelId="{E7DE7CCD-8FC3-4862-BC7C-C99EB084DCD2}" type="pres">
      <dgm:prSet presAssocID="{7D4CD0BD-4598-4E91-83FE-18BF516F4C2D}" presName="sibTrans" presStyleCnt="0"/>
      <dgm:spPr/>
    </dgm:pt>
    <dgm:pt modelId="{4DE52270-80C7-42D2-AE31-EFA5B1C01B2A}" type="pres">
      <dgm:prSet presAssocID="{30A22140-9914-40FC-821E-9C1D293B01FD}" presName="node" presStyleLbl="node1" presStyleIdx="2" presStyleCnt="11">
        <dgm:presLayoutVars>
          <dgm:bulletEnabled val="1"/>
        </dgm:presLayoutVars>
      </dgm:prSet>
      <dgm:spPr/>
    </dgm:pt>
    <dgm:pt modelId="{3DBD0510-1AD1-4A78-869E-8A45C5F1FF92}" type="pres">
      <dgm:prSet presAssocID="{09142429-F0D7-4DB9-A2D5-2E28EF3D8BF7}" presName="sibTrans" presStyleCnt="0"/>
      <dgm:spPr/>
    </dgm:pt>
    <dgm:pt modelId="{FC2B127D-9E51-4C4A-B88E-E2DD3B1BE9E9}" type="pres">
      <dgm:prSet presAssocID="{A270DBD9-3878-4963-9316-D12E7236828F}" presName="node" presStyleLbl="node1" presStyleIdx="3" presStyleCnt="11">
        <dgm:presLayoutVars>
          <dgm:bulletEnabled val="1"/>
        </dgm:presLayoutVars>
      </dgm:prSet>
      <dgm:spPr/>
    </dgm:pt>
    <dgm:pt modelId="{4275A44B-C943-44CE-8349-83DAA897E746}" type="pres">
      <dgm:prSet presAssocID="{B98F30CA-F63E-4FF6-BFD0-6483717EF6B6}" presName="sibTrans" presStyleCnt="0"/>
      <dgm:spPr/>
    </dgm:pt>
    <dgm:pt modelId="{5A9E4A75-DBE7-4A49-879F-F07B97E3913F}" type="pres">
      <dgm:prSet presAssocID="{9F288CEA-4CD6-46C7-8B47-CD7F6D7CA6E9}" presName="node" presStyleLbl="node1" presStyleIdx="4" presStyleCnt="11">
        <dgm:presLayoutVars>
          <dgm:bulletEnabled val="1"/>
        </dgm:presLayoutVars>
      </dgm:prSet>
      <dgm:spPr/>
    </dgm:pt>
    <dgm:pt modelId="{B154CDCC-E7CE-4761-877C-236717D49977}" type="pres">
      <dgm:prSet presAssocID="{2D487C7A-8B35-4247-BCE3-07A5BC6A67F7}" presName="sibTrans" presStyleCnt="0"/>
      <dgm:spPr/>
    </dgm:pt>
    <dgm:pt modelId="{127F80B6-58BC-4D44-9C49-B4004A271187}" type="pres">
      <dgm:prSet presAssocID="{1F9F6AC6-826B-46E6-9CEA-2088E7130599}" presName="node" presStyleLbl="node1" presStyleIdx="5" presStyleCnt="11">
        <dgm:presLayoutVars>
          <dgm:bulletEnabled val="1"/>
        </dgm:presLayoutVars>
      </dgm:prSet>
      <dgm:spPr/>
    </dgm:pt>
    <dgm:pt modelId="{73743706-AEFB-45B1-BA56-7E5CDD905AAE}" type="pres">
      <dgm:prSet presAssocID="{123E74A2-53D0-4BF7-8447-7C20F9A45863}" presName="sibTrans" presStyleCnt="0"/>
      <dgm:spPr/>
    </dgm:pt>
    <dgm:pt modelId="{31D8C32C-8113-4611-9A13-07D84361DF09}" type="pres">
      <dgm:prSet presAssocID="{CB9E8F57-9D00-472F-9A66-4A377315B98A}" presName="node" presStyleLbl="node1" presStyleIdx="6" presStyleCnt="11">
        <dgm:presLayoutVars>
          <dgm:bulletEnabled val="1"/>
        </dgm:presLayoutVars>
      </dgm:prSet>
      <dgm:spPr/>
    </dgm:pt>
    <dgm:pt modelId="{1F203E06-4D4A-4A03-902A-4A2228CE8B4B}" type="pres">
      <dgm:prSet presAssocID="{C5019E85-CCE8-4DF7-A363-677DD966D482}" presName="sibTrans" presStyleCnt="0"/>
      <dgm:spPr/>
    </dgm:pt>
    <dgm:pt modelId="{932D2423-9B80-4045-B561-E8B0B5666ADB}" type="pres">
      <dgm:prSet presAssocID="{CE89EB4E-CA60-4F41-A6FA-7F18F5F6CF3C}" presName="node" presStyleLbl="node1" presStyleIdx="7" presStyleCnt="11">
        <dgm:presLayoutVars>
          <dgm:bulletEnabled val="1"/>
        </dgm:presLayoutVars>
      </dgm:prSet>
      <dgm:spPr/>
    </dgm:pt>
    <dgm:pt modelId="{D688A694-67B8-4449-AA78-3027AC29380D}" type="pres">
      <dgm:prSet presAssocID="{F77E394E-2CD3-4D83-A0AC-A3E1655C9116}" presName="sibTrans" presStyleCnt="0"/>
      <dgm:spPr/>
    </dgm:pt>
    <dgm:pt modelId="{6FF245CC-DCC0-4C26-B38A-E4C846AAC67E}" type="pres">
      <dgm:prSet presAssocID="{3F3F3C7E-A481-4716-909A-DB9A81FF2FD1}" presName="node" presStyleLbl="node1" presStyleIdx="8" presStyleCnt="11">
        <dgm:presLayoutVars>
          <dgm:bulletEnabled val="1"/>
        </dgm:presLayoutVars>
      </dgm:prSet>
      <dgm:spPr/>
    </dgm:pt>
    <dgm:pt modelId="{EE16F14A-DA0B-41F2-ACA2-906A6C52C6FF}" type="pres">
      <dgm:prSet presAssocID="{1743A02C-EF02-48F4-8F90-638BB4EA6228}" presName="sibTrans" presStyleCnt="0"/>
      <dgm:spPr/>
    </dgm:pt>
    <dgm:pt modelId="{05DD76DE-995B-490A-B28B-924158B7D7D1}" type="pres">
      <dgm:prSet presAssocID="{DAC26012-C01B-4592-B0AC-5C67FDE2090C}" presName="node" presStyleLbl="node1" presStyleIdx="9" presStyleCnt="11">
        <dgm:presLayoutVars>
          <dgm:bulletEnabled val="1"/>
        </dgm:presLayoutVars>
      </dgm:prSet>
      <dgm:spPr/>
    </dgm:pt>
    <dgm:pt modelId="{CC4D1E91-5FAF-42C1-BA91-DD6592FB9621}" type="pres">
      <dgm:prSet presAssocID="{F1580AD3-D7D5-4878-B3C0-942D80B4B46D}" presName="sibTrans" presStyleCnt="0"/>
      <dgm:spPr/>
    </dgm:pt>
    <dgm:pt modelId="{E1026F6D-217E-4D62-947D-561FD193EC49}" type="pres">
      <dgm:prSet presAssocID="{4EDC8FBE-B5CB-46E8-AB1B-3B8411AC6F5C}" presName="node" presStyleLbl="node1" presStyleIdx="10" presStyleCnt="11">
        <dgm:presLayoutVars>
          <dgm:bulletEnabled val="1"/>
        </dgm:presLayoutVars>
      </dgm:prSet>
      <dgm:spPr/>
    </dgm:pt>
  </dgm:ptLst>
  <dgm:cxnLst>
    <dgm:cxn modelId="{892A8401-D191-433F-A62B-470B8CB22085}" type="presOf" srcId="{30A22140-9914-40FC-821E-9C1D293B01FD}" destId="{4DE52270-80C7-42D2-AE31-EFA5B1C01B2A}" srcOrd="0" destOrd="0" presId="urn:microsoft.com/office/officeart/2005/8/layout/default"/>
    <dgm:cxn modelId="{844CA410-32F5-41D8-B915-3584178EF515}" srcId="{7D5A41D3-D731-45C4-832B-E69B18810EA8}" destId="{30A22140-9914-40FC-821E-9C1D293B01FD}" srcOrd="2" destOrd="0" parTransId="{5492E9A6-6F49-4CD9-91E8-12FD4BAE167D}" sibTransId="{09142429-F0D7-4DB9-A2D5-2E28EF3D8BF7}"/>
    <dgm:cxn modelId="{CBE8A914-E651-46C1-B5EF-793E2ABC0251}" srcId="{7D5A41D3-D731-45C4-832B-E69B18810EA8}" destId="{E27C630E-B171-48CF-9979-9C51B2EE2D83}" srcOrd="1" destOrd="0" parTransId="{057047BC-3702-48EF-B3A9-49BC9672AC37}" sibTransId="{7D4CD0BD-4598-4E91-83FE-18BF516F4C2D}"/>
    <dgm:cxn modelId="{724E4615-F35E-42A2-A7B8-CB171AFC5FAB}" type="presOf" srcId="{9F288CEA-4CD6-46C7-8B47-CD7F6D7CA6E9}" destId="{5A9E4A75-DBE7-4A49-879F-F07B97E3913F}" srcOrd="0" destOrd="0" presId="urn:microsoft.com/office/officeart/2005/8/layout/default"/>
    <dgm:cxn modelId="{B049863A-BB53-4CFC-83AC-7ED49F8BC4B7}" type="presOf" srcId="{8F01AE55-178F-4952-8573-112783C6E8FC}" destId="{B10FEE92-46E2-4DD0-9DF5-EB7D7BF75DC0}" srcOrd="0" destOrd="0" presId="urn:microsoft.com/office/officeart/2005/8/layout/default"/>
    <dgm:cxn modelId="{26E8825E-1779-48DC-B47E-B1E3661480A6}" type="presOf" srcId="{A270DBD9-3878-4963-9316-D12E7236828F}" destId="{FC2B127D-9E51-4C4A-B88E-E2DD3B1BE9E9}" srcOrd="0" destOrd="0" presId="urn:microsoft.com/office/officeart/2005/8/layout/default"/>
    <dgm:cxn modelId="{4229AF4E-5201-4384-9543-EE2B9BCB1C42}" srcId="{7D5A41D3-D731-45C4-832B-E69B18810EA8}" destId="{4EDC8FBE-B5CB-46E8-AB1B-3B8411AC6F5C}" srcOrd="10" destOrd="0" parTransId="{00F03462-768F-4A32-86A3-8072890FEA57}" sibTransId="{B6EB6855-9714-4FF5-97FB-B3086418B89F}"/>
    <dgm:cxn modelId="{D550E458-0BB0-424B-AE32-B96BC6397EBA}" type="presOf" srcId="{7D5A41D3-D731-45C4-832B-E69B18810EA8}" destId="{18C8F541-7917-4B0B-A731-B717EFC39964}" srcOrd="0" destOrd="0" presId="urn:microsoft.com/office/officeart/2005/8/layout/default"/>
    <dgm:cxn modelId="{97E32286-CB18-4D55-BA4C-E07F6E4371F0}" type="presOf" srcId="{1F9F6AC6-826B-46E6-9CEA-2088E7130599}" destId="{127F80B6-58BC-4D44-9C49-B4004A271187}" srcOrd="0" destOrd="0" presId="urn:microsoft.com/office/officeart/2005/8/layout/default"/>
    <dgm:cxn modelId="{8486EA8A-262E-4AD4-8403-79FD99450A58}" srcId="{7D5A41D3-D731-45C4-832B-E69B18810EA8}" destId="{3F3F3C7E-A481-4716-909A-DB9A81FF2FD1}" srcOrd="8" destOrd="0" parTransId="{74CE245F-529C-4DB5-9184-C5CF13EEB850}" sibTransId="{1743A02C-EF02-48F4-8F90-638BB4EA6228}"/>
    <dgm:cxn modelId="{BDAD9B98-EE69-4F34-A7A2-D31BF9EB02A1}" type="presOf" srcId="{CE89EB4E-CA60-4F41-A6FA-7F18F5F6CF3C}" destId="{932D2423-9B80-4045-B561-E8B0B5666ADB}" srcOrd="0" destOrd="0" presId="urn:microsoft.com/office/officeart/2005/8/layout/default"/>
    <dgm:cxn modelId="{BAB46E9C-B683-4A51-8D8F-CF1388CFEAFA}" type="presOf" srcId="{DAC26012-C01B-4592-B0AC-5C67FDE2090C}" destId="{05DD76DE-995B-490A-B28B-924158B7D7D1}" srcOrd="0" destOrd="0" presId="urn:microsoft.com/office/officeart/2005/8/layout/default"/>
    <dgm:cxn modelId="{2EAAD49F-CEFE-4B93-9151-E604B89A46D5}" srcId="{7D5A41D3-D731-45C4-832B-E69B18810EA8}" destId="{DAC26012-C01B-4592-B0AC-5C67FDE2090C}" srcOrd="9" destOrd="0" parTransId="{6C31D485-6ADC-4141-B12B-DAF65B5BEA7D}" sibTransId="{F1580AD3-D7D5-4878-B3C0-942D80B4B46D}"/>
    <dgm:cxn modelId="{DF1A20A9-F76C-44D9-A1E0-F1451C973D88}" srcId="{7D5A41D3-D731-45C4-832B-E69B18810EA8}" destId="{A270DBD9-3878-4963-9316-D12E7236828F}" srcOrd="3" destOrd="0" parTransId="{23E79FA9-E304-4182-A6D5-ACB5A324911B}" sibTransId="{B98F30CA-F63E-4FF6-BFD0-6483717EF6B6}"/>
    <dgm:cxn modelId="{D65EE9B8-48C5-4B8A-9656-CE1F25228264}" type="presOf" srcId="{4EDC8FBE-B5CB-46E8-AB1B-3B8411AC6F5C}" destId="{E1026F6D-217E-4D62-947D-561FD193EC49}" srcOrd="0" destOrd="0" presId="urn:microsoft.com/office/officeart/2005/8/layout/default"/>
    <dgm:cxn modelId="{B4BD5ACE-8C61-485F-9D34-C5DBCACCAF6B}" type="presOf" srcId="{3F3F3C7E-A481-4716-909A-DB9A81FF2FD1}" destId="{6FF245CC-DCC0-4C26-B38A-E4C846AAC67E}" srcOrd="0" destOrd="0" presId="urn:microsoft.com/office/officeart/2005/8/layout/default"/>
    <dgm:cxn modelId="{A69026DB-84AD-4D35-9357-7FA9EA7ABA75}" srcId="{7D5A41D3-D731-45C4-832B-E69B18810EA8}" destId="{CE89EB4E-CA60-4F41-A6FA-7F18F5F6CF3C}" srcOrd="7" destOrd="0" parTransId="{A83C0E8C-D302-4A2E-980A-04ED3E9040D0}" sibTransId="{F77E394E-2CD3-4D83-A0AC-A3E1655C9116}"/>
    <dgm:cxn modelId="{B5349ADC-D9DB-40CA-AC21-8F91E9E0B37B}" srcId="{7D5A41D3-D731-45C4-832B-E69B18810EA8}" destId="{9F288CEA-4CD6-46C7-8B47-CD7F6D7CA6E9}" srcOrd="4" destOrd="0" parTransId="{C1ED7EC8-2DAF-4807-B465-6B2E0790495A}" sibTransId="{2D487C7A-8B35-4247-BCE3-07A5BC6A67F7}"/>
    <dgm:cxn modelId="{CD86BBDE-B5E6-444E-AC01-4AE60B33532B}" type="presOf" srcId="{CB9E8F57-9D00-472F-9A66-4A377315B98A}" destId="{31D8C32C-8113-4611-9A13-07D84361DF09}" srcOrd="0" destOrd="0" presId="urn:microsoft.com/office/officeart/2005/8/layout/default"/>
    <dgm:cxn modelId="{D0CD9CE5-620A-46B1-ADE6-CECA33BC92C9}" srcId="{7D5A41D3-D731-45C4-832B-E69B18810EA8}" destId="{1F9F6AC6-826B-46E6-9CEA-2088E7130599}" srcOrd="5" destOrd="0" parTransId="{E395254A-9CCB-4878-A046-56F095DFFEF9}" sibTransId="{123E74A2-53D0-4BF7-8447-7C20F9A45863}"/>
    <dgm:cxn modelId="{204715E9-3EE6-4941-8BF0-849F29DB7948}" type="presOf" srcId="{E27C630E-B171-48CF-9979-9C51B2EE2D83}" destId="{8C8A78DA-D7C0-45EC-AC19-36B3F8C9E6E6}" srcOrd="0" destOrd="0" presId="urn:microsoft.com/office/officeart/2005/8/layout/default"/>
    <dgm:cxn modelId="{F1723EFA-AF25-4E24-BC72-FABBE97B0E40}" srcId="{7D5A41D3-D731-45C4-832B-E69B18810EA8}" destId="{8F01AE55-178F-4952-8573-112783C6E8FC}" srcOrd="0" destOrd="0" parTransId="{BE82F4C9-FF38-4612-9676-39572F2D2E38}" sibTransId="{97D64200-0FC3-47A5-9380-E9A969685D7E}"/>
    <dgm:cxn modelId="{6C6C3CFF-B96F-48AA-B401-785DDB8AD697}" srcId="{7D5A41D3-D731-45C4-832B-E69B18810EA8}" destId="{CB9E8F57-9D00-472F-9A66-4A377315B98A}" srcOrd="6" destOrd="0" parTransId="{1F4E984F-E047-4D3C-B66C-C48DA08A24D9}" sibTransId="{C5019E85-CCE8-4DF7-A363-677DD966D482}"/>
    <dgm:cxn modelId="{38081C34-F88E-438D-B85A-5890453F2FA0}" type="presParOf" srcId="{18C8F541-7917-4B0B-A731-B717EFC39964}" destId="{B10FEE92-46E2-4DD0-9DF5-EB7D7BF75DC0}" srcOrd="0" destOrd="0" presId="urn:microsoft.com/office/officeart/2005/8/layout/default"/>
    <dgm:cxn modelId="{48DC5AEE-F358-460C-99D2-6397646406C3}" type="presParOf" srcId="{18C8F541-7917-4B0B-A731-B717EFC39964}" destId="{1F295504-C7B3-444B-B2D9-FBABD0E273BB}" srcOrd="1" destOrd="0" presId="urn:microsoft.com/office/officeart/2005/8/layout/default"/>
    <dgm:cxn modelId="{F2AD20C7-7443-4AE3-8C7B-3AAB23585025}" type="presParOf" srcId="{18C8F541-7917-4B0B-A731-B717EFC39964}" destId="{8C8A78DA-D7C0-45EC-AC19-36B3F8C9E6E6}" srcOrd="2" destOrd="0" presId="urn:microsoft.com/office/officeart/2005/8/layout/default"/>
    <dgm:cxn modelId="{A01B4CEB-524A-4B2E-8728-90885AF32FE6}" type="presParOf" srcId="{18C8F541-7917-4B0B-A731-B717EFC39964}" destId="{E7DE7CCD-8FC3-4862-BC7C-C99EB084DCD2}" srcOrd="3" destOrd="0" presId="urn:microsoft.com/office/officeart/2005/8/layout/default"/>
    <dgm:cxn modelId="{3BBCCD08-30F8-45F3-9216-F05CCD84B2A9}" type="presParOf" srcId="{18C8F541-7917-4B0B-A731-B717EFC39964}" destId="{4DE52270-80C7-42D2-AE31-EFA5B1C01B2A}" srcOrd="4" destOrd="0" presId="urn:microsoft.com/office/officeart/2005/8/layout/default"/>
    <dgm:cxn modelId="{6A152BDF-3393-42BE-B8E7-FF5FA7D72C4C}" type="presParOf" srcId="{18C8F541-7917-4B0B-A731-B717EFC39964}" destId="{3DBD0510-1AD1-4A78-869E-8A45C5F1FF92}" srcOrd="5" destOrd="0" presId="urn:microsoft.com/office/officeart/2005/8/layout/default"/>
    <dgm:cxn modelId="{448E8282-E380-443B-A1E7-2DBEDF849B74}" type="presParOf" srcId="{18C8F541-7917-4B0B-A731-B717EFC39964}" destId="{FC2B127D-9E51-4C4A-B88E-E2DD3B1BE9E9}" srcOrd="6" destOrd="0" presId="urn:microsoft.com/office/officeart/2005/8/layout/default"/>
    <dgm:cxn modelId="{88F248DE-C816-4181-AEEC-C55CCEA14DA1}" type="presParOf" srcId="{18C8F541-7917-4B0B-A731-B717EFC39964}" destId="{4275A44B-C943-44CE-8349-83DAA897E746}" srcOrd="7" destOrd="0" presId="urn:microsoft.com/office/officeart/2005/8/layout/default"/>
    <dgm:cxn modelId="{C1130996-2CD5-40A0-ACBF-469E73C20D47}" type="presParOf" srcId="{18C8F541-7917-4B0B-A731-B717EFC39964}" destId="{5A9E4A75-DBE7-4A49-879F-F07B97E3913F}" srcOrd="8" destOrd="0" presId="urn:microsoft.com/office/officeart/2005/8/layout/default"/>
    <dgm:cxn modelId="{6C53B34F-0D51-4CFD-AC06-40D9BDF597DB}" type="presParOf" srcId="{18C8F541-7917-4B0B-A731-B717EFC39964}" destId="{B154CDCC-E7CE-4761-877C-236717D49977}" srcOrd="9" destOrd="0" presId="urn:microsoft.com/office/officeart/2005/8/layout/default"/>
    <dgm:cxn modelId="{2AEBEA01-DDE3-486E-8254-3D59B4371B9B}" type="presParOf" srcId="{18C8F541-7917-4B0B-A731-B717EFC39964}" destId="{127F80B6-58BC-4D44-9C49-B4004A271187}" srcOrd="10" destOrd="0" presId="urn:microsoft.com/office/officeart/2005/8/layout/default"/>
    <dgm:cxn modelId="{48325A5C-980E-4E0C-A04F-E3DD9E98078B}" type="presParOf" srcId="{18C8F541-7917-4B0B-A731-B717EFC39964}" destId="{73743706-AEFB-45B1-BA56-7E5CDD905AAE}" srcOrd="11" destOrd="0" presId="urn:microsoft.com/office/officeart/2005/8/layout/default"/>
    <dgm:cxn modelId="{54DECA36-20A4-4342-A075-1F6D2E18B718}" type="presParOf" srcId="{18C8F541-7917-4B0B-A731-B717EFC39964}" destId="{31D8C32C-8113-4611-9A13-07D84361DF09}" srcOrd="12" destOrd="0" presId="urn:microsoft.com/office/officeart/2005/8/layout/default"/>
    <dgm:cxn modelId="{0DC391FD-CF75-434A-8CC2-888CE2CD078D}" type="presParOf" srcId="{18C8F541-7917-4B0B-A731-B717EFC39964}" destId="{1F203E06-4D4A-4A03-902A-4A2228CE8B4B}" srcOrd="13" destOrd="0" presId="urn:microsoft.com/office/officeart/2005/8/layout/default"/>
    <dgm:cxn modelId="{4B8C13A6-64A3-4293-A099-9B1CA46B6BD9}" type="presParOf" srcId="{18C8F541-7917-4B0B-A731-B717EFC39964}" destId="{932D2423-9B80-4045-B561-E8B0B5666ADB}" srcOrd="14" destOrd="0" presId="urn:microsoft.com/office/officeart/2005/8/layout/default"/>
    <dgm:cxn modelId="{BDE3EBAF-193F-4711-A4F5-CA54EB2C74BA}" type="presParOf" srcId="{18C8F541-7917-4B0B-A731-B717EFC39964}" destId="{D688A694-67B8-4449-AA78-3027AC29380D}" srcOrd="15" destOrd="0" presId="urn:microsoft.com/office/officeart/2005/8/layout/default"/>
    <dgm:cxn modelId="{53ACA144-8DAC-49CF-BC95-A523A066E91C}" type="presParOf" srcId="{18C8F541-7917-4B0B-A731-B717EFC39964}" destId="{6FF245CC-DCC0-4C26-B38A-E4C846AAC67E}" srcOrd="16" destOrd="0" presId="urn:microsoft.com/office/officeart/2005/8/layout/default"/>
    <dgm:cxn modelId="{2DAA0B1F-315E-44D1-9B53-4119DBC6D705}" type="presParOf" srcId="{18C8F541-7917-4B0B-A731-B717EFC39964}" destId="{EE16F14A-DA0B-41F2-ACA2-906A6C52C6FF}" srcOrd="17" destOrd="0" presId="urn:microsoft.com/office/officeart/2005/8/layout/default"/>
    <dgm:cxn modelId="{7412D999-26A0-44DC-B757-8368009832ED}" type="presParOf" srcId="{18C8F541-7917-4B0B-A731-B717EFC39964}" destId="{05DD76DE-995B-490A-B28B-924158B7D7D1}" srcOrd="18" destOrd="0" presId="urn:microsoft.com/office/officeart/2005/8/layout/default"/>
    <dgm:cxn modelId="{08856199-5B61-4547-A303-59EA971F9FCD}" type="presParOf" srcId="{18C8F541-7917-4B0B-A731-B717EFC39964}" destId="{CC4D1E91-5FAF-42C1-BA91-DD6592FB9621}" srcOrd="19" destOrd="0" presId="urn:microsoft.com/office/officeart/2005/8/layout/default"/>
    <dgm:cxn modelId="{D094A176-A736-4D18-9181-2291C2839450}" type="presParOf" srcId="{18C8F541-7917-4B0B-A731-B717EFC39964}" destId="{E1026F6D-217E-4D62-947D-561FD193EC49}"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8C2B9-282A-4380-BF30-D85A4BDFCDAD}">
      <dsp:nvSpPr>
        <dsp:cNvPr id="0" name=""/>
        <dsp:cNvSpPr/>
      </dsp:nvSpPr>
      <dsp:spPr>
        <a:xfrm>
          <a:off x="0" y="546201"/>
          <a:ext cx="2359652" cy="1415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60% more likely to be alcoholics </a:t>
          </a:r>
          <a:endParaRPr lang="en-US" sz="2600" kern="1200" dirty="0"/>
        </a:p>
      </dsp:txBody>
      <dsp:txXfrm>
        <a:off x="0" y="546201"/>
        <a:ext cx="2359652" cy="1415791"/>
      </dsp:txXfrm>
    </dsp:sp>
    <dsp:sp modelId="{87FA2C7D-6D27-4581-970E-36EB5FE15066}">
      <dsp:nvSpPr>
        <dsp:cNvPr id="0" name=""/>
        <dsp:cNvSpPr/>
      </dsp:nvSpPr>
      <dsp:spPr>
        <a:xfrm>
          <a:off x="2595617" y="546201"/>
          <a:ext cx="2359652" cy="1415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60% more likely to be homeless</a:t>
          </a:r>
          <a:endParaRPr lang="en-US" sz="2600" kern="1200" dirty="0"/>
        </a:p>
      </dsp:txBody>
      <dsp:txXfrm>
        <a:off x="2595617" y="546201"/>
        <a:ext cx="2359652" cy="1415791"/>
      </dsp:txXfrm>
    </dsp:sp>
    <dsp:sp modelId="{4AE8E48E-73D1-4E6B-AE38-54F8C7128172}">
      <dsp:nvSpPr>
        <dsp:cNvPr id="0" name=""/>
        <dsp:cNvSpPr/>
      </dsp:nvSpPr>
      <dsp:spPr>
        <a:xfrm>
          <a:off x="5191235" y="546201"/>
          <a:ext cx="2359652" cy="1415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40% more likely to have accidents</a:t>
          </a:r>
          <a:endParaRPr lang="en-US" sz="2600" kern="1200"/>
        </a:p>
      </dsp:txBody>
      <dsp:txXfrm>
        <a:off x="5191235" y="546201"/>
        <a:ext cx="2359652" cy="1415791"/>
      </dsp:txXfrm>
    </dsp:sp>
    <dsp:sp modelId="{BF442C33-EB68-4B11-86B9-BC718D6113BA}">
      <dsp:nvSpPr>
        <dsp:cNvPr id="0" name=""/>
        <dsp:cNvSpPr/>
      </dsp:nvSpPr>
      <dsp:spPr>
        <a:xfrm>
          <a:off x="0" y="2197958"/>
          <a:ext cx="2359652" cy="1415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40% more likely to use illegal drugs </a:t>
          </a:r>
          <a:endParaRPr lang="en-US" sz="2600" kern="1200"/>
        </a:p>
      </dsp:txBody>
      <dsp:txXfrm>
        <a:off x="0" y="2197958"/>
        <a:ext cx="2359652" cy="1415791"/>
      </dsp:txXfrm>
    </dsp:sp>
    <dsp:sp modelId="{5B15B45A-B28A-46BA-872F-49A3CD8FDA72}">
      <dsp:nvSpPr>
        <dsp:cNvPr id="0" name=""/>
        <dsp:cNvSpPr/>
      </dsp:nvSpPr>
      <dsp:spPr>
        <a:xfrm>
          <a:off x="2595617" y="2197958"/>
          <a:ext cx="2359652" cy="1415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40% more mental health problems</a:t>
          </a:r>
          <a:endParaRPr lang="en-US" sz="2600" kern="1200"/>
        </a:p>
      </dsp:txBody>
      <dsp:txXfrm>
        <a:off x="2595617" y="2197958"/>
        <a:ext cx="2359652" cy="1415791"/>
      </dsp:txXfrm>
    </dsp:sp>
    <dsp:sp modelId="{9664C309-18AC-4EEB-806B-C05F85A182C3}">
      <dsp:nvSpPr>
        <dsp:cNvPr id="0" name=""/>
        <dsp:cNvSpPr/>
      </dsp:nvSpPr>
      <dsp:spPr>
        <a:xfrm>
          <a:off x="5191235" y="2197958"/>
          <a:ext cx="2359652" cy="1415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Double the risk for criminal convictions</a:t>
          </a:r>
          <a:endParaRPr lang="en-US" sz="2600" kern="1200"/>
        </a:p>
      </dsp:txBody>
      <dsp:txXfrm>
        <a:off x="5191235" y="2197958"/>
        <a:ext cx="2359652" cy="1415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70623-E04E-4DC2-AC0F-F27F49F43D1B}">
      <dsp:nvSpPr>
        <dsp:cNvPr id="0" name=""/>
        <dsp:cNvSpPr/>
      </dsp:nvSpPr>
      <dsp:spPr>
        <a:xfrm>
          <a:off x="1029142" y="1005875"/>
          <a:ext cx="1268505" cy="12685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3ADB02-4CF6-418A-9B95-B9FB9A95ECE7}">
      <dsp:nvSpPr>
        <dsp:cNvPr id="0" name=""/>
        <dsp:cNvSpPr/>
      </dsp:nvSpPr>
      <dsp:spPr>
        <a:xfrm>
          <a:off x="253944" y="2625462"/>
          <a:ext cx="281890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Time</a:t>
          </a:r>
        </a:p>
      </dsp:txBody>
      <dsp:txXfrm>
        <a:off x="253944" y="2625462"/>
        <a:ext cx="2818901" cy="720000"/>
      </dsp:txXfrm>
    </dsp:sp>
    <dsp:sp modelId="{D6279C63-4028-4C4A-A7DE-FDE96EB4265C}">
      <dsp:nvSpPr>
        <dsp:cNvPr id="0" name=""/>
        <dsp:cNvSpPr/>
      </dsp:nvSpPr>
      <dsp:spPr>
        <a:xfrm>
          <a:off x="4341351" y="1005875"/>
          <a:ext cx="1268505" cy="12685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14D1F-4527-4506-9369-C04D223A5746}">
      <dsp:nvSpPr>
        <dsp:cNvPr id="0" name=""/>
        <dsp:cNvSpPr/>
      </dsp:nvSpPr>
      <dsp:spPr>
        <a:xfrm>
          <a:off x="3566153" y="2625462"/>
          <a:ext cx="281890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Talent</a:t>
          </a:r>
        </a:p>
      </dsp:txBody>
      <dsp:txXfrm>
        <a:off x="3566153" y="2625462"/>
        <a:ext cx="2818901" cy="720000"/>
      </dsp:txXfrm>
    </dsp:sp>
    <dsp:sp modelId="{61F9E2B7-F0E0-4AAE-8ACE-A81669853AC6}">
      <dsp:nvSpPr>
        <dsp:cNvPr id="0" name=""/>
        <dsp:cNvSpPr/>
      </dsp:nvSpPr>
      <dsp:spPr>
        <a:xfrm>
          <a:off x="7653559" y="1005875"/>
          <a:ext cx="1268505" cy="12685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C4FEA-5B36-4091-B136-7D9801D515BE}">
      <dsp:nvSpPr>
        <dsp:cNvPr id="0" name=""/>
        <dsp:cNvSpPr/>
      </dsp:nvSpPr>
      <dsp:spPr>
        <a:xfrm>
          <a:off x="6878362" y="2625462"/>
          <a:ext cx="281890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Treasure </a:t>
          </a:r>
        </a:p>
      </dsp:txBody>
      <dsp:txXfrm>
        <a:off x="6878362" y="2625462"/>
        <a:ext cx="2818901"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11057-9F97-4DF9-A208-8554DCDAB844}">
      <dsp:nvSpPr>
        <dsp:cNvPr id="0" name=""/>
        <dsp:cNvSpPr/>
      </dsp:nvSpPr>
      <dsp:spPr>
        <a:xfrm rot="5400000">
          <a:off x="3096669" y="-391348"/>
          <a:ext cx="2730876" cy="419963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Source Sans Pro" panose="020B0503030403020204" pitchFamily="34" charset="0"/>
              <a:ea typeface="Source Sans Pro" panose="020B0503030403020204" pitchFamily="34" charset="0"/>
            </a:rPr>
            <a:t>Actively compete for a participant’s time</a:t>
          </a:r>
        </a:p>
        <a:p>
          <a:pPr marL="171450" lvl="1" indent="-171450" algn="l" defTabSz="800100">
            <a:lnSpc>
              <a:spcPct val="90000"/>
            </a:lnSpc>
            <a:spcBef>
              <a:spcPct val="0"/>
            </a:spcBef>
            <a:spcAft>
              <a:spcPct val="15000"/>
            </a:spcAft>
            <a:buChar char="•"/>
          </a:pPr>
          <a:r>
            <a:rPr lang="en-US" sz="1800" kern="1200" dirty="0">
              <a:latin typeface="Source Sans Pro" panose="020B0503030403020204" pitchFamily="34" charset="0"/>
              <a:ea typeface="Source Sans Pro" panose="020B0503030403020204" pitchFamily="34" charset="0"/>
            </a:rPr>
            <a:t>Give participants a reason to engage</a:t>
          </a:r>
        </a:p>
        <a:p>
          <a:pPr marL="171450" lvl="1" indent="-171450" algn="l" defTabSz="800100">
            <a:lnSpc>
              <a:spcPct val="90000"/>
            </a:lnSpc>
            <a:spcBef>
              <a:spcPct val="0"/>
            </a:spcBef>
            <a:spcAft>
              <a:spcPct val="15000"/>
            </a:spcAft>
            <a:buChar char="•"/>
          </a:pPr>
          <a:r>
            <a:rPr lang="en-US" sz="1800" kern="1200" dirty="0">
              <a:latin typeface="Source Sans Pro" panose="020B0503030403020204" pitchFamily="34" charset="0"/>
              <a:ea typeface="Source Sans Pro" panose="020B0503030403020204" pitchFamily="34" charset="0"/>
            </a:rPr>
            <a:t>Remove barriers for engagement</a:t>
          </a:r>
        </a:p>
        <a:p>
          <a:pPr marL="171450" lvl="1" indent="-171450" algn="l" defTabSz="800100">
            <a:lnSpc>
              <a:spcPct val="90000"/>
            </a:lnSpc>
            <a:spcBef>
              <a:spcPct val="0"/>
            </a:spcBef>
            <a:spcAft>
              <a:spcPct val="15000"/>
            </a:spcAft>
            <a:buChar char="•"/>
          </a:pPr>
          <a:r>
            <a:rPr lang="en-US" sz="1800" kern="1200" dirty="0">
              <a:latin typeface="Source Sans Pro" panose="020B0503030403020204" pitchFamily="34" charset="0"/>
              <a:ea typeface="Source Sans Pro" panose="020B0503030403020204" pitchFamily="34" charset="0"/>
            </a:rPr>
            <a:t>Understanding the concerns of </a:t>
          </a:r>
        </a:p>
        <a:p>
          <a:pPr marL="171450" lvl="1" indent="-171450" algn="l" defTabSz="800100">
            <a:lnSpc>
              <a:spcPct val="90000"/>
            </a:lnSpc>
            <a:spcBef>
              <a:spcPct val="0"/>
            </a:spcBef>
            <a:spcAft>
              <a:spcPct val="15000"/>
            </a:spcAft>
            <a:buChar char="•"/>
          </a:pPr>
          <a:r>
            <a:rPr lang="en-US" sz="1800" kern="1200" dirty="0">
              <a:latin typeface="Source Sans Pro" panose="020B0503030403020204" pitchFamily="34" charset="0"/>
              <a:ea typeface="Source Sans Pro" panose="020B0503030403020204" pitchFamily="34" charset="0"/>
            </a:rPr>
            <a:t>Parents is key to successful engagement in ALL prevention work</a:t>
          </a:r>
          <a:r>
            <a:rPr lang="en-US" sz="1600" kern="1200" dirty="0"/>
            <a:t>.</a:t>
          </a:r>
        </a:p>
      </dsp:txBody>
      <dsp:txXfrm rot="-5400000">
        <a:off x="2362292" y="476339"/>
        <a:ext cx="4066320" cy="2464256"/>
      </dsp:txXfrm>
    </dsp:sp>
    <dsp:sp modelId="{50C10708-9BB8-43AA-816A-4B6BB128A7EC}">
      <dsp:nvSpPr>
        <dsp:cNvPr id="0" name=""/>
        <dsp:cNvSpPr/>
      </dsp:nvSpPr>
      <dsp:spPr>
        <a:xfrm>
          <a:off x="0" y="1668"/>
          <a:ext cx="2362292" cy="34135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To be successful, we must:</a:t>
          </a:r>
        </a:p>
      </dsp:txBody>
      <dsp:txXfrm>
        <a:off x="115318" y="116986"/>
        <a:ext cx="2131656" cy="3182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FEE92-46E2-4DD0-9DF5-EB7D7BF75DC0}">
      <dsp:nvSpPr>
        <dsp:cNvPr id="0" name=""/>
        <dsp:cNvSpPr/>
      </dsp:nvSpPr>
      <dsp:spPr>
        <a:xfrm>
          <a:off x="300626" y="1436"/>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5"/>
              </a:solidFill>
              <a:latin typeface="Source Sans Pro" panose="020B0503030403020204" pitchFamily="34" charset="0"/>
              <a:ea typeface="Source Sans Pro" panose="020B0503030403020204" pitchFamily="34" charset="0"/>
            </a:rPr>
            <a:t>Employers/local business centers</a:t>
          </a:r>
        </a:p>
      </dsp:txBody>
      <dsp:txXfrm>
        <a:off x="300626" y="1436"/>
        <a:ext cx="2174231" cy="1304538"/>
      </dsp:txXfrm>
    </dsp:sp>
    <dsp:sp modelId="{8C8A78DA-D7C0-45EC-AC19-36B3F8C9E6E6}">
      <dsp:nvSpPr>
        <dsp:cNvPr id="0" name=""/>
        <dsp:cNvSpPr/>
      </dsp:nvSpPr>
      <dsp:spPr>
        <a:xfrm>
          <a:off x="2692281" y="1436"/>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5"/>
              </a:solidFill>
              <a:latin typeface="Source Sans Pro" panose="020B0503030403020204" pitchFamily="34" charset="0"/>
              <a:ea typeface="Source Sans Pro" panose="020B0503030403020204" pitchFamily="34" charset="0"/>
            </a:rPr>
            <a:t>Healthcare providers/</a:t>
          </a:r>
          <a:br>
            <a:rPr lang="en-US" sz="2100" b="1" kern="1200" dirty="0">
              <a:solidFill>
                <a:schemeClr val="accent5"/>
              </a:solidFill>
              <a:latin typeface="Source Sans Pro" panose="020B0503030403020204" pitchFamily="34" charset="0"/>
              <a:ea typeface="Source Sans Pro" panose="020B0503030403020204" pitchFamily="34" charset="0"/>
            </a:rPr>
          </a:br>
          <a:r>
            <a:rPr lang="en-US" sz="2100" b="1" kern="1200" dirty="0">
              <a:solidFill>
                <a:schemeClr val="accent5"/>
              </a:solidFill>
              <a:latin typeface="Source Sans Pro" panose="020B0503030403020204" pitchFamily="34" charset="0"/>
              <a:ea typeface="Source Sans Pro" panose="020B0503030403020204" pitchFamily="34" charset="0"/>
            </a:rPr>
            <a:t>pharmacies</a:t>
          </a:r>
        </a:p>
      </dsp:txBody>
      <dsp:txXfrm>
        <a:off x="2692281" y="1436"/>
        <a:ext cx="2174231" cy="1304538"/>
      </dsp:txXfrm>
    </dsp:sp>
    <dsp:sp modelId="{4DE52270-80C7-42D2-AE31-EFA5B1C01B2A}">
      <dsp:nvSpPr>
        <dsp:cNvPr id="0" name=""/>
        <dsp:cNvSpPr/>
      </dsp:nvSpPr>
      <dsp:spPr>
        <a:xfrm>
          <a:off x="5083936" y="1436"/>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solidFill>
                <a:schemeClr val="accent5"/>
              </a:solidFill>
              <a:latin typeface="Source Sans Pro" panose="020B0503030403020204" pitchFamily="34" charset="0"/>
              <a:ea typeface="Source Sans Pro" panose="020B0503030403020204" pitchFamily="34" charset="0"/>
            </a:rPr>
            <a:t>Supermarkets</a:t>
          </a:r>
        </a:p>
      </dsp:txBody>
      <dsp:txXfrm>
        <a:off x="5083936" y="1436"/>
        <a:ext cx="2174231" cy="1304538"/>
      </dsp:txXfrm>
    </dsp:sp>
    <dsp:sp modelId="{FC2B127D-9E51-4C4A-B88E-E2DD3B1BE9E9}">
      <dsp:nvSpPr>
        <dsp:cNvPr id="0" name=""/>
        <dsp:cNvSpPr/>
      </dsp:nvSpPr>
      <dsp:spPr>
        <a:xfrm>
          <a:off x="7475591" y="1436"/>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5"/>
              </a:solidFill>
              <a:latin typeface="Source Sans Pro" panose="020B0503030403020204" pitchFamily="34" charset="0"/>
              <a:ea typeface="Source Sans Pro" panose="020B0503030403020204" pitchFamily="34" charset="0"/>
            </a:rPr>
            <a:t>Local restaurants (pizza joints)</a:t>
          </a:r>
        </a:p>
      </dsp:txBody>
      <dsp:txXfrm>
        <a:off x="7475591" y="1436"/>
        <a:ext cx="2174231" cy="1304538"/>
      </dsp:txXfrm>
    </dsp:sp>
    <dsp:sp modelId="{5A9E4A75-DBE7-4A49-879F-F07B97E3913F}">
      <dsp:nvSpPr>
        <dsp:cNvPr id="0" name=""/>
        <dsp:cNvSpPr/>
      </dsp:nvSpPr>
      <dsp:spPr>
        <a:xfrm>
          <a:off x="300626" y="1523399"/>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solidFill>
                <a:schemeClr val="accent5"/>
              </a:solidFill>
              <a:latin typeface="Source Sans Pro" panose="020B0503030403020204" pitchFamily="34" charset="0"/>
              <a:ea typeface="Source Sans Pro" panose="020B0503030403020204" pitchFamily="34" charset="0"/>
            </a:rPr>
            <a:t>Local newspapers</a:t>
          </a:r>
        </a:p>
      </dsp:txBody>
      <dsp:txXfrm>
        <a:off x="300626" y="1523399"/>
        <a:ext cx="2174231" cy="1304538"/>
      </dsp:txXfrm>
    </dsp:sp>
    <dsp:sp modelId="{127F80B6-58BC-4D44-9C49-B4004A271187}">
      <dsp:nvSpPr>
        <dsp:cNvPr id="0" name=""/>
        <dsp:cNvSpPr/>
      </dsp:nvSpPr>
      <dsp:spPr>
        <a:xfrm>
          <a:off x="2692281" y="1523399"/>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5"/>
              </a:solidFill>
              <a:latin typeface="Source Sans Pro" panose="020B0503030403020204" pitchFamily="34" charset="0"/>
              <a:ea typeface="Source Sans Pro" panose="020B0503030403020204" pitchFamily="34" charset="0"/>
            </a:rPr>
            <a:t>Social media (Facebook Local, </a:t>
          </a:r>
          <a:r>
            <a:rPr lang="en-US" sz="2100" b="1" kern="1200" dirty="0" err="1">
              <a:solidFill>
                <a:schemeClr val="accent5"/>
              </a:solidFill>
              <a:latin typeface="Source Sans Pro" panose="020B0503030403020204" pitchFamily="34" charset="0"/>
              <a:ea typeface="Source Sans Pro" panose="020B0503030403020204" pitchFamily="34" charset="0"/>
            </a:rPr>
            <a:t>Nextdoor</a:t>
          </a:r>
          <a:r>
            <a:rPr lang="en-US" sz="2100" b="1" kern="1200" dirty="0">
              <a:solidFill>
                <a:schemeClr val="accent5"/>
              </a:solidFill>
              <a:latin typeface="Source Sans Pro" panose="020B0503030403020204" pitchFamily="34" charset="0"/>
              <a:ea typeface="Source Sans Pro" panose="020B0503030403020204" pitchFamily="34" charset="0"/>
            </a:rPr>
            <a:t>)</a:t>
          </a:r>
        </a:p>
      </dsp:txBody>
      <dsp:txXfrm>
        <a:off x="2692281" y="1523399"/>
        <a:ext cx="2174231" cy="1304538"/>
      </dsp:txXfrm>
    </dsp:sp>
    <dsp:sp modelId="{31D8C32C-8113-4611-9A13-07D84361DF09}">
      <dsp:nvSpPr>
        <dsp:cNvPr id="0" name=""/>
        <dsp:cNvSpPr/>
      </dsp:nvSpPr>
      <dsp:spPr>
        <a:xfrm>
          <a:off x="5083936" y="1523399"/>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solidFill>
                <a:schemeClr val="accent5"/>
              </a:solidFill>
              <a:latin typeface="Source Sans Pro" panose="020B0503030403020204" pitchFamily="34" charset="0"/>
              <a:ea typeface="Source Sans Pro" panose="020B0503030403020204" pitchFamily="34" charset="0"/>
            </a:rPr>
            <a:t>Festivals and fairs</a:t>
          </a:r>
        </a:p>
      </dsp:txBody>
      <dsp:txXfrm>
        <a:off x="5083936" y="1523399"/>
        <a:ext cx="2174231" cy="1304538"/>
      </dsp:txXfrm>
    </dsp:sp>
    <dsp:sp modelId="{932D2423-9B80-4045-B561-E8B0B5666ADB}">
      <dsp:nvSpPr>
        <dsp:cNvPr id="0" name=""/>
        <dsp:cNvSpPr/>
      </dsp:nvSpPr>
      <dsp:spPr>
        <a:xfrm>
          <a:off x="7475591" y="1523399"/>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solidFill>
                <a:schemeClr val="accent5"/>
              </a:solidFill>
              <a:latin typeface="Source Sans Pro" panose="020B0503030403020204" pitchFamily="34" charset="0"/>
              <a:ea typeface="Source Sans Pro" panose="020B0503030403020204" pitchFamily="34" charset="0"/>
            </a:rPr>
            <a:t>Community events </a:t>
          </a:r>
        </a:p>
      </dsp:txBody>
      <dsp:txXfrm>
        <a:off x="7475591" y="1523399"/>
        <a:ext cx="2174231" cy="1304538"/>
      </dsp:txXfrm>
    </dsp:sp>
    <dsp:sp modelId="{6FF245CC-DCC0-4C26-B38A-E4C846AAC67E}">
      <dsp:nvSpPr>
        <dsp:cNvPr id="0" name=""/>
        <dsp:cNvSpPr/>
      </dsp:nvSpPr>
      <dsp:spPr>
        <a:xfrm>
          <a:off x="1496454" y="3045361"/>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solidFill>
                <a:schemeClr val="accent5"/>
              </a:solidFill>
              <a:latin typeface="Source Sans Pro" panose="020B0503030403020204" pitchFamily="34" charset="0"/>
              <a:ea typeface="Source Sans Pro" panose="020B0503030403020204" pitchFamily="34" charset="0"/>
            </a:rPr>
            <a:t>Town hall meetings</a:t>
          </a:r>
        </a:p>
      </dsp:txBody>
      <dsp:txXfrm>
        <a:off x="1496454" y="3045361"/>
        <a:ext cx="2174231" cy="1304538"/>
      </dsp:txXfrm>
    </dsp:sp>
    <dsp:sp modelId="{05DD76DE-995B-490A-B28B-924158B7D7D1}">
      <dsp:nvSpPr>
        <dsp:cNvPr id="0" name=""/>
        <dsp:cNvSpPr/>
      </dsp:nvSpPr>
      <dsp:spPr>
        <a:xfrm>
          <a:off x="3888109" y="3045361"/>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b="1" kern="1200" dirty="0">
              <a:solidFill>
                <a:schemeClr val="accent5"/>
              </a:solidFill>
              <a:latin typeface="Source Sans Pro" panose="020B0503030403020204" pitchFamily="34" charset="0"/>
              <a:ea typeface="Source Sans Pro" panose="020B0503030403020204" pitchFamily="34" charset="0"/>
            </a:rPr>
            <a:t>Local groups (social, </a:t>
          </a:r>
          <a:r>
            <a:rPr lang="fr-FR" sz="2100" b="1" kern="1200" dirty="0" err="1">
              <a:solidFill>
                <a:schemeClr val="accent5"/>
              </a:solidFill>
              <a:latin typeface="Source Sans Pro" panose="020B0503030403020204" pitchFamily="34" charset="0"/>
              <a:ea typeface="Source Sans Pro" panose="020B0503030403020204" pitchFamily="34" charset="0"/>
            </a:rPr>
            <a:t>political</a:t>
          </a:r>
          <a:r>
            <a:rPr lang="fr-FR" sz="2100" b="1" kern="1200" dirty="0">
              <a:solidFill>
                <a:schemeClr val="accent5"/>
              </a:solidFill>
              <a:latin typeface="Source Sans Pro" panose="020B0503030403020204" pitchFamily="34" charset="0"/>
              <a:ea typeface="Source Sans Pro" panose="020B0503030403020204" pitchFamily="34" charset="0"/>
            </a:rPr>
            <a:t>, etc.)</a:t>
          </a:r>
          <a:endParaRPr lang="en-US" sz="2100" b="1" kern="1200" dirty="0">
            <a:solidFill>
              <a:schemeClr val="accent5"/>
            </a:solidFill>
            <a:latin typeface="Source Sans Pro" panose="020B0503030403020204" pitchFamily="34" charset="0"/>
            <a:ea typeface="Source Sans Pro" panose="020B0503030403020204" pitchFamily="34" charset="0"/>
          </a:endParaRPr>
        </a:p>
      </dsp:txBody>
      <dsp:txXfrm>
        <a:off x="3888109" y="3045361"/>
        <a:ext cx="2174231" cy="1304538"/>
      </dsp:txXfrm>
    </dsp:sp>
    <dsp:sp modelId="{E1026F6D-217E-4D62-947D-561FD193EC49}">
      <dsp:nvSpPr>
        <dsp:cNvPr id="0" name=""/>
        <dsp:cNvSpPr/>
      </dsp:nvSpPr>
      <dsp:spPr>
        <a:xfrm>
          <a:off x="6279763" y="3045361"/>
          <a:ext cx="2174231" cy="130453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solidFill>
                <a:schemeClr val="accent5"/>
              </a:solidFill>
              <a:latin typeface="Source Sans Pro" panose="020B0503030403020204" pitchFamily="34" charset="0"/>
              <a:ea typeface="Source Sans Pro" panose="020B0503030403020204" pitchFamily="34" charset="0"/>
            </a:rPr>
            <a:t>Others?</a:t>
          </a:r>
        </a:p>
      </dsp:txBody>
      <dsp:txXfrm>
        <a:off x="6279763" y="3045361"/>
        <a:ext cx="2174231" cy="13045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1550A-0D43-CA44-89B3-0CAFB47152C7}" type="datetimeFigureOut">
              <a:rPr lang="en-US" smtClean="0"/>
              <a:pPr/>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0A504-20F5-7B4E-A06F-61822741C307}" type="slidenum">
              <a:rPr lang="en-US" smtClean="0"/>
              <a:pPr/>
              <a:t>‹#›</a:t>
            </a:fld>
            <a:endParaRPr lang="en-US"/>
          </a:p>
        </p:txBody>
      </p:sp>
    </p:spTree>
    <p:extLst>
      <p:ext uri="{BB962C8B-B14F-4D97-AF65-F5344CB8AC3E}">
        <p14:creationId xmlns:p14="http://schemas.microsoft.com/office/powerpoint/2010/main" val="206561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monitoringthefuture.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Recruitment and retention are critical to the success of any coalition, but solid parental engagement can be the spark that ignites a community-wide fire. This webinar will highlight strategies for increasing outreach success, participant engagement, and partnership, specifically around parental involvement and mission endorsement. Learn about proactive and reactive recruitment strategies and outreach techniques to engage parenting adults of many backgrounds and cultures. Working cooperatively, you will begin identifying what is essential to parents and caregivers, how to help them believe in your mission and take action to accomplish the coalition’s goals.</a:t>
            </a:r>
          </a:p>
        </p:txBody>
      </p:sp>
      <p:sp>
        <p:nvSpPr>
          <p:cNvPr id="4" name="Slide Number Placeholder 3"/>
          <p:cNvSpPr>
            <a:spLocks noGrp="1"/>
          </p:cNvSpPr>
          <p:nvPr>
            <p:ph type="sldNum" sz="quarter" idx="5"/>
          </p:nvPr>
        </p:nvSpPr>
        <p:spPr/>
        <p:txBody>
          <a:bodyPr/>
          <a:lstStyle/>
          <a:p>
            <a:fld id="{9A00A504-20F5-7B4E-A06F-61822741C307}" type="slidenum">
              <a:rPr lang="en-US" smtClean="0"/>
              <a:pPr/>
              <a:t>1</a:t>
            </a:fld>
            <a:endParaRPr lang="en-US"/>
          </a:p>
        </p:txBody>
      </p:sp>
    </p:spTree>
    <p:extLst>
      <p:ext uri="{BB962C8B-B14F-4D97-AF65-F5344CB8AC3E}">
        <p14:creationId xmlns:p14="http://schemas.microsoft.com/office/powerpoint/2010/main" val="724037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parenting adults know this? Where do they get their information on this topic? </a:t>
            </a:r>
          </a:p>
          <a:p>
            <a:r>
              <a:rPr lang="en-US" dirty="0"/>
              <a:t>Please put some of your answers in the </a:t>
            </a:r>
            <a:r>
              <a:rPr lang="en-US" dirty="0" err="1"/>
              <a:t>chatbox</a:t>
            </a:r>
            <a:endParaRPr lang="en-US" dirty="0"/>
          </a:p>
          <a:p>
            <a:r>
              <a:rPr lang="en-US" dirty="0"/>
              <a:t>Their parents</a:t>
            </a:r>
          </a:p>
          <a:p>
            <a:r>
              <a:rPr lang="en-US" dirty="0"/>
              <a:t>Facebook</a:t>
            </a:r>
          </a:p>
          <a:p>
            <a:r>
              <a:rPr lang="en-US" dirty="0"/>
              <a:t>Media </a:t>
            </a:r>
          </a:p>
          <a:p>
            <a:r>
              <a:rPr lang="en-US" dirty="0"/>
              <a:t>Social Media</a:t>
            </a:r>
          </a:p>
          <a:p>
            <a:r>
              <a:rPr lang="en-US" dirty="0"/>
              <a:t>How can we, as a coalition, ignite a fire if they don’t believe there is a problem?</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12</a:t>
            </a:fld>
            <a:endParaRPr lang="en-US"/>
          </a:p>
        </p:txBody>
      </p:sp>
    </p:spTree>
    <p:extLst>
      <p:ext uri="{BB962C8B-B14F-4D97-AF65-F5344CB8AC3E}">
        <p14:creationId xmlns:p14="http://schemas.microsoft.com/office/powerpoint/2010/main" val="248307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both possible consequences as well as the potential to impact both their own family as well as their community is key</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13</a:t>
            </a:fld>
            <a:endParaRPr lang="en-US"/>
          </a:p>
        </p:txBody>
      </p:sp>
    </p:spTree>
    <p:extLst>
      <p:ext uri="{BB962C8B-B14F-4D97-AF65-F5344CB8AC3E}">
        <p14:creationId xmlns:p14="http://schemas.microsoft.com/office/powerpoint/2010/main" val="312667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families avoid many adverse outcomes: substance abuse, teen pregnancy, school failure, aggression, and delinquency.” (Hops, et al., 2001)</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14</a:t>
            </a:fld>
            <a:endParaRPr lang="en-US"/>
          </a:p>
        </p:txBody>
      </p:sp>
    </p:spTree>
    <p:extLst>
      <p:ext uri="{BB962C8B-B14F-4D97-AF65-F5344CB8AC3E}">
        <p14:creationId xmlns:p14="http://schemas.microsoft.com/office/powerpoint/2010/main" val="3007846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can help mitigate both but Parents and caregivers have more direct influence. </a:t>
            </a:r>
          </a:p>
        </p:txBody>
      </p:sp>
      <p:sp>
        <p:nvSpPr>
          <p:cNvPr id="4" name="Slide Number Placeholder 3"/>
          <p:cNvSpPr>
            <a:spLocks noGrp="1"/>
          </p:cNvSpPr>
          <p:nvPr>
            <p:ph type="sldNum" sz="quarter" idx="5"/>
          </p:nvPr>
        </p:nvSpPr>
        <p:spPr/>
        <p:txBody>
          <a:bodyPr/>
          <a:lstStyle/>
          <a:p>
            <a:fld id="{9A00A504-20F5-7B4E-A06F-61822741C307}" type="slidenum">
              <a:rPr lang="en-US" smtClean="0"/>
              <a:pPr/>
              <a:t>15</a:t>
            </a:fld>
            <a:endParaRPr lang="en-US"/>
          </a:p>
        </p:txBody>
      </p:sp>
    </p:spTree>
    <p:extLst>
      <p:ext uri="{BB962C8B-B14F-4D97-AF65-F5344CB8AC3E}">
        <p14:creationId xmlns:p14="http://schemas.microsoft.com/office/powerpoint/2010/main" val="975322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17</a:t>
            </a:fld>
            <a:endParaRPr lang="en-US"/>
          </a:p>
        </p:txBody>
      </p:sp>
    </p:spTree>
    <p:extLst>
      <p:ext uri="{BB962C8B-B14F-4D97-AF65-F5344CB8AC3E}">
        <p14:creationId xmlns:p14="http://schemas.microsoft.com/office/powerpoint/2010/main" val="1822614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8E20489-95FC-4D39-90A1-8F138EFA6D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1AE7171-CD8C-4A93-ABE6-4D7E5D92B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eaLnBrk="1" hangingPunct="1">
              <a:spcBef>
                <a:spcPct val="0"/>
              </a:spcBef>
            </a:pPr>
            <a:r>
              <a:rPr lang="en-US" altLang="en-US" i="1" dirty="0"/>
              <a:t>https://www.samhsa.gov/talk-they-hear-you</a:t>
            </a:r>
          </a:p>
          <a:p>
            <a:pPr eaLnBrk="1" hangingPunct="1">
              <a:spcBef>
                <a:spcPct val="0"/>
              </a:spcBef>
            </a:pPr>
            <a:endParaRPr lang="en-US" altLang="en-US" i="1" dirty="0"/>
          </a:p>
          <a:p>
            <a:pPr eaLnBrk="1" hangingPunct="1">
              <a:spcBef>
                <a:spcPct val="0"/>
              </a:spcBef>
            </a:pPr>
            <a:r>
              <a:rPr lang="en-US" altLang="en-US" i="1" dirty="0"/>
              <a:t>Use this slide, if helpful, to highlight relevant data or findings that will aid you in illustrating the importance of addressing underage drinking in Sacramento or with a particular audience.  Additional Data Points are available through SCCY and other sources, change data to suit your audience,  Additional resources are below:</a:t>
            </a:r>
          </a:p>
          <a:p>
            <a:pPr eaLnBrk="1" hangingPunct="1">
              <a:spcBef>
                <a:spcPct val="0"/>
              </a:spcBef>
            </a:pPr>
            <a:endParaRPr lang="en-US" altLang="en-US" i="1" dirty="0"/>
          </a:p>
          <a:p>
            <a:pPr eaLnBrk="1" hangingPunct="1"/>
            <a:r>
              <a:rPr lang="en-US" altLang="en-US" dirty="0">
                <a:sym typeface="Symbol" panose="05050102010706020507" pitchFamily="18" charset="2"/>
              </a:rPr>
              <a:t></a:t>
            </a:r>
            <a:r>
              <a:rPr lang="en-US" altLang="en-US" dirty="0"/>
              <a:t> Alcohol is the #1 substance of abuse by youth in Sacramento County </a:t>
            </a:r>
          </a:p>
          <a:p>
            <a:pPr eaLnBrk="1" hangingPunct="1"/>
            <a:r>
              <a:rPr lang="en-US" altLang="en-US" dirty="0">
                <a:sym typeface="Symbol" panose="05050102010706020507" pitchFamily="18" charset="2"/>
              </a:rPr>
              <a:t></a:t>
            </a:r>
            <a:r>
              <a:rPr lang="en-US" altLang="en-US" dirty="0"/>
              <a:t> Underage drinking is a national public health issue – an estimated 10 million people under age 21 drank alcohol in the past month in the U.S. (National Survey on Drug Use &amp; Health, SAMHSA)</a:t>
            </a:r>
          </a:p>
          <a:p>
            <a:pPr eaLnBrk="1" hangingPunct="1"/>
            <a:r>
              <a:rPr lang="en-US" altLang="en-US" dirty="0"/>
              <a:t> </a:t>
            </a:r>
            <a:r>
              <a:rPr lang="en-US" altLang="en-US" dirty="0">
                <a:sym typeface="Symbol" panose="05050102010706020507" pitchFamily="18" charset="2"/>
              </a:rPr>
              <a:t></a:t>
            </a:r>
            <a:r>
              <a:rPr lang="en-US" altLang="en-US" dirty="0"/>
              <a:t> Around 80% of children feel that parents should have a say in whether they drink alcohol. (Jackson, C. (2002). Perceived legitimacy of parental authority &amp; tobacco and alcohol use during early adolescence. Journal of Adolescent Health 31(5], 425-432. Nash, S.G., McQueen, A., and Bray, J.H. (2005}. Pathways to adolescent alcohol use: Family environment, peer influence, and parental expectations. Journal of Adolescent Health, 37{1}, 19-28.) </a:t>
            </a:r>
          </a:p>
          <a:p>
            <a:pPr eaLnBrk="1" hangingPunct="1"/>
            <a:r>
              <a:rPr lang="en-US" altLang="en-US" dirty="0">
                <a:sym typeface="Symbol" panose="05050102010706020507" pitchFamily="18" charset="2"/>
              </a:rPr>
              <a:t></a:t>
            </a:r>
            <a:r>
              <a:rPr lang="en-US" altLang="en-US" dirty="0"/>
              <a:t> Between the ages of 11 and 18, youth are especially susceptible to outside influences such as peers, family members and the media. (Moreno, M.A., Briner, L.R., Williams, A, Walker, L. &amp; Christakis, D. A. (2009) Real use or "real cool": Adolescents speak out about displayed alcohol references on social networking websites. Journal of Adolescent Health, 45(4), 420-422.) </a:t>
            </a:r>
          </a:p>
          <a:p>
            <a:pPr eaLnBrk="1" hangingPunct="1"/>
            <a:r>
              <a:rPr lang="en-US" altLang="en-US" dirty="0">
                <a:sym typeface="Symbol" panose="05050102010706020507" pitchFamily="18" charset="2"/>
              </a:rPr>
              <a:t></a:t>
            </a:r>
            <a:r>
              <a:rPr lang="en-US" altLang="en-US" dirty="0"/>
              <a:t> Studies have shown that parents have a significant influence on young people's decisions about alcohol consumption. (Nash, S.G., McQueen, A., and Bray, J.H. (2005). Pathways ta adolescent alcohol use: Family environment, peer influence, and parental expectations. Journal of Adolescent Health, 37(1}, 19-28.) </a:t>
            </a:r>
          </a:p>
          <a:p>
            <a:pPr eaLnBrk="1" hangingPunct="1"/>
            <a:r>
              <a:rPr lang="en-US" altLang="en-US" dirty="0">
                <a:sym typeface="Symbol" panose="05050102010706020507" pitchFamily="18" charset="2"/>
              </a:rPr>
              <a:t></a:t>
            </a:r>
            <a:r>
              <a:rPr lang="en-US" altLang="en-US" dirty="0"/>
              <a:t> If children are in an environment where parents or peers drink a lot or view drinking favorably, they are more likely to drink themselves. (Bonnie, R.J. and </a:t>
            </a:r>
            <a:r>
              <a:rPr lang="en-US" altLang="en-US" dirty="0" err="1"/>
              <a:t>O'Connel</a:t>
            </a:r>
            <a:r>
              <a:rPr lang="en-US" altLang="en-US" dirty="0"/>
              <a:t>, M.E. (Ed.) (2004) Reducing underage drinking: A collective responsibility. National Research Council and Institute of Medicine. Washington DC: The National Academies Press) </a:t>
            </a:r>
          </a:p>
          <a:p>
            <a:pPr eaLnBrk="1" hangingPunct="1"/>
            <a:r>
              <a:rPr lang="en-US" altLang="en-US" dirty="0">
                <a:sym typeface="Symbol" panose="05050102010706020507" pitchFamily="18" charset="2"/>
              </a:rPr>
              <a:t></a:t>
            </a:r>
            <a:r>
              <a:rPr lang="en-US" altLang="en-US" dirty="0"/>
              <a:t> Children with family history of alcoholism are at an increased risk for becoming an alcoholic. (West, </a:t>
            </a:r>
            <a:r>
              <a:rPr lang="en-US" altLang="en-US" dirty="0" err="1"/>
              <a:t>M.O.,Prinz</a:t>
            </a:r>
            <a:r>
              <a:rPr lang="en-US" altLang="en-US" dirty="0"/>
              <a:t>, R.J.1987 Parental alcoholism and childhood psychopathology, Psychological Bulletin, 102(2),204-218.) </a:t>
            </a:r>
          </a:p>
          <a:p>
            <a:pPr eaLnBrk="1" hangingPunct="1"/>
            <a:r>
              <a:rPr lang="en-US" altLang="en-US" dirty="0">
                <a:sym typeface="Symbol" panose="05050102010706020507" pitchFamily="18" charset="2"/>
              </a:rPr>
              <a:t></a:t>
            </a:r>
            <a:r>
              <a:rPr lang="en-US" altLang="en-US" dirty="0"/>
              <a:t> Most 6-year-olds know that alcohol is only for adults. Between the ages of 9 and 13, children start to view alcohol more positively. Many children begin to think underage drinking is OK. Some even start to experiment. It is never too early to talk to your children about alcohol. (U.S. Department of Health and Human Services. The Surgeon General's Call to Action to Prevent and Reduce Underage Drinking: A Guide to Action for Educators. U.S. Department of Health and Human Services, Office of the Surgeon General, 2007) </a:t>
            </a:r>
          </a:p>
          <a:p>
            <a:pPr eaLnBrk="1" hangingPunct="1"/>
            <a:r>
              <a:rPr lang="en-US" altLang="en-US" dirty="0"/>
              <a:t>Sacramento teens are drinking too early: 27% of 7th grade students tried alcohol before age 15 43% of 9th grade students 35% of 11th grade students Sacramento teens are drinking too much: 13% of 9th grade students report binge drinking in the past 30 days 18% of 11th grade students Sacramento teens are drinking too often: 9% of 7th grade students report they drank on 3 or more days in the last 30 days 18% of 9th grade students 25% of 11th grade students (California Healthy Kids Survey, 2013) Sacramento County Coalition for Youth is supported by Substance Abuse Prevention and Treatment funds provided by the Sacramento County Department of Health and Human Services, Division of Behavioral Health Services, Alcohol and Drug Services. The Sacramento County Office of Education manages the project, in partnership with Sacramento County Alcohol and Drug Services, local prevention providers and community-based stakeholders. </a:t>
            </a:r>
          </a:p>
          <a:p>
            <a:pPr eaLnBrk="1" hangingPunct="1"/>
            <a:r>
              <a:rPr lang="en-US" altLang="en-US" dirty="0">
                <a:sym typeface="Symbol" panose="05050102010706020507" pitchFamily="18" charset="2"/>
              </a:rPr>
              <a:t></a:t>
            </a:r>
            <a:r>
              <a:rPr lang="en-US" altLang="en-US" dirty="0"/>
              <a:t> About 10% of 12-year-olds say they have tried alcohol, but by age 15, that number jumps to about 50%. The sooner you talk to your children about alcohol, the greater chance you have of influencing their decisions about drinking. (U.S. Department of Health and Human Services. The Surgeon General's Call to Action to Prevent and Reduce Underage Drinking: A Guide to Action for Educators. U.S. Department of Health and Human Services, Office of the Surgeon General, 2007.) </a:t>
            </a:r>
          </a:p>
          <a:p>
            <a:pPr eaLnBrk="1" hangingPunct="1"/>
            <a:r>
              <a:rPr lang="en-US" altLang="en-US" dirty="0">
                <a:sym typeface="Symbol" panose="05050102010706020507" pitchFamily="18" charset="2"/>
              </a:rPr>
              <a:t></a:t>
            </a:r>
            <a:r>
              <a:rPr lang="en-US" altLang="en-US" dirty="0"/>
              <a:t> Children who drink alcohol are more likely to:</a:t>
            </a:r>
          </a:p>
          <a:p>
            <a:pPr eaLnBrk="1" hangingPunct="1"/>
            <a:r>
              <a:rPr lang="en-US" altLang="en-US" dirty="0"/>
              <a:t> o Use drugs (</a:t>
            </a:r>
            <a:r>
              <a:rPr lang="en-US" altLang="en-US" dirty="0" err="1"/>
              <a:t>Grunbaum</a:t>
            </a:r>
            <a:r>
              <a:rPr lang="en-US" altLang="en-US" dirty="0"/>
              <a:t>, J.A., </a:t>
            </a:r>
            <a:r>
              <a:rPr lang="en-US" altLang="en-US" dirty="0" err="1"/>
              <a:t>Kann</a:t>
            </a:r>
            <a:r>
              <a:rPr lang="en-US" altLang="en-US" dirty="0"/>
              <a:t>, L., </a:t>
            </a:r>
            <a:r>
              <a:rPr lang="en-US" altLang="en-US" dirty="0" err="1"/>
              <a:t>Kinchen</a:t>
            </a:r>
            <a:r>
              <a:rPr lang="en-US" altLang="en-US" dirty="0"/>
              <a:t>, S., Ross, J., Hawkins, J., Lowry, R., et al. (2004, May 21). Youth risk behavior surveillance-United States, 2003. Morbidity and Mortality Weekly Report Surveillance Summaries. Atlanta, GA: Centers for Disease Control and Prevention.) </a:t>
            </a:r>
          </a:p>
          <a:p>
            <a:pPr eaLnBrk="1" hangingPunct="1"/>
            <a:r>
              <a:rPr lang="en-US" altLang="en-US" dirty="0"/>
              <a:t>o Get bad grades (Bonnie, R.J., and O'Connell, M.E. (Ed.). (2004). Reducing underage drinking: A collective responsibility. National Research Council and Institute of Medicine. Washington, DC: The National Academies Press.) </a:t>
            </a:r>
          </a:p>
          <a:p>
            <a:pPr eaLnBrk="1" hangingPunct="1"/>
            <a:r>
              <a:rPr lang="en-US" altLang="en-US" dirty="0"/>
              <a:t>o Suffer from injury or death (Underage Drinking Enforcement Training Center. (2011, September). Underage drinking costs.)</a:t>
            </a:r>
          </a:p>
          <a:p>
            <a:pPr eaLnBrk="1" hangingPunct="1"/>
            <a:r>
              <a:rPr lang="en-US" altLang="en-US" dirty="0"/>
              <a:t> o Engage in risky sexual activity at earlier ages, more often and unprotected. (Fergusson, D.M., and Lynskey, M. T. (1996). Alcohol misuse and adolescent sexual behaviors and risk taking. Pediatrics, 98(1), 91-96. Tapert, S.F., Aarons, G.A., </a:t>
            </a:r>
            <a:r>
              <a:rPr lang="en-US" altLang="en-US" dirty="0" err="1"/>
              <a:t>Sedlar</a:t>
            </a:r>
            <a:r>
              <a:rPr lang="en-US" altLang="en-US" dirty="0"/>
              <a:t>, G.R., and Brown, S.A. (2001). Adolescent substance use and sexual risk-taking behavior. Journal of Adolescent Health, 28(3), 181-189.) </a:t>
            </a:r>
          </a:p>
          <a:p>
            <a:pPr eaLnBrk="1" hangingPunct="1"/>
            <a:r>
              <a:rPr lang="en-US" altLang="en-US" dirty="0"/>
              <a:t>o Make bad decisions – drinking lowers inhibitions and increases the chances that children will engage in risky behavior or do something that they will regret. (Goldberg, J.H., </a:t>
            </a:r>
            <a:r>
              <a:rPr lang="en-US" altLang="en-US" dirty="0" err="1"/>
              <a:t>HalpernFelsher</a:t>
            </a:r>
            <a:r>
              <a:rPr lang="en-US" altLang="en-US" dirty="0"/>
              <a:t>, B.L., and Millstein, S.G. (2002). Beyond invulnerability: The importance of benefits in adolescents' decision to drink alcohol. Health Psychology, 21(5), 477-484. Halpern-</a:t>
            </a:r>
            <a:r>
              <a:rPr lang="en-US" altLang="en-US" dirty="0" err="1"/>
              <a:t>Felsehr</a:t>
            </a:r>
            <a:r>
              <a:rPr lang="en-US" altLang="en-US" dirty="0"/>
              <a:t>, B.L., and Cauffman, E. (2001). Costs and benefits of a decision: Decision-making competence in adolescents and adults. Journal of Applied Developmental Psychology, 22(3), 257-273.)</a:t>
            </a:r>
          </a:p>
          <a:p>
            <a:pPr eaLnBrk="1" hangingPunct="1"/>
            <a:r>
              <a:rPr lang="en-US" altLang="en-US" dirty="0"/>
              <a:t> o Have health issues such as depression and anxiety disorders (Bonnie, R.J., and O'Connell, M.E. (Ed.). (2004). Reducing underage drinking: A collective responsibility. National Research Council and Institute of Medicine. Washington, DC: The National Academies Press) </a:t>
            </a:r>
          </a:p>
          <a:p>
            <a:pPr eaLnBrk="1" hangingPunct="1"/>
            <a:r>
              <a:rPr lang="en-US" altLang="en-US" dirty="0">
                <a:sym typeface="Symbol" panose="05050102010706020507" pitchFamily="18" charset="2"/>
              </a:rPr>
              <a:t></a:t>
            </a:r>
            <a:r>
              <a:rPr lang="en-US" altLang="en-US" dirty="0"/>
              <a:t> What you say to your children about alcohol is up to you. But remember, parents who do not discourage underage drinking may have an indirect influence on their children's alcohol use. (Sieving, R.E., Maruyama, G., Williams, C.L., and Perry, C.L. (2000). Pathways to adolescent alcohol use: Potential mechanisms of parent influence. Journal of Research on Adolescence, 10{4), 489-514.}</a:t>
            </a:r>
          </a:p>
          <a:p>
            <a:pPr eaLnBrk="1" hangingPunct="1">
              <a:spcBef>
                <a:spcPct val="0"/>
              </a:spcBef>
            </a:pPr>
            <a:endParaRPr lang="en-US" altLang="en-US" i="1" dirty="0"/>
          </a:p>
          <a:p>
            <a:pPr eaLnBrk="1" hangingPunct="1">
              <a:spcBef>
                <a:spcPct val="0"/>
              </a:spcBef>
            </a:pPr>
            <a:endParaRPr lang="en-US" altLang="en-US" i="1" dirty="0">
              <a:hlinkClick r:id="rId3"/>
            </a:endParaRPr>
          </a:p>
          <a:p>
            <a:pPr eaLnBrk="1" hangingPunct="1">
              <a:spcBef>
                <a:spcPct val="0"/>
              </a:spcBef>
            </a:pPr>
            <a:endParaRPr lang="en-US" altLang="en-US" dirty="0">
              <a:hlinkClick r:id="rId3"/>
            </a:endParaRPr>
          </a:p>
          <a:p>
            <a:pPr eaLnBrk="1" hangingPunct="1">
              <a:spcBef>
                <a:spcPct val="0"/>
              </a:spcBef>
            </a:pPr>
            <a:endParaRPr lang="en-US" altLang="en-US" i="1" dirty="0"/>
          </a:p>
        </p:txBody>
      </p:sp>
      <p:sp>
        <p:nvSpPr>
          <p:cNvPr id="14340" name="Slide Number Placeholder 3">
            <a:extLst>
              <a:ext uri="{FF2B5EF4-FFF2-40B4-BE49-F238E27FC236}">
                <a16:creationId xmlns:a16="http://schemas.microsoft.com/office/drawing/2014/main" id="{BE45419C-5A40-4744-9FE1-4E12E261A8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DC68AE-1DEB-4C2C-BEDA-A5E31A3135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93FD6BC-62AF-4EDD-BA5C-FEAAB3BCE5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EA8D3BF1-5701-4062-BEB2-E6569D4E21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a:t>When placing the data on the slide, you might consider putting the reference in the notes section for easy reference</a:t>
            </a:r>
          </a:p>
          <a:p>
            <a:pPr eaLnBrk="1" hangingPunct="1"/>
            <a:endParaRPr lang="en-US" altLang="en-US"/>
          </a:p>
          <a:p>
            <a:pPr eaLnBrk="1" hangingPunct="1"/>
            <a:r>
              <a:rPr lang="en-US" altLang="en-US"/>
              <a:t>Around 80% of children feel that parents should have a say in whether they drink alcohol. </a:t>
            </a:r>
          </a:p>
          <a:p>
            <a:pPr eaLnBrk="1" hangingPunct="1"/>
            <a:r>
              <a:rPr lang="en-US" altLang="en-US" i="1"/>
              <a:t>(Jackson, C. (2002). Perceived legitimacy of parental authority </a:t>
            </a:r>
            <a:r>
              <a:rPr lang="en-US" altLang="en-US"/>
              <a:t>&amp; </a:t>
            </a:r>
            <a:r>
              <a:rPr lang="en-US" altLang="en-US" i="1"/>
              <a:t>tobacco and alcohol use during early adolescence. Journal of Adolescent Health 31(5], 425-432. Nash, S.G., McQueen, A., and Bray, J.H. (2005}. Pathways to adolescent alcohol use: Family environment, peer influence, and parental expectations. Journal of Adolescent Health, 37{1}, 19-28.)</a:t>
            </a:r>
            <a:r>
              <a:rPr lang="en-US" altLang="en-US"/>
              <a:t> </a:t>
            </a:r>
          </a:p>
          <a:p>
            <a:pPr eaLnBrk="1" hangingPunct="1"/>
            <a:endParaRPr lang="en-US" altLang="en-US"/>
          </a:p>
          <a:p>
            <a:pPr eaLnBrk="1" hangingPunct="1"/>
            <a:r>
              <a:rPr lang="en-US" altLang="en-US"/>
              <a:t>Between the ages of 11 and 18, youth are especially susceptible to outside influences such as peers, family members and the media. </a:t>
            </a:r>
            <a:r>
              <a:rPr lang="en-US" altLang="en-US" i="1"/>
              <a:t>(Moreno, M.A., Briner, L.R., Williams, A, Walker, L. </a:t>
            </a:r>
            <a:r>
              <a:rPr lang="en-US" altLang="en-US"/>
              <a:t>&amp; </a:t>
            </a:r>
            <a:r>
              <a:rPr lang="en-US" altLang="en-US" i="1"/>
              <a:t>Christakis, D. A. </a:t>
            </a:r>
            <a:endParaRPr lang="en-US" altLang="en-US"/>
          </a:p>
          <a:p>
            <a:pPr eaLnBrk="1" hangingPunct="1"/>
            <a:r>
              <a:rPr lang="en-US" altLang="en-US" i="1"/>
              <a:t>(2009) Real use or "real cool": Adolescents speak out about displayed alcohol references on social networking websites. Journal of Adolescent Health, 45(4), 420-422.)</a:t>
            </a:r>
            <a:r>
              <a:rPr lang="en-US" altLang="en-US"/>
              <a:t> </a:t>
            </a:r>
          </a:p>
          <a:p>
            <a:pPr eaLnBrk="1" hangingPunct="1"/>
            <a:endParaRPr lang="en-US" altLang="en-US"/>
          </a:p>
        </p:txBody>
      </p:sp>
      <p:sp>
        <p:nvSpPr>
          <p:cNvPr id="16388" name="Slide Number Placeholder 3">
            <a:extLst>
              <a:ext uri="{FF2B5EF4-FFF2-40B4-BE49-F238E27FC236}">
                <a16:creationId xmlns:a16="http://schemas.microsoft.com/office/drawing/2014/main" id="{03B7F8B5-34B2-4F0E-8FC1-D72B42A183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09CC3F-69CE-4ACA-8EBD-DCA13BFEDAC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146217C-509F-4D62-9A29-F8F8474C62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39BB620-1A73-4320-B288-E944173562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a:p>
            <a:pPr eaLnBrk="1" hangingPunct="1"/>
            <a:r>
              <a:rPr lang="en-US" altLang="en-US"/>
              <a:t>About 10% of 12-year-olds say they have tried alcohol, but by age 15, that number jumps to about 50%. The sooner you talk to your children about alcohol, the greater chance you have of influencing their decisions about drinking. </a:t>
            </a:r>
            <a:r>
              <a:rPr lang="en-US" altLang="en-US" i="1"/>
              <a:t>(U.S. Department of Health and Human Services. The Surgeon General's Call to Action to Prevent and Reduce Underage Drinking: A Guide to Action for Educators. U.S. Department of Health and Human Services, Office of the Surgeon General, 2007.) </a:t>
            </a:r>
          </a:p>
          <a:p>
            <a:pPr eaLnBrk="1" hangingPunct="1"/>
            <a:endParaRPr lang="en-US" altLang="en-US"/>
          </a:p>
          <a:p>
            <a:pPr eaLnBrk="1" hangingPunct="1"/>
            <a:r>
              <a:rPr lang="en-US" altLang="en-US"/>
              <a:t>Studies have shown that parents have a significant influence on young people's decisions about alcohol consumption. </a:t>
            </a:r>
            <a:r>
              <a:rPr lang="en-US" altLang="en-US" i="1"/>
              <a:t>(Nash, S.G., McQueen, A., and Bray, J.H. (2005). Pathways ta adolescent alcohol use: Family environment, peer influence, and parental expectations. Journal of Adolescent Health, 37(1}, 19-28.)</a:t>
            </a:r>
            <a:r>
              <a:rPr lang="en-US" altLang="en-US"/>
              <a:t> </a:t>
            </a:r>
          </a:p>
          <a:p>
            <a:pPr eaLnBrk="1" hangingPunct="1"/>
            <a:r>
              <a:rPr lang="en-US" altLang="en-US"/>
              <a:t>	</a:t>
            </a:r>
          </a:p>
        </p:txBody>
      </p:sp>
      <p:sp>
        <p:nvSpPr>
          <p:cNvPr id="18436" name="Slide Number Placeholder 3">
            <a:extLst>
              <a:ext uri="{FF2B5EF4-FFF2-40B4-BE49-F238E27FC236}">
                <a16:creationId xmlns:a16="http://schemas.microsoft.com/office/drawing/2014/main" id="{507AF000-14B8-4CB2-A5C1-FE86A38191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D1FCC86-F752-4EFC-9129-AD4B63748F5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76E01B0-6E93-4D78-9219-EE145D0D37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1E5DA04-5A1F-4731-BCC3-447414AC76F2}"/>
              </a:ext>
            </a:extLst>
          </p:cNvPr>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i="1" dirty="0"/>
              <a:t>The purpose of the next two slides is to present key Campaign development findings to illustrate the Campaign research. </a:t>
            </a:r>
          </a:p>
          <a:p>
            <a:pPr eaLnBrk="1" fontAlgn="auto" hangingPunct="1">
              <a:spcBef>
                <a:spcPts val="0"/>
              </a:spcBef>
              <a:spcAft>
                <a:spcPts val="0"/>
              </a:spcAft>
              <a:defRPr/>
            </a:pPr>
            <a:endParaRPr lang="en-US" i="1" dirty="0"/>
          </a:p>
          <a:p>
            <a:pPr eaLnBrk="1" fontAlgn="auto" hangingPunct="1">
              <a:spcBef>
                <a:spcPts val="0"/>
              </a:spcBef>
              <a:spcAft>
                <a:spcPts val="0"/>
              </a:spcAft>
              <a:defRPr/>
            </a:pPr>
            <a:r>
              <a:rPr lang="en-US" b="1" cap="all" dirty="0"/>
              <a:t>Background:</a:t>
            </a:r>
            <a:r>
              <a:rPr lang="en-US" b="1" dirty="0"/>
              <a:t>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dirty="0"/>
              <a:t>To inform the development of this Campaign, SAMHSA completed a comprehensive background study, including a literature review, media content analysis, and environmental/competitive analysis.  Based on findings from this study, SAMHSA conducted a series of nationwide focus groups—both telephone and in-person—to explore attitudes, concerns, social and cultural context, influences on parenting behavior, and language used to discuss underage drinking.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SAMHSA also conducted one-on-one interviews with children in the target age range, which provided insight on the individuals to whom children turn to for advice about alcohol. Additionally, in-depth interviews with stakeholders from the advocacy and prevention arena and representatives from the alcohol industry identified promising practices and opportunities for collaboration. </a:t>
            </a:r>
          </a:p>
          <a:p>
            <a:pPr eaLnBrk="1" fontAlgn="auto" hangingPunct="1">
              <a:spcBef>
                <a:spcPts val="0"/>
              </a:spcBef>
              <a:spcAft>
                <a:spcPts val="0"/>
              </a:spcAft>
              <a:defRPr/>
            </a:pPr>
            <a:endParaRPr lang="en-US" i="1" dirty="0"/>
          </a:p>
          <a:p>
            <a:pPr marL="0" lvl="1" eaLnBrk="1" fontAlgn="auto" hangingPunct="1">
              <a:spcBef>
                <a:spcPts val="0"/>
              </a:spcBef>
              <a:spcAft>
                <a:spcPts val="1190"/>
              </a:spcAft>
              <a:buClr>
                <a:srgbClr val="4F6228"/>
              </a:buClr>
              <a:buSzPct val="80000"/>
              <a:defRPr/>
            </a:pPr>
            <a:r>
              <a:rPr lang="en-US" b="1" cap="all" dirty="0"/>
              <a:t>Background continued:</a:t>
            </a:r>
          </a:p>
          <a:p>
            <a:pPr marL="0" lvl="1" eaLnBrk="1" fontAlgn="auto" hangingPunct="1">
              <a:spcBef>
                <a:spcPts val="0"/>
              </a:spcBef>
              <a:spcAft>
                <a:spcPts val="1190"/>
              </a:spcAft>
              <a:buClr>
                <a:srgbClr val="4F6228"/>
              </a:buClr>
              <a:buSzPct val="80000"/>
              <a:defRPr/>
            </a:pPr>
            <a:endParaRPr lang="en-US" dirty="0"/>
          </a:p>
          <a:p>
            <a:pPr marL="0" lvl="1" eaLnBrk="1" fontAlgn="auto" hangingPunct="1">
              <a:spcBef>
                <a:spcPts val="0"/>
              </a:spcBef>
              <a:spcAft>
                <a:spcPts val="0"/>
              </a:spcAft>
              <a:buClr>
                <a:srgbClr val="4F6228"/>
              </a:buClr>
              <a:buSzPct val="80000"/>
              <a:defRPr/>
            </a:pPr>
            <a:r>
              <a:rPr lang="en-US" dirty="0"/>
              <a:t>Additionally, SAMHSA learned that parents are the primary messengers for underage drinking prevention; although, coaches and others in the community also can influence a young person’s decisions about drinking underage. </a:t>
            </a:r>
          </a:p>
          <a:p>
            <a:pPr marL="0" lvl="1" eaLnBrk="1" fontAlgn="auto" hangingPunct="1">
              <a:spcBef>
                <a:spcPts val="0"/>
              </a:spcBef>
              <a:spcAft>
                <a:spcPts val="0"/>
              </a:spcAft>
              <a:buClr>
                <a:srgbClr val="4F6228"/>
              </a:buClr>
              <a:buSzPct val="80000"/>
              <a:defRPr/>
            </a:pPr>
            <a:endParaRPr lang="en-US" dirty="0"/>
          </a:p>
          <a:p>
            <a:pPr marL="0" lvl="1" eaLnBrk="1" fontAlgn="auto" hangingPunct="1">
              <a:spcBef>
                <a:spcPts val="0"/>
              </a:spcBef>
              <a:spcAft>
                <a:spcPts val="1190"/>
              </a:spcAft>
              <a:buClr>
                <a:srgbClr val="4F6228"/>
              </a:buClr>
              <a:buSzPct val="80000"/>
              <a:defRPr/>
            </a:pPr>
            <a:r>
              <a:rPr lang="en-US" dirty="0"/>
              <a:t>To be successful, parents said they wanted prompts and conversation starters to initiate a talk about alcohol with their children.  Children said that they wanted parents to take advantage of opportunities to discuss underage drinking as they presented themselves, such as while watching a beer commercial on TV with their parents, versus having the conversation come out of the blue. </a:t>
            </a:r>
            <a:endParaRPr lang="en-US" i="1" dirty="0"/>
          </a:p>
          <a:p>
            <a:pPr marL="0" lvl="1" eaLnBrk="1" fontAlgn="auto" hangingPunct="1">
              <a:spcBef>
                <a:spcPts val="0"/>
              </a:spcBef>
              <a:spcAft>
                <a:spcPts val="1190"/>
              </a:spcAft>
              <a:buClr>
                <a:srgbClr val="4F6228"/>
              </a:buClr>
              <a:buSzPct val="80000"/>
              <a:defRPr/>
            </a:pPr>
            <a:endParaRPr lang="en-US" b="1" cap="all" dirty="0"/>
          </a:p>
        </p:txBody>
      </p:sp>
      <p:sp>
        <p:nvSpPr>
          <p:cNvPr id="21508" name="Slide Number Placeholder 3">
            <a:extLst>
              <a:ext uri="{FF2B5EF4-FFF2-40B4-BE49-F238E27FC236}">
                <a16:creationId xmlns:a16="http://schemas.microsoft.com/office/drawing/2014/main" id="{ACC04359-9746-4087-96F1-0FE7F502B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9435071-D1C2-47C8-9A31-4DAC04FAC25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65" charset="-128"/>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come back to this really important question and make this discussion even more interactive… Now we are going to switch over from a pre-recorded session to a live session so you can see if I really am wearing the same outfit! Get your paper and pens ready and let’s start creating YOUR strategy</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23</a:t>
            </a:fld>
            <a:endParaRPr lang="en-US"/>
          </a:p>
        </p:txBody>
      </p:sp>
    </p:spTree>
    <p:extLst>
      <p:ext uri="{BB962C8B-B14F-4D97-AF65-F5344CB8AC3E}">
        <p14:creationId xmlns:p14="http://schemas.microsoft.com/office/powerpoint/2010/main" val="69581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 Da Re has been in substance use disorder prevention and health promotion for 25  years. She is a skilled facilitator and trainer who supports communities across a diverse landscape in prevention and early intervention, emphasizing community and family-based prevention. She is the CEO of Delta Prevention, a California-based not-for-profit. She also serves as a national consultant and trainer for Community Anti-Drug Coalitions of America (CADCA). She trains in the year-long National Coalition Academy and virtual and on-site trainings customized for local communities.</a:t>
            </a:r>
          </a:p>
          <a:p>
            <a:r>
              <a:rPr lang="en-US" dirty="0"/>
              <a:t>She is a model trainer for the Strengthening Families Program, and a family coach, and regularly implements family communication-building classes.</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4</a:t>
            </a:fld>
            <a:endParaRPr lang="en-US"/>
          </a:p>
        </p:txBody>
      </p:sp>
    </p:spTree>
    <p:extLst>
      <p:ext uri="{BB962C8B-B14F-4D97-AF65-F5344CB8AC3E}">
        <p14:creationId xmlns:p14="http://schemas.microsoft.com/office/powerpoint/2010/main" val="259145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parenting adults so important to coalitions?</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24</a:t>
            </a:fld>
            <a:endParaRPr lang="en-US"/>
          </a:p>
        </p:txBody>
      </p:sp>
    </p:spTree>
    <p:extLst>
      <p:ext uri="{BB962C8B-B14F-4D97-AF65-F5344CB8AC3E}">
        <p14:creationId xmlns:p14="http://schemas.microsoft.com/office/powerpoint/2010/main" val="232725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coalition, you need the connections of your coalition partners. Parents have those connections. </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25</a:t>
            </a:fld>
            <a:endParaRPr lang="en-US"/>
          </a:p>
        </p:txBody>
      </p:sp>
    </p:spTree>
    <p:extLst>
      <p:ext uri="{BB962C8B-B14F-4D97-AF65-F5344CB8AC3E}">
        <p14:creationId xmlns:p14="http://schemas.microsoft.com/office/powerpoint/2010/main" val="2072699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will not all be at the same stage of their lives nor will they always have an abundance of all 3 at any given time.  Linking to their passion and keeping the relationship alive is what will keep us connected over time. </a:t>
            </a:r>
          </a:p>
          <a:p>
            <a:r>
              <a:rPr lang="en-US" dirty="0"/>
              <a:t>Can I throw money at it?</a:t>
            </a:r>
          </a:p>
          <a:p>
            <a:r>
              <a:rPr lang="en-US" dirty="0"/>
              <a:t>Treasure could be $$, relationships</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26</a:t>
            </a:fld>
            <a:endParaRPr lang="en-US"/>
          </a:p>
        </p:txBody>
      </p:sp>
    </p:spTree>
    <p:extLst>
      <p:ext uri="{BB962C8B-B14F-4D97-AF65-F5344CB8AC3E}">
        <p14:creationId xmlns:p14="http://schemas.microsoft.com/office/powerpoint/2010/main" val="79000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27</a:t>
            </a:fld>
            <a:endParaRPr lang="en-US"/>
          </a:p>
        </p:txBody>
      </p:sp>
    </p:spTree>
    <p:extLst>
      <p:ext uri="{BB962C8B-B14F-4D97-AF65-F5344CB8AC3E}">
        <p14:creationId xmlns:p14="http://schemas.microsoft.com/office/powerpoint/2010/main" val="121340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elephant principle</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28</a:t>
            </a:fld>
            <a:endParaRPr lang="en-US"/>
          </a:p>
        </p:txBody>
      </p:sp>
    </p:spTree>
    <p:extLst>
      <p:ext uri="{BB962C8B-B14F-4D97-AF65-F5344CB8AC3E}">
        <p14:creationId xmlns:p14="http://schemas.microsoft.com/office/powerpoint/2010/main" val="789349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When you have identified the target audience, creating the plan will help you to strategize. This is TARGETED recruitment</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29</a:t>
            </a:fld>
            <a:endParaRPr lang="en-US"/>
          </a:p>
        </p:txBody>
      </p:sp>
    </p:spTree>
    <p:extLst>
      <p:ext uri="{BB962C8B-B14F-4D97-AF65-F5344CB8AC3E}">
        <p14:creationId xmlns:p14="http://schemas.microsoft.com/office/powerpoint/2010/main" val="1920504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been sent a fillable recruitment strategy form. You can use that form or just jot down your answers. We’re going to ask you to share some of your examples… and as we go through the presentation we hope to be able to fill in all of the blanks.</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30</a:t>
            </a:fld>
            <a:endParaRPr lang="en-US"/>
          </a:p>
        </p:txBody>
      </p:sp>
    </p:spTree>
    <p:extLst>
      <p:ext uri="{BB962C8B-B14F-4D97-AF65-F5344CB8AC3E}">
        <p14:creationId xmlns:p14="http://schemas.microsoft.com/office/powerpoint/2010/main" val="952734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a recruitment strategy, it is important to identify WHO you want to recruit onto your coalition</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31</a:t>
            </a:fld>
            <a:endParaRPr lang="en-US"/>
          </a:p>
        </p:txBody>
      </p:sp>
    </p:spTree>
    <p:extLst>
      <p:ext uri="{BB962C8B-B14F-4D97-AF65-F5344CB8AC3E}">
        <p14:creationId xmlns:p14="http://schemas.microsoft.com/office/powerpoint/2010/main" val="815603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prevention work, recruitment, and retention requires well thought out plans designed to meet the needs of our target population. To be successful, we must:</a:t>
            </a:r>
          </a:p>
          <a:p>
            <a:endParaRPr lang="en-US" dirty="0"/>
          </a:p>
          <a:p>
            <a:r>
              <a:rPr lang="en-US" dirty="0"/>
              <a:t>Actively compete for a participant’s time</a:t>
            </a:r>
          </a:p>
          <a:p>
            <a:r>
              <a:rPr lang="en-US" dirty="0"/>
              <a:t>Give them reason to engage</a:t>
            </a:r>
          </a:p>
          <a:p>
            <a:r>
              <a:rPr lang="en-US" dirty="0"/>
              <a:t>Remove barriers for engagement.  Barriers can be unique by location, but can include: location and transportation to activities,  materials not in a participants primary language, meeting times not conducive to participation etc.</a:t>
            </a:r>
          </a:p>
          <a:p>
            <a:endParaRPr lang="en-US" dirty="0"/>
          </a:p>
          <a:p>
            <a:r>
              <a:rPr lang="en-US" dirty="0"/>
              <a:t>Understanding the concerns of youth, parents, and community stakeholders is key to successful engagement in prevention services.</a:t>
            </a:r>
          </a:p>
          <a:p>
            <a:endParaRPr lang="en-US" dirty="0"/>
          </a:p>
          <a:p>
            <a:r>
              <a:rPr lang="en-US" dirty="0"/>
              <a:t>In the </a:t>
            </a:r>
            <a:r>
              <a:rPr lang="en-US" dirty="0" err="1"/>
              <a:t>chatbox</a:t>
            </a:r>
            <a:r>
              <a:rPr lang="en-US" dirty="0"/>
              <a:t> (or Poll) tell us WHY a parent might engage? (This could be a small group)</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32</a:t>
            </a:fld>
            <a:endParaRPr lang="en-US"/>
          </a:p>
        </p:txBody>
      </p:sp>
    </p:spTree>
    <p:extLst>
      <p:ext uri="{BB962C8B-B14F-4D97-AF65-F5344CB8AC3E}">
        <p14:creationId xmlns:p14="http://schemas.microsoft.com/office/powerpoint/2010/main" val="767525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Lucida Grande" charset="0"/>
                <a:ea typeface="Lucida Grande" charset="0"/>
                <a:cs typeface="Lucida Grande" charset="0"/>
                <a:sym typeface="Lucida Grande" charset="0"/>
              </a:rPr>
              <a:t>Remember! They ALSO have passion; you just have to find it!</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33</a:t>
            </a:fld>
            <a:endParaRPr lang="en-US"/>
          </a:p>
        </p:txBody>
      </p:sp>
    </p:spTree>
    <p:extLst>
      <p:ext uri="{BB962C8B-B14F-4D97-AF65-F5344CB8AC3E}">
        <p14:creationId xmlns:p14="http://schemas.microsoft.com/office/powerpoint/2010/main" val="65069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Flash Brainstorm: In your coalition, what purpose would having more engaged parents serve?</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5</a:t>
            </a:fld>
            <a:endParaRPr lang="en-US"/>
          </a:p>
        </p:txBody>
      </p:sp>
    </p:spTree>
    <p:extLst>
      <p:ext uri="{BB962C8B-B14F-4D97-AF65-F5344CB8AC3E}">
        <p14:creationId xmlns:p14="http://schemas.microsoft.com/office/powerpoint/2010/main" val="2216304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often have several points of contact.  </a:t>
            </a:r>
          </a:p>
          <a:p>
            <a:r>
              <a:rPr lang="en-US" dirty="0"/>
              <a:t>Parents can also be reached in many of the same places youth are (i.e. schools, social media, places of worship), but they can also be reached in other nontraditional locations such as the areas listed on the slide: business centers, festivals and fairs, local social or political groups.  </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35</a:t>
            </a:fld>
            <a:endParaRPr lang="en-US"/>
          </a:p>
        </p:txBody>
      </p:sp>
    </p:spTree>
    <p:extLst>
      <p:ext uri="{BB962C8B-B14F-4D97-AF65-F5344CB8AC3E}">
        <p14:creationId xmlns:p14="http://schemas.microsoft.com/office/powerpoint/2010/main" val="243962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information to help identify  barriers and opportunities (who knows them, has relationships with them? </a:t>
            </a:r>
            <a:r>
              <a:rPr lang="en-US" dirty="0" err="1"/>
              <a:t>etc</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Chatbox</a:t>
            </a:r>
            <a:r>
              <a:rPr lang="en-US" dirty="0"/>
              <a:t>?</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36</a:t>
            </a:fld>
            <a:endParaRPr lang="en-US"/>
          </a:p>
        </p:txBody>
      </p:sp>
    </p:spTree>
    <p:extLst>
      <p:ext uri="{BB962C8B-B14F-4D97-AF65-F5344CB8AC3E}">
        <p14:creationId xmlns:p14="http://schemas.microsoft.com/office/powerpoint/2010/main" val="3612515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Capacity building is the cornerstone of working with others in the community</a:t>
            </a:r>
          </a:p>
          <a:p>
            <a:endParaRPr lang="en-US" dirty="0"/>
          </a:p>
          <a:p>
            <a:r>
              <a:rPr lang="en-US" dirty="0"/>
              <a:t>Understand How SUD Prevention impacts other sectors and how working together can impact their goals too. WIFM – What’s In It For ME</a:t>
            </a:r>
          </a:p>
          <a:p>
            <a:r>
              <a:rPr lang="en-US" dirty="0"/>
              <a:t>People are busy. They don’t want another role and yes, you can sometimes create champions because they can become passionate about what you’re doing but more likely you have to identify FOR THEM how working with YOU will benefit THEM</a:t>
            </a:r>
          </a:p>
          <a:p>
            <a:r>
              <a:rPr lang="en-US" dirty="0"/>
              <a:t>Learn their language  - A working knowledge about how they measure success will give you a deeper insight</a:t>
            </a:r>
          </a:p>
          <a:p>
            <a:r>
              <a:rPr lang="en-US" dirty="0"/>
              <a:t>Provide learning opportunities– Teach and train prevention principles as often as you can. Make it relevant to them. Fun and interesting. </a:t>
            </a:r>
          </a:p>
          <a:p>
            <a:r>
              <a:rPr lang="en-US" dirty="0"/>
              <a:t>Listen, Listen, Listen</a:t>
            </a:r>
          </a:p>
          <a:p>
            <a:r>
              <a:rPr lang="en-US" dirty="0"/>
              <a:t>Be prepared to work on their “issues” – Long lasting cooperative relationships have to be built. Be prepared to help them succeed in their areas as well. </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37</a:t>
            </a:fld>
            <a:endParaRPr lang="en-US"/>
          </a:p>
        </p:txBody>
      </p:sp>
    </p:spTree>
    <p:extLst>
      <p:ext uri="{BB962C8B-B14F-4D97-AF65-F5344CB8AC3E}">
        <p14:creationId xmlns:p14="http://schemas.microsoft.com/office/powerpoint/2010/main" val="985776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Outreach involves the use of program or department staff or volunteers to seek out and encounter members of targeted populations, generally in their service environment. In order to engage these community members from the beginning, it’s important that whoever is doing the outreach is trained or oriented to deliver the right recruitment message.</a:t>
            </a:r>
          </a:p>
          <a:p>
            <a:endParaRPr lang="en-US" dirty="0"/>
          </a:p>
          <a:p>
            <a:r>
              <a:rPr lang="en-US" dirty="0"/>
              <a:t>The message should be in clear, easy-to-understand language (avoid acronyms and jargon), in the primary language of the potential participant and clearly describe the expectation of participants, why their participation is important, how it may impact them, their family members and neighbors, and what kinds of accommodations will be made to enable them to participate (childcare, transportation, incentives, </a:t>
            </a:r>
            <a:r>
              <a:rPr lang="en-US" dirty="0" err="1"/>
              <a:t>etc</a:t>
            </a:r>
            <a:r>
              <a:rPr lang="en-US" dirty="0"/>
              <a:t>).</a:t>
            </a:r>
          </a:p>
          <a:p>
            <a:endParaRPr lang="en-US" dirty="0"/>
          </a:p>
          <a:p>
            <a:r>
              <a:rPr lang="en-US" dirty="0"/>
              <a:t>Targeted messages to clients may also be delivered using social marketing, such as posters hung at the service site and flyers or other materials made easily available for clients who express interest. Agencies may also be able to offer services as an incentive if services are currently fee-based (ex: sessions of free family counseling, etc.).</a:t>
            </a:r>
          </a:p>
          <a:p>
            <a:endParaRPr lang="en-US" dirty="0"/>
          </a:p>
          <a:p>
            <a:r>
              <a:rPr lang="en-US" dirty="0"/>
              <a:t>It’s also helpful to focus outreach to agency clients on those clients that have been referred as potential participants, as the provider will have knowledge regarding what kind of contribution the client will be able to make (whether the client might be likely to meaningfully participate in prevention planning)</a:t>
            </a:r>
          </a:p>
          <a:p>
            <a:endParaRPr lang="en-US" dirty="0"/>
          </a:p>
          <a:p>
            <a:r>
              <a:rPr lang="en-US" dirty="0"/>
              <a:t>Recruiting members of the focus population, those affected by the issue, to participate in a way that is meaningful to the process, but that also meets their needs. They often offer the most important insights and creative solutions and should be considered as equal partners in the prevention planning process. </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38</a:t>
            </a:fld>
            <a:endParaRPr lang="en-US"/>
          </a:p>
        </p:txBody>
      </p:sp>
    </p:spTree>
    <p:extLst>
      <p:ext uri="{BB962C8B-B14F-4D97-AF65-F5344CB8AC3E}">
        <p14:creationId xmlns:p14="http://schemas.microsoft.com/office/powerpoint/2010/main" val="3598285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considering where you’ll find participants and partners for your programs and strategies you’ll want to determine Where can they best be contacted. </a:t>
            </a:r>
          </a:p>
          <a:p>
            <a:endParaRPr lang="en-US" dirty="0"/>
          </a:p>
          <a:p>
            <a:r>
              <a:rPr lang="en-US" dirty="0"/>
              <a:t>For example: If you are looking for youth for your leadership program, finding someone to connect you with the right youth may be key. Is there someone at the school who you can talk to? A church? A community center? Depending on the programmatic outcomes and the identified risk and protective factors, a relationship with Juvenile hall may be beneficial. </a:t>
            </a:r>
          </a:p>
          <a:p>
            <a:endParaRPr lang="en-US" dirty="0"/>
          </a:p>
          <a:p>
            <a:r>
              <a:rPr lang="en-US" dirty="0"/>
              <a:t>If you are looking for families, perhaps partnering with the schools or the department of mental health will help you find them. </a:t>
            </a:r>
          </a:p>
          <a:p>
            <a:endParaRPr lang="en-US" dirty="0"/>
          </a:p>
          <a:p>
            <a:r>
              <a:rPr lang="en-US" dirty="0"/>
              <a:t>Take a shot at the next question on your recruitment strategy worksheet “Where can they best be contacted?”</a:t>
            </a:r>
          </a:p>
          <a:p>
            <a:endParaRPr lang="en-US" dirty="0"/>
          </a:p>
          <a:p>
            <a:r>
              <a:rPr lang="en-US" dirty="0"/>
              <a:t>share</a:t>
            </a:r>
          </a:p>
          <a:p>
            <a:endParaRPr lang="en-US" dirty="0"/>
          </a:p>
          <a:p>
            <a:r>
              <a:rPr lang="en-US" dirty="0"/>
              <a:t>Regardless of how you connect with them your materials and the message on them should be compelling to them. Let’s look now at Which communication format(s) will be more likely to reach them</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39</a:t>
            </a:fld>
            <a:endParaRPr lang="en-US"/>
          </a:p>
        </p:txBody>
      </p:sp>
    </p:spTree>
    <p:extLst>
      <p:ext uri="{BB962C8B-B14F-4D97-AF65-F5344CB8AC3E}">
        <p14:creationId xmlns:p14="http://schemas.microsoft.com/office/powerpoint/2010/main" val="388270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 have determined where they can best be contacted, you’ll want to think through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Which communication format(s) will be more likely to reach them</a:t>
            </a:r>
            <a:r>
              <a:rPr lang="en-US" sz="1200" kern="1200" dirty="0">
                <a:solidFill>
                  <a:schemeClr val="tx1"/>
                </a:solidFill>
                <a:effectLst/>
                <a:latin typeface="+mn-lt"/>
                <a:ea typeface="+mn-ea"/>
                <a:cs typeface="+mn-cs"/>
              </a:rPr>
              <a:t>. A phone call? An in-person meeting? A warm hand off from a mutual friend? Even a </a:t>
            </a:r>
            <a:r>
              <a:rPr lang="en-US" sz="1200" kern="1200" dirty="0" err="1">
                <a:solidFill>
                  <a:schemeClr val="tx1"/>
                </a:solidFill>
                <a:effectLst/>
                <a:latin typeface="+mn-lt"/>
                <a:ea typeface="+mn-ea"/>
                <a:cs typeface="+mn-cs"/>
              </a:rPr>
              <a:t>facebook</a:t>
            </a:r>
            <a:r>
              <a:rPr lang="en-US" sz="1200" kern="1200" dirty="0">
                <a:solidFill>
                  <a:schemeClr val="tx1"/>
                </a:solidFill>
                <a:effectLst/>
                <a:latin typeface="+mn-lt"/>
                <a:ea typeface="+mn-ea"/>
                <a:cs typeface="+mn-cs"/>
              </a:rPr>
              <a:t> message or flyer! Choose the method you think will have the greatest success. Jot down a few ideas on your 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Determining the format is only half of the battle…. The message that gets them involved has to speak to them. Are you asking them to be on your coalition? In your afterschool program? In a series of family classes? Then make the messages, the “ask” compelling… Remember the WIFM principle while you fill in the next blank and answer the question:</a:t>
            </a:r>
          </a:p>
          <a:p>
            <a:r>
              <a:rPr lang="en-US" sz="1200" b="1" kern="1200" dirty="0">
                <a:solidFill>
                  <a:schemeClr val="tx1"/>
                </a:solidFill>
                <a:effectLst/>
                <a:latin typeface="+mn-lt"/>
                <a:ea typeface="+mn-ea"/>
                <a:cs typeface="+mn-cs"/>
              </a:rPr>
              <a:t>Which messages would they be most likely to respond to?</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Share</a:t>
            </a:r>
            <a:endParaRPr lang="en-US" b="1" dirty="0"/>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40</a:t>
            </a:fld>
            <a:endParaRPr lang="en-US"/>
          </a:p>
        </p:txBody>
      </p:sp>
    </p:spTree>
    <p:extLst>
      <p:ext uri="{BB962C8B-B14F-4D97-AF65-F5344CB8AC3E}">
        <p14:creationId xmlns:p14="http://schemas.microsoft.com/office/powerpoint/2010/main" val="1309060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Oftentimes we are not the best messengers. Perhaps there is a stigma attached to what we do or maybe we don’t have the relationships that are needed to compel someone to become involved. In that case, thinking through and planning Who are the best messengers? Can raise the likelihood of success. Perhaps it’s a sports coach or a local religious leader, maybe the local judge or a beloved teacher. Tapping into those connections can dramatically increase your success. What are some examples you have from your community?</a:t>
            </a:r>
          </a:p>
          <a:p>
            <a:r>
              <a:rPr lang="en-US" sz="1200" kern="1200" dirty="0">
                <a:solidFill>
                  <a:schemeClr val="tx1"/>
                </a:solidFill>
                <a:effectLst/>
                <a:latin typeface="+mn-lt"/>
                <a:ea typeface="+mn-ea"/>
                <a:cs typeface="+mn-cs"/>
              </a:rPr>
              <a:t>Fill in the next blank in the worksheet. </a:t>
            </a:r>
          </a:p>
          <a:p>
            <a:r>
              <a:rPr lang="en-US" sz="1200" kern="1200" dirty="0">
                <a:solidFill>
                  <a:schemeClr val="tx1"/>
                </a:solidFill>
                <a:effectLst/>
                <a:latin typeface="+mn-lt"/>
                <a:ea typeface="+mn-ea"/>
                <a:cs typeface="+mn-cs"/>
              </a:rPr>
              <a:t>Share</a:t>
            </a:r>
            <a:endParaRPr lang="en-US" dirty="0"/>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41</a:t>
            </a:fld>
            <a:endParaRPr lang="en-US"/>
          </a:p>
        </p:txBody>
      </p:sp>
    </p:spTree>
    <p:extLst>
      <p:ext uri="{BB962C8B-B14F-4D97-AF65-F5344CB8AC3E}">
        <p14:creationId xmlns:p14="http://schemas.microsoft.com/office/powerpoint/2010/main" val="196483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All communities regardless of size have barriers but rural and frontier communities have several unique barriers such as distance, transportation, lack of services. List some possible barriers to recruitment of your programs and strategies and we’ll brainstorm together ways to overcome them.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Fill out both forms on your worksheet. </a:t>
            </a:r>
          </a:p>
          <a:p>
            <a:r>
              <a:rPr lang="en-US" sz="1200" b="0" kern="1200" dirty="0">
                <a:solidFill>
                  <a:schemeClr val="tx1"/>
                </a:solidFill>
                <a:effectLst/>
                <a:latin typeface="+mn-lt"/>
                <a:ea typeface="+mn-ea"/>
                <a:cs typeface="+mn-cs"/>
              </a:rPr>
              <a:t>Share.</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42</a:t>
            </a:fld>
            <a:endParaRPr lang="en-US"/>
          </a:p>
        </p:txBody>
      </p:sp>
    </p:spTree>
    <p:extLst>
      <p:ext uri="{BB962C8B-B14F-4D97-AF65-F5344CB8AC3E}">
        <p14:creationId xmlns:p14="http://schemas.microsoft.com/office/powerpoint/2010/main" val="2910189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Placeholder</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44</a:t>
            </a:fld>
            <a:endParaRPr lang="en-US"/>
          </a:p>
        </p:txBody>
      </p:sp>
    </p:spTree>
    <p:extLst>
      <p:ext uri="{BB962C8B-B14F-4D97-AF65-F5344CB8AC3E}">
        <p14:creationId xmlns:p14="http://schemas.microsoft.com/office/powerpoint/2010/main" val="58400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solidFill>
            <a:srgbClr val="FFFFFF"/>
          </a:solidFill>
          <a:ln/>
        </p:spPr>
      </p:sp>
      <p:sp>
        <p:nvSpPr>
          <p:cNvPr id="124931" name="Rectangle 2"/>
          <p:cNvSpPr>
            <a:spLocks noGrp="1" noChangeArrowheads="1"/>
          </p:cNvSpPr>
          <p:nvPr>
            <p:ph type="body" idx="1"/>
            <p:custDataLst>
              <p:tags r:id="rId1"/>
            </p:custDataLst>
          </p:nvPr>
        </p:nvSpPr>
        <p:spPr>
          <a:noFill/>
          <a:ln/>
        </p:spPr>
        <p:txBody>
          <a:bodyPr/>
          <a:lstStyle/>
          <a:p>
            <a:pPr marL="41954" eaLnBrk="1" hangingPunct="1">
              <a:spcBef>
                <a:spcPts val="437"/>
              </a:spcBef>
            </a:pPr>
            <a:r>
              <a:rPr lang="en-US" dirty="0">
                <a:solidFill>
                  <a:srgbClr val="000000"/>
                </a:solidFill>
                <a:latin typeface="Arial" charset="0"/>
                <a:cs typeface="Arial" charset="0"/>
                <a:sym typeface="Arial" charset="0"/>
              </a:rPr>
              <a:t>Identify Recruitment Strategies AT EACH STAGE of the SPF</a:t>
            </a:r>
          </a:p>
          <a:p>
            <a:pPr marL="41954" eaLnBrk="1" hangingPunct="1">
              <a:spcBef>
                <a:spcPts val="437"/>
              </a:spcBef>
            </a:pPr>
            <a:endParaRPr lang="en-US" dirty="0">
              <a:solidFill>
                <a:srgbClr val="000000"/>
              </a:solidFill>
              <a:latin typeface="Arial" charset="0"/>
              <a:cs typeface="Arial" charset="0"/>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creating parenting adults who are ON FIRE to work on community issues, there are several things that will get you long term traction…</a:t>
            </a:r>
          </a:p>
          <a:p>
            <a:endParaRPr lang="en-US" dirty="0"/>
          </a:p>
          <a:p>
            <a:r>
              <a:rPr lang="en-US" dirty="0"/>
              <a:t>Serve First – With or without a global pandemic, parenting adults are struggling for new and different resources, many of which the coalition can provide. We have access to education and non profits as well as updated drug info, afterschool ideas, strengthening families, family game nights </a:t>
            </a:r>
            <a:r>
              <a:rPr lang="en-US" dirty="0" err="1"/>
              <a:t>etc</a:t>
            </a:r>
            <a:r>
              <a:rPr lang="en-US" dirty="0"/>
              <a:t> </a:t>
            </a:r>
            <a:r>
              <a:rPr lang="en-US" dirty="0" err="1"/>
              <a:t>etc</a:t>
            </a:r>
            <a:r>
              <a:rPr lang="en-US" dirty="0"/>
              <a:t> etc. We are or could be a trusted community partner in helping parenting adults get what they need to raise kids who thrive.</a:t>
            </a:r>
          </a:p>
          <a:p>
            <a:endParaRPr lang="en-US" dirty="0"/>
          </a:p>
          <a:p>
            <a:r>
              <a:rPr lang="en-US" dirty="0"/>
              <a:t>Create an action committee – Once you determine your goal, creating an action committee might be the easiest way of getting parents involved. Asking them to join the coalition to help meet one goal or solve one problem will likely be more effective than asking them to stay long term and it will give them an optional “out” when the goal is met. Task forces and action committees, as you might assume from their names, are action -oriented. </a:t>
            </a:r>
          </a:p>
          <a:p>
            <a:r>
              <a:rPr lang="en-US" dirty="0"/>
              <a:t>Most People Report Having Never Been ASKED</a:t>
            </a:r>
          </a:p>
          <a:p>
            <a:endParaRPr lang="en-US" dirty="0"/>
          </a:p>
          <a:p>
            <a:r>
              <a:rPr lang="en-US" dirty="0"/>
              <a:t>Train People on how to work with a coalition – Not intuitive</a:t>
            </a:r>
          </a:p>
          <a:p>
            <a:endParaRPr lang="en-US" dirty="0"/>
          </a:p>
          <a:p>
            <a:r>
              <a:rPr lang="en-US" dirty="0"/>
              <a:t>Support them with a Mentor to show them the ropes</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7</a:t>
            </a:fld>
            <a:endParaRPr lang="en-US"/>
          </a:p>
        </p:txBody>
      </p:sp>
    </p:spTree>
    <p:extLst>
      <p:ext uri="{BB962C8B-B14F-4D97-AF65-F5344CB8AC3E}">
        <p14:creationId xmlns:p14="http://schemas.microsoft.com/office/powerpoint/2010/main" val="242877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have an enormous influence over their children and yes, even teens. Supporting them by understanding the data ourselves and communicating it fully to them makes the work of engaging them easier</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8</a:t>
            </a:fld>
            <a:endParaRPr lang="en-US"/>
          </a:p>
        </p:txBody>
      </p:sp>
    </p:spTree>
    <p:extLst>
      <p:ext uri="{BB962C8B-B14F-4D97-AF65-F5344CB8AC3E}">
        <p14:creationId xmlns:p14="http://schemas.microsoft.com/office/powerpoint/2010/main" val="4023408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substance misuse occurs so often in adolescence AND the increase pressure substance use puts on the brain during development, Adolescence is the time in the lifespan we most often focus on. </a:t>
            </a:r>
          </a:p>
          <a:p>
            <a:r>
              <a:rPr lang="en-US" dirty="0"/>
              <a:t>DFC requires it</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9</a:t>
            </a:fld>
            <a:endParaRPr lang="en-US"/>
          </a:p>
        </p:txBody>
      </p:sp>
    </p:spTree>
    <p:extLst>
      <p:ext uri="{BB962C8B-B14F-4D97-AF65-F5344CB8AC3E}">
        <p14:creationId xmlns:p14="http://schemas.microsoft.com/office/powerpoint/2010/main" val="32600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child who gets through age 21 without smoking, abusing alcohol or using illegal drugs is almost certain never to do so.”  </a:t>
            </a:r>
          </a:p>
          <a:p>
            <a:r>
              <a:rPr lang="en-US" dirty="0"/>
              <a:t>(CASA –National Center on Addiction and Substance Abuse at Columbia University)</a:t>
            </a:r>
          </a:p>
          <a:p>
            <a:endParaRPr lang="en-US" dirty="0"/>
          </a:p>
          <a:p>
            <a:r>
              <a:rPr lang="en-US" dirty="0"/>
              <a:t>One study revealed that most Americans who are addicted to tobacco, alcohol or other substances started smoking, drinking or using drugs before they were 18 years old.</a:t>
            </a:r>
          </a:p>
          <a:p>
            <a:endParaRPr lang="en-US" dirty="0"/>
          </a:p>
          <a:p>
            <a:r>
              <a:rPr lang="en-US" dirty="0"/>
              <a:t>That same study also found that one-quarter of Americans who began using any addictive substance before age 18 were addicted, compared with one in 25 Americans who started using an addictive substance when they were 21 or older.</a:t>
            </a:r>
          </a:p>
          <a:p>
            <a:endParaRPr lang="en-US" dirty="0"/>
          </a:p>
          <a:p>
            <a:r>
              <a:rPr lang="en-US" dirty="0"/>
              <a:t>So who has influence?</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10</a:t>
            </a:fld>
            <a:endParaRPr lang="en-US"/>
          </a:p>
        </p:txBody>
      </p:sp>
    </p:spTree>
    <p:extLst>
      <p:ext uri="{BB962C8B-B14F-4D97-AF65-F5344CB8AC3E}">
        <p14:creationId xmlns:p14="http://schemas.microsoft.com/office/powerpoint/2010/main" val="347675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institute on Alcohol abuse and alcoholism NIAAA Alcohol Alert</a:t>
            </a:r>
          </a:p>
          <a:p>
            <a:br>
              <a:rPr lang="en-US" dirty="0"/>
            </a:br>
            <a:r>
              <a:rPr lang="en-US" dirty="0"/>
              <a:t>	(NIAAA Alcohol Alert, Jan. 2006, p.1) </a:t>
            </a:r>
          </a:p>
          <a:p>
            <a:endParaRPr lang="en-US" dirty="0"/>
          </a:p>
          <a:p>
            <a:r>
              <a:rPr lang="en-US" dirty="0"/>
              <a:t>In order to convince a parenting adult to work collectively we have to convince them that their individual roles are crucial.</a:t>
            </a:r>
          </a:p>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11</a:t>
            </a:fld>
            <a:endParaRPr lang="en-US"/>
          </a:p>
        </p:txBody>
      </p:sp>
    </p:spTree>
    <p:extLst>
      <p:ext uri="{BB962C8B-B14F-4D97-AF65-F5344CB8AC3E}">
        <p14:creationId xmlns:p14="http://schemas.microsoft.com/office/powerpoint/2010/main" val="3480445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A">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ACFEF-7930-2D43-AA79-3F34EF2EE2FA}"/>
              </a:ext>
            </a:extLst>
          </p:cNvPr>
          <p:cNvPicPr>
            <a:picLocks noChangeAspect="1"/>
          </p:cNvPicPr>
          <p:nvPr userDrawn="1"/>
        </p:nvPicPr>
        <p:blipFill>
          <a:blip r:embed="rId2"/>
          <a:stretch>
            <a:fillRect/>
          </a:stretch>
        </p:blipFill>
        <p:spPr>
          <a:xfrm>
            <a:off x="0" y="511033"/>
            <a:ext cx="12192000" cy="4438650"/>
          </a:xfrm>
          <a:prstGeom prst="rect">
            <a:avLst/>
          </a:prstGeom>
        </p:spPr>
      </p:pic>
      <p:sp>
        <p:nvSpPr>
          <p:cNvPr id="2" name="Title 1">
            <a:extLst>
              <a:ext uri="{FF2B5EF4-FFF2-40B4-BE49-F238E27FC236}">
                <a16:creationId xmlns:a16="http://schemas.microsoft.com/office/drawing/2014/main" id="{9FD486C6-F4E7-6B45-92D4-3F3CC9C6864D}"/>
              </a:ext>
            </a:extLst>
          </p:cNvPr>
          <p:cNvSpPr>
            <a:spLocks noGrp="1"/>
          </p:cNvSpPr>
          <p:nvPr>
            <p:ph type="ctrTitle"/>
          </p:nvPr>
        </p:nvSpPr>
        <p:spPr>
          <a:xfrm>
            <a:off x="5933660" y="878549"/>
            <a:ext cx="5489714" cy="2387600"/>
          </a:xfrm>
        </p:spPr>
        <p:txBody>
          <a:bodyPr anchor="b">
            <a:normAutofit/>
          </a:bodyPr>
          <a:lstStyle>
            <a:lvl1pPr algn="r">
              <a:defRPr sz="5400" b="1">
                <a:solidFill>
                  <a:schemeClr val="bg1"/>
                </a:solidFill>
                <a:latin typeface="Source Sans Pro" panose="020B0503030403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5933660" y="3358224"/>
            <a:ext cx="5489714" cy="1655762"/>
          </a:xfrm>
        </p:spPr>
        <p:txBody>
          <a:bodyPr/>
          <a:lstStyle>
            <a:lvl1pPr marL="0" indent="0" algn="r">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p:cNvGrpSpPr/>
          <p:nvPr userDrawn="1"/>
        </p:nvGrpSpPr>
        <p:grpSpPr>
          <a:xfrm>
            <a:off x="9166735" y="5466718"/>
            <a:ext cx="2256639" cy="587864"/>
            <a:chOff x="1046163" y="703263"/>
            <a:chExt cx="1133475" cy="295275"/>
          </a:xfrm>
        </p:grpSpPr>
        <p:sp>
          <p:nvSpPr>
            <p:cNvPr id="9"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Freeform 3982"/>
          <p:cNvSpPr>
            <a:spLocks noEditPoints="1"/>
          </p:cNvSpPr>
          <p:nvPr userDrawn="1"/>
        </p:nvSpPr>
        <p:spPr bwMode="auto">
          <a:xfrm>
            <a:off x="10594169" y="632460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8650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ONAL IMAGE-lef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B770096-4069-A34B-87D5-651D6477CD09}"/>
              </a:ext>
            </a:extLst>
          </p:cNvPr>
          <p:cNvSpPr>
            <a:spLocks noGrp="1"/>
          </p:cNvSpPr>
          <p:nvPr>
            <p:ph type="pic" sz="quarter" idx="13"/>
          </p:nvPr>
        </p:nvSpPr>
        <p:spPr>
          <a:xfrm>
            <a:off x="1" y="0"/>
            <a:ext cx="4429755" cy="6858000"/>
          </a:xfrm>
          <a:custGeom>
            <a:avLst/>
            <a:gdLst>
              <a:gd name="connsiteX0" fmla="*/ 0 w 4429755"/>
              <a:gd name="connsiteY0" fmla="*/ 0 h 6858000"/>
              <a:gd name="connsiteX1" fmla="*/ 4429755 w 4429755"/>
              <a:gd name="connsiteY1" fmla="*/ 0 h 6858000"/>
              <a:gd name="connsiteX2" fmla="*/ 2100312 w 4429755"/>
              <a:gd name="connsiteY2" fmla="*/ 6858000 h 6858000"/>
              <a:gd name="connsiteX3" fmla="*/ 0 w 44297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29755" h="6858000">
                <a:moveTo>
                  <a:pt x="0" y="0"/>
                </a:moveTo>
                <a:lnTo>
                  <a:pt x="4429755" y="0"/>
                </a:lnTo>
                <a:lnTo>
                  <a:pt x="2100312" y="6858000"/>
                </a:lnTo>
                <a:lnTo>
                  <a:pt x="0" y="6858000"/>
                </a:lnTo>
                <a:close/>
              </a:path>
            </a:pathLst>
          </a:custGeom>
          <a:pattFill prst="pct5">
            <a:fgClr>
              <a:schemeClr val="accent1"/>
            </a:fgClr>
            <a:bgClr>
              <a:schemeClr val="bg1"/>
            </a:bgClr>
          </a:pattFill>
        </p:spPr>
        <p:txBody>
          <a:bodyPr wrap="square">
            <a:noAutofit/>
          </a:bodyPr>
          <a:lstStyle/>
          <a:p>
            <a:endParaRPr lang="en-US"/>
          </a:p>
        </p:txBody>
      </p:sp>
      <p:sp>
        <p:nvSpPr>
          <p:cNvPr id="24" name="Rectangle 5">
            <a:extLst>
              <a:ext uri="{FF2B5EF4-FFF2-40B4-BE49-F238E27FC236}">
                <a16:creationId xmlns:a16="http://schemas.microsoft.com/office/drawing/2014/main" id="{E505F9A8-E772-E946-994F-A97BB469ABC5}"/>
              </a:ext>
            </a:extLst>
          </p:cNvPr>
          <p:cNvSpPr/>
          <p:nvPr userDrawn="1"/>
        </p:nvSpPr>
        <p:spPr>
          <a:xfrm>
            <a:off x="3749995" y="-3302"/>
            <a:ext cx="1011829" cy="2002300"/>
          </a:xfrm>
          <a:custGeom>
            <a:avLst/>
            <a:gdLst>
              <a:gd name="connsiteX0" fmla="*/ 0 w 319679"/>
              <a:gd name="connsiteY0" fmla="*/ 0 h 2011825"/>
              <a:gd name="connsiteX1" fmla="*/ 319679 w 319679"/>
              <a:gd name="connsiteY1" fmla="*/ 0 h 2011825"/>
              <a:gd name="connsiteX2" fmla="*/ 319679 w 319679"/>
              <a:gd name="connsiteY2" fmla="*/ 2011825 h 2011825"/>
              <a:gd name="connsiteX3" fmla="*/ 0 w 319679"/>
              <a:gd name="connsiteY3" fmla="*/ 2011825 h 2011825"/>
              <a:gd name="connsiteX4" fmla="*/ 0 w 319679"/>
              <a:gd name="connsiteY4" fmla="*/ 0 h 2011825"/>
              <a:gd name="connsiteX0" fmla="*/ 0 w 995954"/>
              <a:gd name="connsiteY0" fmla="*/ 0 h 2011825"/>
              <a:gd name="connsiteX1" fmla="*/ 995954 w 995954"/>
              <a:gd name="connsiteY1" fmla="*/ 9525 h 2011825"/>
              <a:gd name="connsiteX2" fmla="*/ 319679 w 995954"/>
              <a:gd name="connsiteY2" fmla="*/ 2011825 h 2011825"/>
              <a:gd name="connsiteX3" fmla="*/ 0 w 995954"/>
              <a:gd name="connsiteY3" fmla="*/ 2011825 h 2011825"/>
              <a:gd name="connsiteX4" fmla="*/ 0 w 995954"/>
              <a:gd name="connsiteY4" fmla="*/ 0 h 2011825"/>
              <a:gd name="connsiteX0" fmla="*/ 676275 w 995954"/>
              <a:gd name="connsiteY0" fmla="*/ 3175 h 2002300"/>
              <a:gd name="connsiteX1" fmla="*/ 995954 w 995954"/>
              <a:gd name="connsiteY1" fmla="*/ 0 h 2002300"/>
              <a:gd name="connsiteX2" fmla="*/ 319679 w 995954"/>
              <a:gd name="connsiteY2" fmla="*/ 2002300 h 2002300"/>
              <a:gd name="connsiteX3" fmla="*/ 0 w 995954"/>
              <a:gd name="connsiteY3" fmla="*/ 2002300 h 2002300"/>
              <a:gd name="connsiteX4" fmla="*/ 676275 w 995954"/>
              <a:gd name="connsiteY4" fmla="*/ 3175 h 2002300"/>
              <a:gd name="connsiteX0" fmla="*/ 75565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755650 w 995954"/>
              <a:gd name="connsiteY4" fmla="*/ 0 h 2002300"/>
              <a:gd name="connsiteX0" fmla="*/ 679450 w 995954"/>
              <a:gd name="connsiteY0" fmla="*/ 0 h 2008650"/>
              <a:gd name="connsiteX1" fmla="*/ 995954 w 995954"/>
              <a:gd name="connsiteY1" fmla="*/ 6350 h 2008650"/>
              <a:gd name="connsiteX2" fmla="*/ 319679 w 995954"/>
              <a:gd name="connsiteY2" fmla="*/ 2008650 h 2008650"/>
              <a:gd name="connsiteX3" fmla="*/ 0 w 995954"/>
              <a:gd name="connsiteY3" fmla="*/ 2008650 h 2008650"/>
              <a:gd name="connsiteX4" fmla="*/ 679450 w 995954"/>
              <a:gd name="connsiteY4" fmla="*/ 0 h 2008650"/>
              <a:gd name="connsiteX0" fmla="*/ 68580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685800 w 995954"/>
              <a:gd name="connsiteY4" fmla="*/ 0 h 2002300"/>
              <a:gd name="connsiteX0" fmla="*/ 685800 w 1011829"/>
              <a:gd name="connsiteY0" fmla="*/ 0 h 2002300"/>
              <a:gd name="connsiteX1" fmla="*/ 1011829 w 1011829"/>
              <a:gd name="connsiteY1" fmla="*/ 0 h 2002300"/>
              <a:gd name="connsiteX2" fmla="*/ 319679 w 1011829"/>
              <a:gd name="connsiteY2" fmla="*/ 2002300 h 2002300"/>
              <a:gd name="connsiteX3" fmla="*/ 0 w 1011829"/>
              <a:gd name="connsiteY3" fmla="*/ 2002300 h 2002300"/>
              <a:gd name="connsiteX4" fmla="*/ 685800 w 1011829"/>
              <a:gd name="connsiteY4" fmla="*/ 0 h 2002300"/>
              <a:gd name="connsiteX0" fmla="*/ 685800 w 1011829"/>
              <a:gd name="connsiteY0" fmla="*/ 0 h 2002300"/>
              <a:gd name="connsiteX1" fmla="*/ 1011829 w 1011829"/>
              <a:gd name="connsiteY1" fmla="*/ 0 h 2002300"/>
              <a:gd name="connsiteX2" fmla="*/ 332379 w 1011829"/>
              <a:gd name="connsiteY2" fmla="*/ 2002300 h 2002300"/>
              <a:gd name="connsiteX3" fmla="*/ 0 w 1011829"/>
              <a:gd name="connsiteY3" fmla="*/ 2002300 h 2002300"/>
              <a:gd name="connsiteX4" fmla="*/ 685800 w 1011829"/>
              <a:gd name="connsiteY4" fmla="*/ 0 h 200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29" h="2002300">
                <a:moveTo>
                  <a:pt x="685800" y="0"/>
                </a:moveTo>
                <a:lnTo>
                  <a:pt x="1011829" y="0"/>
                </a:lnTo>
                <a:lnTo>
                  <a:pt x="332379" y="2002300"/>
                </a:lnTo>
                <a:lnTo>
                  <a:pt x="0" y="2002300"/>
                </a:lnTo>
                <a:lnTo>
                  <a:pt x="6858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06BBE815-7C8E-D844-A944-719D6ED821EB}"/>
              </a:ext>
            </a:extLst>
          </p:cNvPr>
          <p:cNvSpPr>
            <a:spLocks noGrp="1"/>
          </p:cNvSpPr>
          <p:nvPr userDrawn="1">
            <p:ph type="title"/>
          </p:nvPr>
        </p:nvSpPr>
        <p:spPr>
          <a:xfrm>
            <a:off x="4844372" y="365125"/>
            <a:ext cx="6509427" cy="1325563"/>
          </a:xfrm>
        </p:spPr>
        <p:txBody>
          <a:bodyPr/>
          <a:lstStyle>
            <a:lvl1pPr>
              <a:defRPr>
                <a:solidFill>
                  <a:srgbClr val="263B88"/>
                </a:solidFill>
              </a:defRPr>
            </a:lvl1pPr>
          </a:lstStyle>
          <a:p>
            <a:r>
              <a:rPr lang="en-US"/>
              <a:t>Click to edit Master title style</a:t>
            </a:r>
          </a:p>
        </p:txBody>
      </p:sp>
      <p:sp>
        <p:nvSpPr>
          <p:cNvPr id="10" name="TextBox 9">
            <a:extLst>
              <a:ext uri="{FF2B5EF4-FFF2-40B4-BE49-F238E27FC236}">
                <a16:creationId xmlns:a16="http://schemas.microsoft.com/office/drawing/2014/main" id="{EDAFB3EF-6E74-CF4E-9827-D91AE6D9AFC4}"/>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4628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BLOCK PHOTO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5A09D8-930A-714A-9417-7D0C8199714A}"/>
              </a:ext>
            </a:extLst>
          </p:cNvPr>
          <p:cNvSpPr>
            <a:spLocks noGrp="1"/>
          </p:cNvSpPr>
          <p:nvPr>
            <p:ph type="pic" sz="quarter" idx="10"/>
          </p:nvPr>
        </p:nvSpPr>
        <p:spPr>
          <a:xfrm>
            <a:off x="5411217" y="0"/>
            <a:ext cx="5299644" cy="6858000"/>
          </a:xfrm>
          <a:custGeom>
            <a:avLst/>
            <a:gdLst>
              <a:gd name="connsiteX0" fmla="*/ 2177955 w 4954597"/>
              <a:gd name="connsiteY0" fmla="*/ 0 h 6386486"/>
              <a:gd name="connsiteX1" fmla="*/ 4954597 w 4954597"/>
              <a:gd name="connsiteY1" fmla="*/ 0 h 6386486"/>
              <a:gd name="connsiteX2" fmla="*/ 2776642 w 4954597"/>
              <a:gd name="connsiteY2" fmla="*/ 6386486 h 6386486"/>
              <a:gd name="connsiteX3" fmla="*/ 0 w 4954597"/>
              <a:gd name="connsiteY3" fmla="*/ 6386486 h 6386486"/>
            </a:gdLst>
            <a:ahLst/>
            <a:cxnLst>
              <a:cxn ang="0">
                <a:pos x="connsiteX0" y="connsiteY0"/>
              </a:cxn>
              <a:cxn ang="0">
                <a:pos x="connsiteX1" y="connsiteY1"/>
              </a:cxn>
              <a:cxn ang="0">
                <a:pos x="connsiteX2" y="connsiteY2"/>
              </a:cxn>
              <a:cxn ang="0">
                <a:pos x="connsiteX3" y="connsiteY3"/>
              </a:cxn>
            </a:cxnLst>
            <a:rect l="l" t="t" r="r" b="b"/>
            <a:pathLst>
              <a:path w="4954597" h="6386486">
                <a:moveTo>
                  <a:pt x="2177955" y="0"/>
                </a:moveTo>
                <a:lnTo>
                  <a:pt x="4954597" y="0"/>
                </a:lnTo>
                <a:lnTo>
                  <a:pt x="2776642" y="6386486"/>
                </a:lnTo>
                <a:lnTo>
                  <a:pt x="0" y="6386486"/>
                </a:lnTo>
                <a:close/>
              </a:path>
            </a:pathLst>
          </a:custGeom>
          <a:pattFill prst="dkHorz">
            <a:fgClr>
              <a:schemeClr val="bg1">
                <a:lumMod val="75000"/>
              </a:schemeClr>
            </a:fgClr>
            <a:bgClr>
              <a:schemeClr val="bg1"/>
            </a:bgClr>
          </a:pattFill>
        </p:spPr>
      </p:sp>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9679223" y="-961"/>
            <a:ext cx="2512777" cy="3543083"/>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2282825 w 3367839"/>
              <a:gd name="connsiteY0" fmla="*/ 0 h 3603408"/>
              <a:gd name="connsiteX1" fmla="*/ 3367839 w 3367839"/>
              <a:gd name="connsiteY1" fmla="*/ 60325 h 3603408"/>
              <a:gd name="connsiteX2" fmla="*/ 3367839 w 3367839"/>
              <a:gd name="connsiteY2" fmla="*/ 3603408 h 3603408"/>
              <a:gd name="connsiteX3" fmla="*/ 855062 w 3367839"/>
              <a:gd name="connsiteY3" fmla="*/ 3603408 h 3603408"/>
              <a:gd name="connsiteX4" fmla="*/ 2060767 w 3367839"/>
              <a:gd name="connsiteY4" fmla="*/ 67881 h 3603408"/>
              <a:gd name="connsiteX5" fmla="*/ 0 w 3367839"/>
              <a:gd name="connsiteY5" fmla="*/ 67881 h 3603408"/>
              <a:gd name="connsiteX6" fmla="*/ 2282825 w 3367839"/>
              <a:gd name="connsiteY6" fmla="*/ 0 h 3603408"/>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880 w 2512777"/>
              <a:gd name="connsiteY0" fmla="*/ 1206 h 3543083"/>
              <a:gd name="connsiteX1" fmla="*/ 2512777 w 2512777"/>
              <a:gd name="connsiteY1" fmla="*/ 0 h 3543083"/>
              <a:gd name="connsiteX2" fmla="*/ 2512777 w 2512777"/>
              <a:gd name="connsiteY2" fmla="*/ 3543083 h 3543083"/>
              <a:gd name="connsiteX3" fmla="*/ 0 w 2512777"/>
              <a:gd name="connsiteY3" fmla="*/ 3543083 h 3543083"/>
              <a:gd name="connsiteX4" fmla="*/ 1208880 w 2512777"/>
              <a:gd name="connsiteY4" fmla="*/ 1206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880" y="1206"/>
                </a:moveTo>
                <a:lnTo>
                  <a:pt x="2512777" y="0"/>
                </a:lnTo>
                <a:lnTo>
                  <a:pt x="2512777" y="3543083"/>
                </a:lnTo>
                <a:lnTo>
                  <a:pt x="0" y="3543083"/>
                </a:lnTo>
                <a:lnTo>
                  <a:pt x="1208880" y="1206"/>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5490411" cy="1325563"/>
          </a:xfrm>
        </p:spPr>
        <p:txBody>
          <a:bodyPr/>
          <a:lstStyle>
            <a:lvl1pPr>
              <a:defRPr>
                <a:solidFill>
                  <a:srgbClr val="263B88"/>
                </a:solidFill>
              </a:defRPr>
            </a:lvl1pPr>
          </a:lstStyle>
          <a:p>
            <a:r>
              <a:rPr lang="en-US"/>
              <a:t>Click to edit Master title style</a:t>
            </a:r>
          </a:p>
        </p:txBody>
      </p:sp>
      <p:sp>
        <p:nvSpPr>
          <p:cNvPr id="22" name="Picture Placeholder 21">
            <a:extLst>
              <a:ext uri="{FF2B5EF4-FFF2-40B4-BE49-F238E27FC236}">
                <a16:creationId xmlns:a16="http://schemas.microsoft.com/office/drawing/2014/main" id="{4CD3DD15-B7A2-AC4B-81C5-4A9952A09BBE}"/>
              </a:ext>
            </a:extLst>
          </p:cNvPr>
          <p:cNvSpPr>
            <a:spLocks noGrp="1"/>
          </p:cNvSpPr>
          <p:nvPr>
            <p:ph type="pic" sz="quarter" idx="12"/>
          </p:nvPr>
        </p:nvSpPr>
        <p:spPr>
          <a:xfrm>
            <a:off x="8545847" y="3663951"/>
            <a:ext cx="3646155" cy="3194050"/>
          </a:xfrm>
          <a:custGeom>
            <a:avLst/>
            <a:gdLst>
              <a:gd name="connsiteX0" fmla="*/ 1089253 w 3646155"/>
              <a:gd name="connsiteY0" fmla="*/ 0 h 3194050"/>
              <a:gd name="connsiteX1" fmla="*/ 3646155 w 3646155"/>
              <a:gd name="connsiteY1" fmla="*/ 0 h 3194050"/>
              <a:gd name="connsiteX2" fmla="*/ 3646155 w 3646155"/>
              <a:gd name="connsiteY2" fmla="*/ 3194050 h 3194050"/>
              <a:gd name="connsiteX3" fmla="*/ 0 w 3646155"/>
              <a:gd name="connsiteY3" fmla="*/ 3194050 h 3194050"/>
            </a:gdLst>
            <a:ahLst/>
            <a:cxnLst>
              <a:cxn ang="0">
                <a:pos x="connsiteX0" y="connsiteY0"/>
              </a:cxn>
              <a:cxn ang="0">
                <a:pos x="connsiteX1" y="connsiteY1"/>
              </a:cxn>
              <a:cxn ang="0">
                <a:pos x="connsiteX2" y="connsiteY2"/>
              </a:cxn>
              <a:cxn ang="0">
                <a:pos x="connsiteX3" y="connsiteY3"/>
              </a:cxn>
            </a:cxnLst>
            <a:rect l="l" t="t" r="r" b="b"/>
            <a:pathLst>
              <a:path w="3646155" h="3194050">
                <a:moveTo>
                  <a:pt x="1089253" y="0"/>
                </a:moveTo>
                <a:lnTo>
                  <a:pt x="3646155" y="0"/>
                </a:lnTo>
                <a:lnTo>
                  <a:pt x="3646155" y="3194050"/>
                </a:lnTo>
                <a:lnTo>
                  <a:pt x="0" y="3194050"/>
                </a:lnTo>
                <a:close/>
              </a:path>
            </a:pathLst>
          </a:custGeom>
          <a:pattFill prst="dkHorz">
            <a:fgClr>
              <a:schemeClr val="bg1">
                <a:lumMod val="75000"/>
              </a:schemeClr>
            </a:fgClr>
            <a:bgClr>
              <a:schemeClr val="bg1"/>
            </a:bgClr>
          </a:pattFill>
        </p:spPr>
      </p:sp>
    </p:spTree>
    <p:extLst>
      <p:ext uri="{BB962C8B-B14F-4D97-AF65-F5344CB8AC3E}">
        <p14:creationId xmlns:p14="http://schemas.microsoft.com/office/powerpoint/2010/main" val="395714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G PHOTO RIGH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7327583" y="-960"/>
            <a:ext cx="4864418" cy="6858960"/>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91845 w 3367839"/>
              <a:gd name="connsiteY0" fmla="*/ 0 h 3562764"/>
              <a:gd name="connsiteX1" fmla="*/ 3367839 w 3367839"/>
              <a:gd name="connsiteY1" fmla="*/ 19681 h 3562764"/>
              <a:gd name="connsiteX2" fmla="*/ 3367839 w 3367839"/>
              <a:gd name="connsiteY2" fmla="*/ 3562764 h 3562764"/>
              <a:gd name="connsiteX3" fmla="*/ 855062 w 3367839"/>
              <a:gd name="connsiteY3" fmla="*/ 3562764 h 3562764"/>
              <a:gd name="connsiteX4" fmla="*/ 2060767 w 3367839"/>
              <a:gd name="connsiteY4" fmla="*/ 27237 h 3562764"/>
              <a:gd name="connsiteX5" fmla="*/ 0 w 3367839"/>
              <a:gd name="connsiteY5" fmla="*/ 27237 h 3562764"/>
              <a:gd name="connsiteX6" fmla="*/ 91845 w 3367839"/>
              <a:gd name="connsiteY6" fmla="*/ 0 h 3562764"/>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985 w 2512777"/>
              <a:gd name="connsiteY0" fmla="*/ 0 h 3548648"/>
              <a:gd name="connsiteX1" fmla="*/ 2512777 w 2512777"/>
              <a:gd name="connsiteY1" fmla="*/ 5565 h 3548648"/>
              <a:gd name="connsiteX2" fmla="*/ 2512777 w 2512777"/>
              <a:gd name="connsiteY2" fmla="*/ 3548648 h 3548648"/>
              <a:gd name="connsiteX3" fmla="*/ 0 w 2512777"/>
              <a:gd name="connsiteY3" fmla="*/ 3548648 h 3548648"/>
              <a:gd name="connsiteX4" fmla="*/ 1208985 w 2512777"/>
              <a:gd name="connsiteY4" fmla="*/ 0 h 3548648"/>
              <a:gd name="connsiteX0" fmla="*/ 1208985 w 2512777"/>
              <a:gd name="connsiteY0" fmla="*/ 995 h 3543083"/>
              <a:gd name="connsiteX1" fmla="*/ 2512777 w 2512777"/>
              <a:gd name="connsiteY1" fmla="*/ 0 h 3543083"/>
              <a:gd name="connsiteX2" fmla="*/ 2512777 w 2512777"/>
              <a:gd name="connsiteY2" fmla="*/ 3543083 h 3543083"/>
              <a:gd name="connsiteX3" fmla="*/ 0 w 2512777"/>
              <a:gd name="connsiteY3" fmla="*/ 3543083 h 3543083"/>
              <a:gd name="connsiteX4" fmla="*/ 1208985 w 2512777"/>
              <a:gd name="connsiteY4" fmla="*/ 995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985" y="995"/>
                </a:moveTo>
                <a:lnTo>
                  <a:pt x="2512777" y="0"/>
                </a:lnTo>
                <a:lnTo>
                  <a:pt x="2512777" y="3543083"/>
                </a:lnTo>
                <a:lnTo>
                  <a:pt x="0" y="3543083"/>
                </a:lnTo>
                <a:lnTo>
                  <a:pt x="1208985" y="995"/>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7550150" cy="1325563"/>
          </a:xfrm>
        </p:spPr>
        <p:txBody>
          <a:bodyPr/>
          <a:lstStyle>
            <a:lvl1pPr>
              <a:defRPr>
                <a:solidFill>
                  <a:srgbClr val="263B88"/>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42BF28D-FA6A-BC43-86C5-6D92E7BE7074}"/>
              </a:ext>
            </a:extLst>
          </p:cNvPr>
          <p:cNvSpPr>
            <a:spLocks noGrp="1"/>
          </p:cNvSpPr>
          <p:nvPr>
            <p:ph idx="1"/>
          </p:nvPr>
        </p:nvSpPr>
        <p:spPr>
          <a:xfrm>
            <a:off x="838200" y="1961812"/>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9879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STAR">
    <p:bg>
      <p:bgPr>
        <a:solidFill>
          <a:schemeClr val="bg1"/>
        </a:solidFill>
        <a:effectLst/>
      </p:bgPr>
    </p:bg>
    <p:spTree>
      <p:nvGrpSpPr>
        <p:cNvPr id="1" name=""/>
        <p:cNvGrpSpPr/>
        <p:nvPr/>
      </p:nvGrpSpPr>
      <p:grpSpPr>
        <a:xfrm>
          <a:off x="0" y="0"/>
          <a:ext cx="0" cy="0"/>
          <a:chOff x="0" y="0"/>
          <a:chExt cx="0" cy="0"/>
        </a:xfrm>
      </p:grpSpPr>
      <p:sp>
        <p:nvSpPr>
          <p:cNvPr id="18" name="5-Point Star 17">
            <a:extLst>
              <a:ext uri="{FF2B5EF4-FFF2-40B4-BE49-F238E27FC236}">
                <a16:creationId xmlns:a16="http://schemas.microsoft.com/office/drawing/2014/main" id="{3586396C-86D9-CD49-9D71-8272CB0325C9}"/>
              </a:ext>
            </a:extLst>
          </p:cNvPr>
          <p:cNvSpPr>
            <a:spLocks noChangeAspect="1"/>
          </p:cNvSpPr>
          <p:nvPr userDrawn="1"/>
        </p:nvSpPr>
        <p:spPr>
          <a:xfrm rot="10800000">
            <a:off x="-3888" y="17"/>
            <a:ext cx="10457187" cy="6857983"/>
          </a:xfrm>
          <a:custGeom>
            <a:avLst/>
            <a:gdLst>
              <a:gd name="connsiteX0" fmla="*/ 7 w 6856230"/>
              <a:gd name="connsiteY0" fmla="*/ 2619516 h 6858000"/>
              <a:gd name="connsiteX1" fmla="*/ 2618861 w 6856230"/>
              <a:gd name="connsiteY1" fmla="*/ 2619535 h 6858000"/>
              <a:gd name="connsiteX2" fmla="*/ 3428115 w 6856230"/>
              <a:gd name="connsiteY2" fmla="*/ 0 h 6858000"/>
              <a:gd name="connsiteX3" fmla="*/ 4237369 w 6856230"/>
              <a:gd name="connsiteY3" fmla="*/ 2619535 h 6858000"/>
              <a:gd name="connsiteX4" fmla="*/ 6856223 w 6856230"/>
              <a:gd name="connsiteY4" fmla="*/ 2619516 h 6858000"/>
              <a:gd name="connsiteX5" fmla="*/ 4737515 w 6856230"/>
              <a:gd name="connsiteY5" fmla="*/ 4238459 h 6858000"/>
              <a:gd name="connsiteX6" fmla="*/ 5546802 w 6856230"/>
              <a:gd name="connsiteY6" fmla="*/ 6857983 h 6858000"/>
              <a:gd name="connsiteX7" fmla="*/ 3428115 w 6856230"/>
              <a:gd name="connsiteY7" fmla="*/ 5239010 h 6858000"/>
              <a:gd name="connsiteX8" fmla="*/ 1309428 w 6856230"/>
              <a:gd name="connsiteY8" fmla="*/ 6857983 h 6858000"/>
              <a:gd name="connsiteX9" fmla="*/ 2118715 w 6856230"/>
              <a:gd name="connsiteY9" fmla="*/ 4238459 h 6858000"/>
              <a:gd name="connsiteX10" fmla="*/ 7 w 6856230"/>
              <a:gd name="connsiteY10" fmla="*/ 2619516 h 6858000"/>
              <a:gd name="connsiteX0" fmla="*/ 0 w 6856216"/>
              <a:gd name="connsiteY0" fmla="*/ 2619516 h 6857983"/>
              <a:gd name="connsiteX1" fmla="*/ 2618854 w 6856216"/>
              <a:gd name="connsiteY1" fmla="*/ 2619535 h 6857983"/>
              <a:gd name="connsiteX2" fmla="*/ 3428108 w 6856216"/>
              <a:gd name="connsiteY2" fmla="*/ 0 h 6857983"/>
              <a:gd name="connsiteX3" fmla="*/ 4237362 w 6856216"/>
              <a:gd name="connsiteY3" fmla="*/ 2619535 h 6857983"/>
              <a:gd name="connsiteX4" fmla="*/ 6856216 w 6856216"/>
              <a:gd name="connsiteY4" fmla="*/ 2619516 h 6857983"/>
              <a:gd name="connsiteX5" fmla="*/ 4737508 w 6856216"/>
              <a:gd name="connsiteY5" fmla="*/ 4238459 h 6857983"/>
              <a:gd name="connsiteX6" fmla="*/ 5546795 w 6856216"/>
              <a:gd name="connsiteY6" fmla="*/ 6857983 h 6857983"/>
              <a:gd name="connsiteX7" fmla="*/ 1309421 w 6856216"/>
              <a:gd name="connsiteY7" fmla="*/ 6857983 h 6857983"/>
              <a:gd name="connsiteX8" fmla="*/ 2118708 w 6856216"/>
              <a:gd name="connsiteY8" fmla="*/ 4238459 h 6857983"/>
              <a:gd name="connsiteX9" fmla="*/ 0 w 6856216"/>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5546795 w 10460362"/>
              <a:gd name="connsiteY5" fmla="*/ 6857983 h 6857983"/>
              <a:gd name="connsiteX6" fmla="*/ 1309421 w 10460362"/>
              <a:gd name="connsiteY6" fmla="*/ 6857983 h 6857983"/>
              <a:gd name="connsiteX7" fmla="*/ 2118708 w 10460362"/>
              <a:gd name="connsiteY7" fmla="*/ 4238459 h 6857983"/>
              <a:gd name="connsiteX8" fmla="*/ 0 w 10460362"/>
              <a:gd name="connsiteY8"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5546795 w 10460362"/>
              <a:gd name="connsiteY4" fmla="*/ 68579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48995 w 10460362"/>
              <a:gd name="connsiteY4" fmla="*/ 68452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8045"/>
              <a:gd name="connsiteY0" fmla="*/ 2619516 h 6870683"/>
              <a:gd name="connsiteX1" fmla="*/ 2618854 w 10468045"/>
              <a:gd name="connsiteY1" fmla="*/ 2619535 h 6870683"/>
              <a:gd name="connsiteX2" fmla="*/ 3428108 w 10468045"/>
              <a:gd name="connsiteY2" fmla="*/ 0 h 6870683"/>
              <a:gd name="connsiteX3" fmla="*/ 10460362 w 10468045"/>
              <a:gd name="connsiteY3" fmla="*/ 16035 h 6870683"/>
              <a:gd name="connsiteX4" fmla="*/ 10468045 w 10468045"/>
              <a:gd name="connsiteY4" fmla="*/ 6870683 h 6870683"/>
              <a:gd name="connsiteX5" fmla="*/ 1309421 w 10468045"/>
              <a:gd name="connsiteY5" fmla="*/ 6857983 h 6870683"/>
              <a:gd name="connsiteX6" fmla="*/ 2118708 w 10468045"/>
              <a:gd name="connsiteY6" fmla="*/ 4238459 h 6870683"/>
              <a:gd name="connsiteX7" fmla="*/ 0 w 10468045"/>
              <a:gd name="connsiteY7" fmla="*/ 2619516 h 68706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347395 w 10460362"/>
              <a:gd name="connsiteY4" fmla="*/ 673415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52170 w 10460362"/>
              <a:gd name="connsiteY4" fmla="*/ 685480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57187"/>
              <a:gd name="connsiteY0" fmla="*/ 2619516 h 6857983"/>
              <a:gd name="connsiteX1" fmla="*/ 2618854 w 10457187"/>
              <a:gd name="connsiteY1" fmla="*/ 2619535 h 6857983"/>
              <a:gd name="connsiteX2" fmla="*/ 3428108 w 10457187"/>
              <a:gd name="connsiteY2" fmla="*/ 0 h 6857983"/>
              <a:gd name="connsiteX3" fmla="*/ 10457187 w 10457187"/>
              <a:gd name="connsiteY3" fmla="*/ 6510 h 6857983"/>
              <a:gd name="connsiteX4" fmla="*/ 10452170 w 10457187"/>
              <a:gd name="connsiteY4" fmla="*/ 6854808 h 6857983"/>
              <a:gd name="connsiteX5" fmla="*/ 1309421 w 10457187"/>
              <a:gd name="connsiteY5" fmla="*/ 6857983 h 6857983"/>
              <a:gd name="connsiteX6" fmla="*/ 2118708 w 10457187"/>
              <a:gd name="connsiteY6" fmla="*/ 4238459 h 6857983"/>
              <a:gd name="connsiteX7" fmla="*/ 0 w 10457187"/>
              <a:gd name="connsiteY7" fmla="*/ 2619516 h 68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7187" h="6857983">
                <a:moveTo>
                  <a:pt x="0" y="2619516"/>
                </a:moveTo>
                <a:lnTo>
                  <a:pt x="2618854" y="2619535"/>
                </a:lnTo>
                <a:lnTo>
                  <a:pt x="3428108" y="0"/>
                </a:lnTo>
                <a:lnTo>
                  <a:pt x="10457187" y="6510"/>
                </a:lnTo>
                <a:cubicBezTo>
                  <a:pt x="10454456" y="2286101"/>
                  <a:pt x="10454901" y="4575217"/>
                  <a:pt x="10452170" y="6854808"/>
                </a:cubicBezTo>
                <a:lnTo>
                  <a:pt x="1309421" y="6857983"/>
                </a:lnTo>
                <a:lnTo>
                  <a:pt x="2118708" y="4238459"/>
                </a:lnTo>
                <a:lnTo>
                  <a:pt x="0" y="2619516"/>
                </a:ln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60E225F0-01E3-6F4A-BF1A-1F700C310C63}"/>
              </a:ext>
            </a:extLst>
          </p:cNvPr>
          <p:cNvSpPr>
            <a:spLocks noChangeAspect="1"/>
          </p:cNvSpPr>
          <p:nvPr userDrawn="1"/>
        </p:nvSpPr>
        <p:spPr>
          <a:xfrm rot="10800000">
            <a:off x="3597076" y="0"/>
            <a:ext cx="6856230" cy="6858000"/>
          </a:xfrm>
          <a:prstGeom prst="star5">
            <a:avLst/>
          </a:pr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FF59878-53E2-E14B-B711-49DABE8A9E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473043" cy="1325563"/>
          </a:xfrm>
        </p:spPr>
        <p:txBody>
          <a:bodyPr/>
          <a:lstStyle>
            <a:lvl1pPr>
              <a:defRPr b="1">
                <a:solidFill>
                  <a:schemeClr val="bg1"/>
                </a:solidFill>
                <a:latin typeface="Source Sans Pro" panose="020B0503030403020204" pitchFamily="34" charset="77"/>
              </a:defRPr>
            </a:lvl1pPr>
          </a:lstStyle>
          <a:p>
            <a:r>
              <a:rPr lang="en-US"/>
              <a:t>Click to edit Master title style</a:t>
            </a:r>
          </a:p>
        </p:txBody>
      </p:sp>
      <p:pic>
        <p:nvPicPr>
          <p:cNvPr id="14" name="Graphic 13">
            <a:extLst>
              <a:ext uri="{FF2B5EF4-FFF2-40B4-BE49-F238E27FC236}">
                <a16:creationId xmlns:a16="http://schemas.microsoft.com/office/drawing/2014/main" id="{D35AC591-F68E-E849-96D7-42D7A4EDA9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17598" y="6373127"/>
            <a:ext cx="837436" cy="176302"/>
          </a:xfrm>
          <a:prstGeom prst="rect">
            <a:avLst/>
          </a:prstGeom>
        </p:spPr>
      </p:pic>
      <p:sp>
        <p:nvSpPr>
          <p:cNvPr id="15" name="TextBox 14">
            <a:extLst>
              <a:ext uri="{FF2B5EF4-FFF2-40B4-BE49-F238E27FC236}">
                <a16:creationId xmlns:a16="http://schemas.microsoft.com/office/drawing/2014/main" id="{1AC876A5-CE71-3941-90FA-A793B7349838}"/>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23" name="Picture Placeholder 22">
            <a:extLst>
              <a:ext uri="{FF2B5EF4-FFF2-40B4-BE49-F238E27FC236}">
                <a16:creationId xmlns:a16="http://schemas.microsoft.com/office/drawing/2014/main" id="{77050E7E-4623-FD43-8A31-FFBB77C16763}"/>
              </a:ext>
            </a:extLst>
          </p:cNvPr>
          <p:cNvSpPr>
            <a:spLocks noGrp="1"/>
          </p:cNvSpPr>
          <p:nvPr>
            <p:ph type="pic" sz="quarter" idx="10"/>
          </p:nvPr>
        </p:nvSpPr>
        <p:spPr>
          <a:xfrm>
            <a:off x="6680200" y="0"/>
            <a:ext cx="5509721" cy="6858000"/>
          </a:xfrm>
          <a:custGeom>
            <a:avLst/>
            <a:gdLst>
              <a:gd name="connsiteX0" fmla="*/ 0 w 5509721"/>
              <a:gd name="connsiteY0" fmla="*/ 6857675 h 6858000"/>
              <a:gd name="connsiteX1" fmla="*/ 350958 w 5509721"/>
              <a:gd name="connsiteY1" fmla="*/ 6858000 h 6858000"/>
              <a:gd name="connsiteX2" fmla="*/ 0 w 5509721"/>
              <a:gd name="connsiteY2" fmla="*/ 6858000 h 6858000"/>
              <a:gd name="connsiteX3" fmla="*/ 0 w 5509721"/>
              <a:gd name="connsiteY3" fmla="*/ 0 h 6858000"/>
              <a:gd name="connsiteX4" fmla="*/ 5509721 w 5509721"/>
              <a:gd name="connsiteY4" fmla="*/ 0 h 6858000"/>
              <a:gd name="connsiteX5" fmla="*/ 5509721 w 5509721"/>
              <a:gd name="connsiteY5" fmla="*/ 6858000 h 6858000"/>
              <a:gd name="connsiteX6" fmla="*/ 350958 w 5509721"/>
              <a:gd name="connsiteY6" fmla="*/ 6858000 h 6858000"/>
              <a:gd name="connsiteX7" fmla="*/ 1160212 w 5509721"/>
              <a:gd name="connsiteY7" fmla="*/ 4238465 h 6858000"/>
              <a:gd name="connsiteX8" fmla="*/ 3779066 w 5509721"/>
              <a:gd name="connsiteY8" fmla="*/ 4238484 h 6858000"/>
              <a:gd name="connsiteX9" fmla="*/ 1660358 w 5509721"/>
              <a:gd name="connsiteY9" fmla="*/ 2619541 h 6858000"/>
              <a:gd name="connsiteX10" fmla="*/ 2469645 w 5509721"/>
              <a:gd name="connsiteY10" fmla="*/ 17 h 6858000"/>
              <a:gd name="connsiteX11" fmla="*/ 0 w 5509721"/>
              <a:gd name="connsiteY11" fmla="*/ 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721" h="6858000">
                <a:moveTo>
                  <a:pt x="0" y="6857675"/>
                </a:moveTo>
                <a:lnTo>
                  <a:pt x="350958" y="6858000"/>
                </a:lnTo>
                <a:lnTo>
                  <a:pt x="0" y="6858000"/>
                </a:lnTo>
                <a:close/>
                <a:moveTo>
                  <a:pt x="0" y="0"/>
                </a:moveTo>
                <a:lnTo>
                  <a:pt x="5509721" y="0"/>
                </a:lnTo>
                <a:lnTo>
                  <a:pt x="5509721" y="6858000"/>
                </a:lnTo>
                <a:lnTo>
                  <a:pt x="350958" y="6858000"/>
                </a:lnTo>
                <a:lnTo>
                  <a:pt x="1160212" y="4238465"/>
                </a:lnTo>
                <a:lnTo>
                  <a:pt x="3779066" y="4238484"/>
                </a:lnTo>
                <a:lnTo>
                  <a:pt x="1660358" y="2619541"/>
                </a:lnTo>
                <a:lnTo>
                  <a:pt x="2469645" y="17"/>
                </a:lnTo>
                <a:lnTo>
                  <a:pt x="0" y="875"/>
                </a:lnTo>
                <a:close/>
              </a:path>
            </a:pathLst>
          </a:custGeom>
          <a:pattFill prst="pct5">
            <a:fgClr>
              <a:schemeClr val="bg2">
                <a:lumMod val="90000"/>
              </a:schemeClr>
            </a:fgClr>
            <a:bgClr>
              <a:schemeClr val="bg1"/>
            </a:bgClr>
          </a:pattFill>
        </p:spPr>
        <p:txBody>
          <a:bodyPr wrap="square">
            <a:noAutofit/>
          </a:bodyPr>
          <a:lstStyle/>
          <a:p>
            <a:endParaRPr lang="en-US"/>
          </a:p>
        </p:txBody>
      </p:sp>
      <p:sp>
        <p:nvSpPr>
          <p:cNvPr id="12" name="Content Placeholder 2">
            <a:extLst>
              <a:ext uri="{FF2B5EF4-FFF2-40B4-BE49-F238E27FC236}">
                <a16:creationId xmlns:a16="http://schemas.microsoft.com/office/drawing/2014/main" id="{6E177014-C584-874E-AB2C-DE6EF2FDA2FA}"/>
              </a:ext>
            </a:extLst>
          </p:cNvPr>
          <p:cNvSpPr>
            <a:spLocks noGrp="1"/>
          </p:cNvSpPr>
          <p:nvPr>
            <p:ph idx="1"/>
          </p:nvPr>
        </p:nvSpPr>
        <p:spPr>
          <a:xfrm>
            <a:off x="838200" y="1825625"/>
            <a:ext cx="7499465" cy="4351338"/>
          </a:xfrm>
        </p:spPr>
        <p:txBody>
          <a:bodyPr lIns="90000"/>
          <a:lstStyle>
            <a:lvl1pPr marL="0" indent="0">
              <a:buNone/>
              <a:defRPr>
                <a:solidFill>
                  <a:schemeClr val="bg1"/>
                </a:solidFill>
                <a:latin typeface="Source Sans Pro" panose="020B0503030403020204" pitchFamily="34" charset="77"/>
              </a:defRPr>
            </a:lvl1pPr>
            <a:lvl2pPr marL="360000" indent="0">
              <a:buNone/>
              <a:defRPr>
                <a:solidFill>
                  <a:schemeClr val="bg1"/>
                </a:solidFill>
                <a:latin typeface="Source Sans Pro" panose="020B0503030403020204" pitchFamily="34" charset="77"/>
              </a:defRPr>
            </a:lvl2pPr>
            <a:lvl3pPr marL="720000" indent="0">
              <a:buNone/>
              <a:defRPr>
                <a:solidFill>
                  <a:schemeClr val="bg1"/>
                </a:solidFill>
                <a:latin typeface="Source Sans Pro" panose="020B0503030403020204" pitchFamily="34" charset="77"/>
              </a:defRPr>
            </a:lvl3pPr>
            <a:lvl4pPr marL="1080000" indent="0">
              <a:buNone/>
              <a:defRPr>
                <a:solidFill>
                  <a:schemeClr val="bg1"/>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2081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ONAL IMAGE OVERLAP-lef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DBFAB3F-6B3E-AA43-B172-BDE4790BD97E}"/>
              </a:ext>
            </a:extLst>
          </p:cNvPr>
          <p:cNvSpPr>
            <a:spLocks noGrp="1"/>
          </p:cNvSpPr>
          <p:nvPr>
            <p:ph type="pic" sz="quarter" idx="13"/>
          </p:nvPr>
        </p:nvSpPr>
        <p:spPr>
          <a:xfrm>
            <a:off x="-1" y="0"/>
            <a:ext cx="12193200" cy="6858000"/>
          </a:xfrm>
          <a:noFill/>
        </p:spPr>
        <p:txBody>
          <a:bodyPr/>
          <a:lstStyle/>
          <a:p>
            <a:endParaRPr lang="en-US"/>
          </a:p>
        </p:txBody>
      </p:sp>
      <p:pic>
        <p:nvPicPr>
          <p:cNvPr id="12" name="Graphic 11">
            <a:extLst>
              <a:ext uri="{FF2B5EF4-FFF2-40B4-BE49-F238E27FC236}">
                <a16:creationId xmlns:a16="http://schemas.microsoft.com/office/drawing/2014/main" id="{0D89A2B2-FB6D-604B-A920-B76B2B286B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8" name="Rectangle 33">
            <a:extLst>
              <a:ext uri="{FF2B5EF4-FFF2-40B4-BE49-F238E27FC236}">
                <a16:creationId xmlns:a16="http://schemas.microsoft.com/office/drawing/2014/main" id="{D6174223-45FF-4E45-9FBC-292A813D5101}"/>
              </a:ext>
            </a:extLst>
          </p:cNvPr>
          <p:cNvSpPr/>
          <p:nvPr userDrawn="1"/>
        </p:nvSpPr>
        <p:spPr>
          <a:xfrm>
            <a:off x="-15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pattFill prst="pct10">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530193"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14" name="TextBox 13">
            <a:extLst>
              <a:ext uri="{FF2B5EF4-FFF2-40B4-BE49-F238E27FC236}">
                <a16:creationId xmlns:a16="http://schemas.microsoft.com/office/drawing/2014/main" id="{03C3CD70-F7A6-6B4B-B750-C0C01F20A846}"/>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405EEAA0-076E-ED47-B945-5B9910FEBA83}"/>
              </a:ext>
            </a:extLst>
          </p:cNvPr>
          <p:cNvSpPr>
            <a:spLocks noGrp="1"/>
          </p:cNvSpPr>
          <p:nvPr>
            <p:ph idx="1"/>
          </p:nvPr>
        </p:nvSpPr>
        <p:spPr>
          <a:xfrm>
            <a:off x="838200" y="1825625"/>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40123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BODY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Content Placeholder 2">
            <a:extLst>
              <a:ext uri="{FF2B5EF4-FFF2-40B4-BE49-F238E27FC236}">
                <a16:creationId xmlns:a16="http://schemas.microsoft.com/office/drawing/2014/main" id="{8F2013EF-7B46-EB43-9CBD-3958E6521BEC}"/>
              </a:ext>
            </a:extLst>
          </p:cNvPr>
          <p:cNvSpPr>
            <a:spLocks noGrp="1"/>
          </p:cNvSpPr>
          <p:nvPr>
            <p:ph idx="1"/>
          </p:nvPr>
        </p:nvSpPr>
        <p:spPr>
          <a:xfrm>
            <a:off x="1402592" y="1856238"/>
            <a:ext cx="9951208"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51736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09437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IMAGE-left">
    <p:spTree>
      <p:nvGrpSpPr>
        <p:cNvPr id="1" name=""/>
        <p:cNvGrpSpPr/>
        <p:nvPr/>
      </p:nvGrpSpPr>
      <p:grpSpPr>
        <a:xfrm>
          <a:off x="0" y="0"/>
          <a:ext cx="0" cy="0"/>
          <a:chOff x="0" y="0"/>
          <a:chExt cx="0" cy="0"/>
        </a:xfrm>
      </p:grpSpPr>
      <p:sp>
        <p:nvSpPr>
          <p:cNvPr id="45" name="Picture Placeholder 44">
            <a:extLst>
              <a:ext uri="{FF2B5EF4-FFF2-40B4-BE49-F238E27FC236}">
                <a16:creationId xmlns:a16="http://schemas.microsoft.com/office/drawing/2014/main" id="{2134434E-CF0B-F949-B54D-62047BE5F465}"/>
              </a:ext>
            </a:extLst>
          </p:cNvPr>
          <p:cNvSpPr>
            <a:spLocks noGrp="1"/>
          </p:cNvSpPr>
          <p:nvPr>
            <p:ph type="pic" sz="quarter" idx="10"/>
          </p:nvPr>
        </p:nvSpPr>
        <p:spPr>
          <a:xfrm>
            <a:off x="1" y="0"/>
            <a:ext cx="7751867" cy="6858000"/>
          </a:xfrm>
          <a:custGeom>
            <a:avLst/>
            <a:gdLst>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3769158 w 7751867"/>
              <a:gd name="connsiteY4" fmla="*/ 2679966 h 6858000"/>
              <a:gd name="connsiteX5" fmla="*/ 6184555 w 7751867"/>
              <a:gd name="connsiteY5" fmla="*/ 3476196 h 6858000"/>
              <a:gd name="connsiteX6" fmla="*/ 5069752 w 7751867"/>
              <a:gd name="connsiteY6" fmla="*/ 6858000 h 6858000"/>
              <a:gd name="connsiteX7" fmla="*/ 2391880 w 7751867"/>
              <a:gd name="connsiteY7" fmla="*/ 6858000 h 6858000"/>
              <a:gd name="connsiteX8" fmla="*/ 1342814 w 7751867"/>
              <a:gd name="connsiteY8" fmla="*/ 1557652 h 6858000"/>
              <a:gd name="connsiteX9" fmla="*/ 3758211 w 7751867"/>
              <a:gd name="connsiteY9" fmla="*/ 2353882 h 6858000"/>
              <a:gd name="connsiteX10" fmla="*/ 2273440 w 7751867"/>
              <a:gd name="connsiteY10" fmla="*/ 6858000 h 6858000"/>
              <a:gd name="connsiteX11" fmla="*/ 0 w 7751867"/>
              <a:gd name="connsiteY11" fmla="*/ 6858000 h 6858000"/>
              <a:gd name="connsiteX12" fmla="*/ 0 w 7751867"/>
              <a:gd name="connsiteY12" fmla="*/ 5631138 h 6858000"/>
              <a:gd name="connsiteX13" fmla="*/ 0 w 7751867"/>
              <a:gd name="connsiteY13" fmla="*/ 0 h 6858000"/>
              <a:gd name="connsiteX14" fmla="*/ 1753167 w 7751867"/>
              <a:gd name="connsiteY14" fmla="*/ 0 h 6858000"/>
              <a:gd name="connsiteX15" fmla="*/ 0 w 7751867"/>
              <a:gd name="connsiteY15" fmla="*/ 5318312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3758211 w 7751867"/>
              <a:gd name="connsiteY11" fmla="*/ 23538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75711 w 7751867"/>
              <a:gd name="connsiteY11" fmla="*/ 13886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50311 w 7751867"/>
              <a:gd name="connsiteY11" fmla="*/ 14521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51867" h="6858000">
                <a:moveTo>
                  <a:pt x="5651865" y="5395614"/>
                </a:moveTo>
                <a:lnTo>
                  <a:pt x="7751867" y="6087875"/>
                </a:lnTo>
                <a:lnTo>
                  <a:pt x="7497997" y="6858000"/>
                </a:lnTo>
                <a:lnTo>
                  <a:pt x="5169793" y="6858000"/>
                </a:lnTo>
                <a:lnTo>
                  <a:pt x="5651865" y="5395614"/>
                </a:lnTo>
                <a:close/>
                <a:moveTo>
                  <a:pt x="3769158" y="2679966"/>
                </a:moveTo>
                <a:lnTo>
                  <a:pt x="6184555" y="3476196"/>
                </a:lnTo>
                <a:lnTo>
                  <a:pt x="5069752" y="6858000"/>
                </a:lnTo>
                <a:lnTo>
                  <a:pt x="2391880" y="6858000"/>
                </a:lnTo>
                <a:lnTo>
                  <a:pt x="3769158" y="2679966"/>
                </a:lnTo>
                <a:close/>
                <a:moveTo>
                  <a:pt x="1615864" y="732152"/>
                </a:moveTo>
                <a:lnTo>
                  <a:pt x="4050311" y="1452182"/>
                </a:lnTo>
                <a:lnTo>
                  <a:pt x="2273440" y="6858000"/>
                </a:lnTo>
                <a:lnTo>
                  <a:pt x="0" y="6858000"/>
                </a:lnTo>
                <a:lnTo>
                  <a:pt x="0" y="5631138"/>
                </a:lnTo>
                <a:lnTo>
                  <a:pt x="1615864" y="732152"/>
                </a:lnTo>
                <a:close/>
                <a:moveTo>
                  <a:pt x="0" y="0"/>
                </a:moveTo>
                <a:lnTo>
                  <a:pt x="1753167" y="0"/>
                </a:lnTo>
                <a:lnTo>
                  <a:pt x="0" y="5318312"/>
                </a:lnTo>
                <a:lnTo>
                  <a:pt x="0" y="0"/>
                </a:lnTo>
                <a:close/>
              </a:path>
            </a:pathLst>
          </a:custGeom>
          <a:pattFill prst="pct10">
            <a:fgClr>
              <a:schemeClr val="bg1">
                <a:lumMod val="65000"/>
              </a:schemeClr>
            </a:fgClr>
            <a:bgClr>
              <a:schemeClr val="bg1"/>
            </a:bgClr>
          </a:pattFill>
          <a:ln>
            <a:noFill/>
          </a:ln>
        </p:spPr>
        <p:txBody>
          <a:bodyPr wrap="square">
            <a:noAutofit/>
          </a:bodyPr>
          <a:lstStyle/>
          <a:p>
            <a:endParaRPr lang="en-US"/>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6927850" y="365125"/>
            <a:ext cx="4425950"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725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1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58538C3-3F4D-824D-8FD3-60C4B2374D81}"/>
              </a:ext>
            </a:extLst>
          </p:cNvPr>
          <p:cNvSpPr/>
          <p:nvPr userDrawn="1"/>
        </p:nvSpPr>
        <p:spPr>
          <a:xfrm>
            <a:off x="4862325" y="1980619"/>
            <a:ext cx="7329674" cy="3884922"/>
          </a:xfrm>
          <a:custGeom>
            <a:avLst/>
            <a:gdLst>
              <a:gd name="connsiteX0" fmla="*/ 1324858 w 7329674"/>
              <a:gd name="connsiteY0" fmla="*/ 0 h 3884922"/>
              <a:gd name="connsiteX1" fmla="*/ 7329674 w 7329674"/>
              <a:gd name="connsiteY1" fmla="*/ 0 h 3884922"/>
              <a:gd name="connsiteX2" fmla="*/ 7329674 w 7329674"/>
              <a:gd name="connsiteY2" fmla="*/ 3884922 h 3884922"/>
              <a:gd name="connsiteX3" fmla="*/ 0 w 7329674"/>
              <a:gd name="connsiteY3" fmla="*/ 3884922 h 3884922"/>
            </a:gdLst>
            <a:ahLst/>
            <a:cxnLst>
              <a:cxn ang="0">
                <a:pos x="connsiteX0" y="connsiteY0"/>
              </a:cxn>
              <a:cxn ang="0">
                <a:pos x="connsiteX1" y="connsiteY1"/>
              </a:cxn>
              <a:cxn ang="0">
                <a:pos x="connsiteX2" y="connsiteY2"/>
              </a:cxn>
              <a:cxn ang="0">
                <a:pos x="connsiteX3" y="connsiteY3"/>
              </a:cxn>
            </a:cxnLst>
            <a:rect l="l" t="t" r="r" b="b"/>
            <a:pathLst>
              <a:path w="7329674" h="3884922">
                <a:moveTo>
                  <a:pt x="1324858" y="0"/>
                </a:moveTo>
                <a:lnTo>
                  <a:pt x="7329674" y="0"/>
                </a:lnTo>
                <a:lnTo>
                  <a:pt x="7329674" y="3884922"/>
                </a:lnTo>
                <a:lnTo>
                  <a:pt x="0" y="3884922"/>
                </a:lnTo>
                <a:close/>
              </a:path>
            </a:pathLst>
          </a:cu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81EBB-8216-1E42-A60C-4645DAF08FBC}"/>
              </a:ext>
            </a:extLst>
          </p:cNvPr>
          <p:cNvSpPr>
            <a:spLocks noGrp="1"/>
          </p:cNvSpPr>
          <p:nvPr>
            <p:ph type="title"/>
          </p:nvPr>
        </p:nvSpPr>
        <p:spPr/>
        <p:txBody>
          <a:bodyPr/>
          <a:lstStyle/>
          <a:p>
            <a:r>
              <a:rPr lang="en-US"/>
              <a:t>Click to edit Master title style</a:t>
            </a:r>
          </a:p>
        </p:txBody>
      </p:sp>
      <p:sp>
        <p:nvSpPr>
          <p:cNvPr id="7" name="Freeform 6">
            <a:extLst>
              <a:ext uri="{FF2B5EF4-FFF2-40B4-BE49-F238E27FC236}">
                <a16:creationId xmlns:a16="http://schemas.microsoft.com/office/drawing/2014/main" id="{6C0A3288-E723-964E-95C5-7E2C57F20D6E}"/>
              </a:ext>
            </a:extLst>
          </p:cNvPr>
          <p:cNvSpPr/>
          <p:nvPr userDrawn="1"/>
        </p:nvSpPr>
        <p:spPr>
          <a:xfrm>
            <a:off x="1" y="1708060"/>
            <a:ext cx="6095999" cy="3692529"/>
          </a:xfrm>
          <a:custGeom>
            <a:avLst/>
            <a:gdLst>
              <a:gd name="connsiteX0" fmla="*/ 0 w 6560897"/>
              <a:gd name="connsiteY0" fmla="*/ 0 h 3974132"/>
              <a:gd name="connsiteX1" fmla="*/ 6560897 w 6560897"/>
              <a:gd name="connsiteY1" fmla="*/ 0 h 3974132"/>
              <a:gd name="connsiteX2" fmla="*/ 5205617 w 6560897"/>
              <a:gd name="connsiteY2" fmla="*/ 3974132 h 3974132"/>
              <a:gd name="connsiteX3" fmla="*/ 0 w 6560897"/>
              <a:gd name="connsiteY3" fmla="*/ 3974132 h 3974132"/>
            </a:gdLst>
            <a:ahLst/>
            <a:cxnLst>
              <a:cxn ang="0">
                <a:pos x="connsiteX0" y="connsiteY0"/>
              </a:cxn>
              <a:cxn ang="0">
                <a:pos x="connsiteX1" y="connsiteY1"/>
              </a:cxn>
              <a:cxn ang="0">
                <a:pos x="connsiteX2" y="connsiteY2"/>
              </a:cxn>
              <a:cxn ang="0">
                <a:pos x="connsiteX3" y="connsiteY3"/>
              </a:cxn>
            </a:cxnLst>
            <a:rect l="l" t="t" r="r" b="b"/>
            <a:pathLst>
              <a:path w="6560897" h="3974132">
                <a:moveTo>
                  <a:pt x="0" y="0"/>
                </a:moveTo>
                <a:lnTo>
                  <a:pt x="6560897" y="0"/>
                </a:lnTo>
                <a:lnTo>
                  <a:pt x="5205617" y="3974132"/>
                </a:lnTo>
                <a:lnTo>
                  <a:pt x="0" y="3974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34BBB2A-7266-624B-B583-B1AD4BA07E7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557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B">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5FB09D-41A3-7940-892D-9D5F58CEA04A}"/>
              </a:ext>
            </a:extLst>
          </p:cNvPr>
          <p:cNvSpPr>
            <a:spLocks noGrp="1"/>
          </p:cNvSpPr>
          <p:nvPr>
            <p:ph type="pic" sz="quarter" idx="10"/>
          </p:nvPr>
        </p:nvSpPr>
        <p:spPr>
          <a:xfrm>
            <a:off x="0" y="0"/>
            <a:ext cx="12192000" cy="6858000"/>
          </a:xfrm>
          <a:pattFill prst="wdUpDiag">
            <a:fgClr>
              <a:schemeClr val="bg2">
                <a:lumMod val="90000"/>
              </a:schemeClr>
            </a:fgClr>
            <a:bgClr>
              <a:schemeClr val="bg1"/>
            </a:bgClr>
          </a:pattFill>
        </p:spPr>
        <p:txBody>
          <a:bodyPr/>
          <a:lstStyle/>
          <a:p>
            <a:endParaRPr lang="en-US"/>
          </a:p>
        </p:txBody>
      </p:sp>
      <p:sp>
        <p:nvSpPr>
          <p:cNvPr id="13" name="Rectangle 33">
            <a:extLst>
              <a:ext uri="{FF2B5EF4-FFF2-40B4-BE49-F238E27FC236}">
                <a16:creationId xmlns:a16="http://schemas.microsoft.com/office/drawing/2014/main" id="{D1081855-AB29-7641-8708-880BA535F4DE}"/>
              </a:ext>
            </a:extLst>
          </p:cNvPr>
          <p:cNvSpPr/>
          <p:nvPr userDrawn="1"/>
        </p:nvSpPr>
        <p:spPr>
          <a:xfrm>
            <a:off x="-15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srgbClr val="263B88"/>
              </a:solidFill>
            </a:endParaRP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1054440" y="3227032"/>
            <a:ext cx="5489714" cy="1655762"/>
          </a:xfrm>
        </p:spPr>
        <p:txBody>
          <a:bodyPr/>
          <a:lstStyle>
            <a:lvl1pPr marL="0" indent="0" algn="l">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3">
            <a:extLst>
              <a:ext uri="{FF2B5EF4-FFF2-40B4-BE49-F238E27FC236}">
                <a16:creationId xmlns:a16="http://schemas.microsoft.com/office/drawing/2014/main" id="{EBA53504-916B-844C-80CD-51ECD44EC96C}"/>
              </a:ext>
            </a:extLst>
          </p:cNvPr>
          <p:cNvSpPr>
            <a:spLocks noGrp="1"/>
          </p:cNvSpPr>
          <p:nvPr userDrawn="1">
            <p:ph type="title"/>
          </p:nvPr>
        </p:nvSpPr>
        <p:spPr>
          <a:xfrm>
            <a:off x="1054440" y="1571270"/>
            <a:ext cx="5489714" cy="1655762"/>
          </a:xfrm>
        </p:spPr>
        <p:txBody>
          <a:bodyPr/>
          <a:lstStyle>
            <a:lvl1pPr>
              <a:defRPr>
                <a:solidFill>
                  <a:srgbClr val="263B88"/>
                </a:solidFill>
              </a:defRPr>
            </a:lvl1pPr>
          </a:lstStyle>
          <a:p>
            <a:r>
              <a:rPr lang="en-US"/>
              <a:t>Click to edit Master title style</a:t>
            </a:r>
          </a:p>
        </p:txBody>
      </p:sp>
      <p:grpSp>
        <p:nvGrpSpPr>
          <p:cNvPr id="9" name="Group 8"/>
          <p:cNvGrpSpPr/>
          <p:nvPr userDrawn="1"/>
        </p:nvGrpSpPr>
        <p:grpSpPr>
          <a:xfrm>
            <a:off x="907859" y="5428790"/>
            <a:ext cx="2256639" cy="587864"/>
            <a:chOff x="1046163" y="703263"/>
            <a:chExt cx="1133475" cy="295275"/>
          </a:xfrm>
        </p:grpSpPr>
        <p:sp>
          <p:nvSpPr>
            <p:cNvPr id="10"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3982"/>
          <p:cNvSpPr>
            <a:spLocks noEditPoints="1"/>
          </p:cNvSpPr>
          <p:nvPr userDrawn="1"/>
        </p:nvSpPr>
        <p:spPr bwMode="auto">
          <a:xfrm>
            <a:off x="1054440" y="632460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44593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7A8FB9-D041-8A42-B1CE-7044B6F8EA0B}"/>
              </a:ext>
            </a:extLst>
          </p:cNvPr>
          <p:cNvPicPr>
            <a:picLocks noChangeAspect="1"/>
          </p:cNvPicPr>
          <p:nvPr userDrawn="1"/>
        </p:nvPicPr>
        <p:blipFill>
          <a:blip r:embed="rId2"/>
          <a:stretch>
            <a:fillRect/>
          </a:stretch>
        </p:blipFill>
        <p:spPr>
          <a:xfrm>
            <a:off x="0" y="-12207"/>
            <a:ext cx="12192000" cy="4384337"/>
          </a:xfrm>
          <a:prstGeom prst="rect">
            <a:avLst/>
          </a:prstGeom>
        </p:spPr>
      </p:pic>
      <p:sp>
        <p:nvSpPr>
          <p:cNvPr id="2" name="Picture Placeholder 7">
            <a:extLst>
              <a:ext uri="{FF2B5EF4-FFF2-40B4-BE49-F238E27FC236}">
                <a16:creationId xmlns:a16="http://schemas.microsoft.com/office/drawing/2014/main" id="{0E7F85D2-A5D8-FD48-858C-3D739FFC3203}"/>
              </a:ext>
            </a:extLst>
          </p:cNvPr>
          <p:cNvSpPr>
            <a:spLocks noGrp="1"/>
          </p:cNvSpPr>
          <p:nvPr>
            <p:ph type="pic" sz="quarter" idx="10"/>
          </p:nvPr>
        </p:nvSpPr>
        <p:spPr>
          <a:xfrm>
            <a:off x="1403350" y="3063933"/>
            <a:ext cx="1644650" cy="1491915"/>
          </a:xfrm>
        </p:spPr>
        <p:txBody>
          <a:bodyPr/>
          <a:lstStyle/>
          <a:p>
            <a:endParaRPr lang="en-US"/>
          </a:p>
        </p:txBody>
      </p:sp>
      <p:sp>
        <p:nvSpPr>
          <p:cNvPr id="3" name="Picture Placeholder 7">
            <a:extLst>
              <a:ext uri="{FF2B5EF4-FFF2-40B4-BE49-F238E27FC236}">
                <a16:creationId xmlns:a16="http://schemas.microsoft.com/office/drawing/2014/main" id="{9CF899E7-4EC1-BF40-9309-1FE96097726A}"/>
              </a:ext>
            </a:extLst>
          </p:cNvPr>
          <p:cNvSpPr>
            <a:spLocks noGrp="1"/>
          </p:cNvSpPr>
          <p:nvPr>
            <p:ph type="pic" sz="quarter" idx="11"/>
          </p:nvPr>
        </p:nvSpPr>
        <p:spPr>
          <a:xfrm>
            <a:off x="3424631" y="3063933"/>
            <a:ext cx="1644650" cy="1491915"/>
          </a:xfrm>
        </p:spPr>
        <p:txBody>
          <a:bodyPr/>
          <a:lstStyle/>
          <a:p>
            <a:endParaRPr lang="en-US"/>
          </a:p>
        </p:txBody>
      </p:sp>
      <p:sp>
        <p:nvSpPr>
          <p:cNvPr id="4" name="Picture Placeholder 7">
            <a:extLst>
              <a:ext uri="{FF2B5EF4-FFF2-40B4-BE49-F238E27FC236}">
                <a16:creationId xmlns:a16="http://schemas.microsoft.com/office/drawing/2014/main" id="{7FF18BAC-578E-7946-A173-B5FE6013282B}"/>
              </a:ext>
            </a:extLst>
          </p:cNvPr>
          <p:cNvSpPr>
            <a:spLocks noGrp="1"/>
          </p:cNvSpPr>
          <p:nvPr>
            <p:ph type="pic" sz="quarter" idx="12"/>
          </p:nvPr>
        </p:nvSpPr>
        <p:spPr>
          <a:xfrm>
            <a:off x="5420417" y="3063933"/>
            <a:ext cx="1644650" cy="1491915"/>
          </a:xfrm>
        </p:spPr>
        <p:txBody>
          <a:bodyPr/>
          <a:lstStyle/>
          <a:p>
            <a:endParaRPr lang="en-US"/>
          </a:p>
        </p:txBody>
      </p:sp>
      <p:sp>
        <p:nvSpPr>
          <p:cNvPr id="5" name="Picture Placeholder 7">
            <a:extLst>
              <a:ext uri="{FF2B5EF4-FFF2-40B4-BE49-F238E27FC236}">
                <a16:creationId xmlns:a16="http://schemas.microsoft.com/office/drawing/2014/main" id="{A014455B-8C8C-CA4C-AA68-2B86BAC2E3DE}"/>
              </a:ext>
            </a:extLst>
          </p:cNvPr>
          <p:cNvSpPr>
            <a:spLocks noGrp="1"/>
          </p:cNvSpPr>
          <p:nvPr>
            <p:ph type="pic" sz="quarter" idx="13"/>
          </p:nvPr>
        </p:nvSpPr>
        <p:spPr>
          <a:xfrm>
            <a:off x="7378103" y="3063933"/>
            <a:ext cx="1644650" cy="1491915"/>
          </a:xfrm>
        </p:spPr>
        <p:txBody>
          <a:bodyPr/>
          <a:lstStyle/>
          <a:p>
            <a:endParaRPr lang="en-US"/>
          </a:p>
        </p:txBody>
      </p:sp>
      <p:sp>
        <p:nvSpPr>
          <p:cNvPr id="6" name="Picture Placeholder 7">
            <a:extLst>
              <a:ext uri="{FF2B5EF4-FFF2-40B4-BE49-F238E27FC236}">
                <a16:creationId xmlns:a16="http://schemas.microsoft.com/office/drawing/2014/main" id="{ABB15391-35B7-5846-88D8-A551BF347A5D}"/>
              </a:ext>
            </a:extLst>
          </p:cNvPr>
          <p:cNvSpPr>
            <a:spLocks noGrp="1"/>
          </p:cNvSpPr>
          <p:nvPr>
            <p:ph type="pic" sz="quarter" idx="14"/>
          </p:nvPr>
        </p:nvSpPr>
        <p:spPr>
          <a:xfrm>
            <a:off x="9373889" y="3063933"/>
            <a:ext cx="1644650" cy="1491915"/>
          </a:xfrm>
        </p:spPr>
        <p:txBody>
          <a:bodyPr/>
          <a:lstStyle/>
          <a:p>
            <a:endParaRPr lang="en-US"/>
          </a:p>
        </p:txBody>
      </p:sp>
      <p:grpSp>
        <p:nvGrpSpPr>
          <p:cNvPr id="14" name="Group 13">
            <a:extLst>
              <a:ext uri="{FF2B5EF4-FFF2-40B4-BE49-F238E27FC236}">
                <a16:creationId xmlns:a16="http://schemas.microsoft.com/office/drawing/2014/main" id="{87C162EB-A352-0F43-BA25-C5D0CB15E713}"/>
              </a:ext>
            </a:extLst>
          </p:cNvPr>
          <p:cNvGrpSpPr/>
          <p:nvPr userDrawn="1"/>
        </p:nvGrpSpPr>
        <p:grpSpPr>
          <a:xfrm>
            <a:off x="1395663" y="4555848"/>
            <a:ext cx="9649326" cy="1537045"/>
            <a:chOff x="1395663" y="2646947"/>
            <a:chExt cx="9649326" cy="782053"/>
          </a:xfrm>
        </p:grpSpPr>
        <p:sp>
          <p:nvSpPr>
            <p:cNvPr id="7" name="Rectangle 6">
              <a:extLst>
                <a:ext uri="{FF2B5EF4-FFF2-40B4-BE49-F238E27FC236}">
                  <a16:creationId xmlns:a16="http://schemas.microsoft.com/office/drawing/2014/main" id="{23627718-6A0D-ED46-983B-EC0B156A70DF}"/>
                </a:ext>
              </a:extLst>
            </p:cNvPr>
            <p:cNvSpPr/>
            <p:nvPr userDrawn="1"/>
          </p:nvSpPr>
          <p:spPr>
            <a:xfrm>
              <a:off x="139566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6884A9-DF12-8249-A84F-C65AC44BBDA3}"/>
                </a:ext>
              </a:extLst>
            </p:cNvPr>
            <p:cNvSpPr/>
            <p:nvPr userDrawn="1"/>
          </p:nvSpPr>
          <p:spPr>
            <a:xfrm>
              <a:off x="3416968"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0536D7-6EE4-0B40-8500-777F35069D8D}"/>
                </a:ext>
              </a:extLst>
            </p:cNvPr>
            <p:cNvSpPr/>
            <p:nvPr userDrawn="1"/>
          </p:nvSpPr>
          <p:spPr>
            <a:xfrm>
              <a:off x="543827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1D580D-4075-3448-8851-D1294B801E0F}"/>
                </a:ext>
              </a:extLst>
            </p:cNvPr>
            <p:cNvSpPr/>
            <p:nvPr userDrawn="1"/>
          </p:nvSpPr>
          <p:spPr>
            <a:xfrm>
              <a:off x="7363326"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D5F0B7-8C19-9F47-8659-9962B52E6B2B}"/>
                </a:ext>
              </a:extLst>
            </p:cNvPr>
            <p:cNvSpPr/>
            <p:nvPr userDrawn="1"/>
          </p:nvSpPr>
          <p:spPr>
            <a:xfrm>
              <a:off x="9384631"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A7A4A7CB-8C9B-2D4A-9993-F03A377DDBC6}"/>
              </a:ext>
            </a:extLst>
          </p:cNvPr>
          <p:cNvSpPr>
            <a:spLocks noGrp="1"/>
          </p:cNvSpPr>
          <p:nvPr>
            <p:ph type="title" hasCustomPrompt="1"/>
          </p:nvPr>
        </p:nvSpPr>
        <p:spPr>
          <a:xfrm>
            <a:off x="1402592" y="596995"/>
            <a:ext cx="9951208" cy="1325563"/>
          </a:xfrm>
        </p:spPr>
        <p:txBody>
          <a:bodyPr/>
          <a:lstStyle>
            <a:lvl1pPr algn="ctr">
              <a:defRPr b="1">
                <a:solidFill>
                  <a:srgbClr val="00B0F0"/>
                </a:solidFill>
                <a:latin typeface="Source Sans Pro" panose="020B0503030403020204" pitchFamily="34" charset="77"/>
              </a:defRPr>
            </a:lvl1pPr>
          </a:lstStyle>
          <a:p>
            <a:r>
              <a:rPr lang="en-US"/>
              <a:t>Lorem Ipsum Headline</a:t>
            </a:r>
          </a:p>
        </p:txBody>
      </p:sp>
      <p:sp>
        <p:nvSpPr>
          <p:cNvPr id="13" name="Text Placeholder 26">
            <a:extLst>
              <a:ext uri="{FF2B5EF4-FFF2-40B4-BE49-F238E27FC236}">
                <a16:creationId xmlns:a16="http://schemas.microsoft.com/office/drawing/2014/main" id="{B2E08D89-26BD-0546-90D6-852464EC5B31}"/>
              </a:ext>
            </a:extLst>
          </p:cNvPr>
          <p:cNvSpPr>
            <a:spLocks noGrp="1"/>
          </p:cNvSpPr>
          <p:nvPr>
            <p:ph type="body" sz="quarter" idx="16" hasCustomPrompt="1"/>
          </p:nvPr>
        </p:nvSpPr>
        <p:spPr>
          <a:xfrm>
            <a:off x="1403350" y="2044700"/>
            <a:ext cx="9969500" cy="426770"/>
          </a:xfrm>
        </p:spPr>
        <p:txBody>
          <a:bodyPr>
            <a:normAutofit/>
          </a:bodyPr>
          <a:lstStyle>
            <a:lvl1pPr marL="0" indent="0" algn="ctr">
              <a:buNone/>
              <a:defRPr sz="1800">
                <a:solidFill>
                  <a:srgbClr val="00B0F0"/>
                </a:solidFill>
                <a:latin typeface="Source Sans Pro" panose="020B0503030403020204" pitchFamily="34" charset="77"/>
              </a:defRPr>
            </a:lvl1pPr>
            <a:lvl2pPr marL="457200" indent="0" algn="ctr">
              <a:buNone/>
              <a:defRPr>
                <a:solidFill>
                  <a:schemeClr val="bg1"/>
                </a:solidFill>
                <a:latin typeface="Source Sans Pro" panose="020B0503030403020204" pitchFamily="34" charset="77"/>
              </a:defRPr>
            </a:lvl2pPr>
            <a:lvl3pPr marL="914400" indent="0" algn="ctr">
              <a:buNone/>
              <a:defRPr>
                <a:solidFill>
                  <a:schemeClr val="bg1"/>
                </a:solidFill>
                <a:latin typeface="Source Sans Pro" panose="020B0503030403020204" pitchFamily="34" charset="77"/>
              </a:defRPr>
            </a:lvl3pPr>
            <a:lvl4pPr marL="1371600" indent="0" algn="ctr">
              <a:buNone/>
              <a:defRPr>
                <a:solidFill>
                  <a:schemeClr val="bg1"/>
                </a:solidFill>
                <a:latin typeface="Source Sans Pro" panose="020B0503030403020204" pitchFamily="34" charset="77"/>
              </a:defRPr>
            </a:lvl4pPr>
            <a:lvl5pPr marL="1828800" indent="0" algn="ctr">
              <a:buNone/>
              <a:defRPr>
                <a:solidFill>
                  <a:schemeClr val="bg1"/>
                </a:solidFill>
                <a:latin typeface="Source Sans Pro" panose="020B0503030403020204" pitchFamily="34" charset="77"/>
              </a:defRPr>
            </a:lvl5pPr>
          </a:lstStyle>
          <a:p>
            <a:pPr lvl="0"/>
            <a:r>
              <a:rPr lang="en-US"/>
              <a:t>CLICK TO EDIT MASTER TEXT STYLES</a:t>
            </a:r>
          </a:p>
        </p:txBody>
      </p:sp>
      <p:sp>
        <p:nvSpPr>
          <p:cNvPr id="48" name="TextBox 47">
            <a:extLst>
              <a:ext uri="{FF2B5EF4-FFF2-40B4-BE49-F238E27FC236}">
                <a16:creationId xmlns:a16="http://schemas.microsoft.com/office/drawing/2014/main" id="{218B9D97-D4C8-4C46-8CC2-7AC55E7B43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2332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B0531-F2FA-0945-B4E6-9DA5081F992B}"/>
              </a:ext>
            </a:extLst>
          </p:cNvPr>
          <p:cNvSpPr/>
          <p:nvPr userDrawn="1"/>
        </p:nvSpPr>
        <p:spPr>
          <a:xfrm>
            <a:off x="1542" y="2008522"/>
            <a:ext cx="12190458" cy="1466334"/>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36" name="Title 35">
            <a:extLst>
              <a:ext uri="{FF2B5EF4-FFF2-40B4-BE49-F238E27FC236}">
                <a16:creationId xmlns:a16="http://schemas.microsoft.com/office/drawing/2014/main" id="{5777087C-776A-B449-885F-24181D5CEED9}"/>
              </a:ext>
            </a:extLst>
          </p:cNvPr>
          <p:cNvSpPr>
            <a:spLocks noGrp="1"/>
          </p:cNvSpPr>
          <p:nvPr>
            <p:ph type="title"/>
          </p:nvPr>
        </p:nvSpPr>
        <p:spPr>
          <a:xfrm>
            <a:off x="1536700" y="607121"/>
            <a:ext cx="9817100" cy="794278"/>
          </a:xfrm>
        </p:spPr>
        <p:txBody>
          <a:bodyPr/>
          <a:lstStyle>
            <a:lvl1pPr algn="l">
              <a:defRPr>
                <a:solidFill>
                  <a:srgbClr val="00B0F0"/>
                </a:solidFill>
              </a:defRPr>
            </a:lvl1pPr>
          </a:lstStyle>
          <a:p>
            <a:r>
              <a:rPr lang="en-US"/>
              <a:t>Click to edit Master title style</a:t>
            </a:r>
          </a:p>
        </p:txBody>
      </p:sp>
      <p:sp>
        <p:nvSpPr>
          <p:cNvPr id="44" name="Rectangle 33">
            <a:extLst>
              <a:ext uri="{FF2B5EF4-FFF2-40B4-BE49-F238E27FC236}">
                <a16:creationId xmlns:a16="http://schemas.microsoft.com/office/drawing/2014/main" id="{54006EBB-0E85-794C-AE7F-2BEAA613ED4F}"/>
              </a:ext>
            </a:extLst>
          </p:cNvPr>
          <p:cNvSpPr/>
          <p:nvPr userDrawn="1"/>
        </p:nvSpPr>
        <p:spPr>
          <a:xfrm>
            <a:off x="-2020" y="-1"/>
            <a:ext cx="1404611"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CF5B9B-D39D-DC4E-847A-CC1DE7E59182}"/>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34223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S + GRAY BAR">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6E9D81A-AB20-4646-AEE0-F78A464076E5}"/>
              </a:ext>
            </a:extLst>
          </p:cNvPr>
          <p:cNvSpPr/>
          <p:nvPr userDrawn="1"/>
        </p:nvSpPr>
        <p:spPr>
          <a:xfrm>
            <a:off x="0" y="4524376"/>
            <a:ext cx="12192000" cy="1602464"/>
          </a:xfrm>
          <a:prstGeom prst="rect">
            <a:avLst/>
          </a:prstGeom>
          <a:solidFill>
            <a:schemeClr val="bg1">
              <a:lumMod val="6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26" name="Picture Placeholder 25">
            <a:extLst>
              <a:ext uri="{FF2B5EF4-FFF2-40B4-BE49-F238E27FC236}">
                <a16:creationId xmlns:a16="http://schemas.microsoft.com/office/drawing/2014/main" id="{335D5234-07B1-764E-884C-64757F948F35}"/>
              </a:ext>
            </a:extLst>
          </p:cNvPr>
          <p:cNvSpPr>
            <a:spLocks noGrp="1"/>
          </p:cNvSpPr>
          <p:nvPr>
            <p:ph type="pic" sz="quarter" idx="12"/>
          </p:nvPr>
        </p:nvSpPr>
        <p:spPr>
          <a:xfrm>
            <a:off x="404296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2" name="Title 1">
            <a:extLst>
              <a:ext uri="{FF2B5EF4-FFF2-40B4-BE49-F238E27FC236}">
                <a16:creationId xmlns:a16="http://schemas.microsoft.com/office/drawing/2014/main" id="{F77ACFA8-5FA9-7F40-A62C-CE54E6E09A2C}"/>
              </a:ext>
            </a:extLst>
          </p:cNvPr>
          <p:cNvSpPr>
            <a:spLocks noGrp="1"/>
          </p:cNvSpPr>
          <p:nvPr>
            <p:ph type="title"/>
          </p:nvPr>
        </p:nvSpPr>
        <p:spPr>
          <a:xfrm>
            <a:off x="4741136" y="365125"/>
            <a:ext cx="6612664" cy="942975"/>
          </a:xfrm>
        </p:spPr>
        <p:txBody>
          <a:bodyPr/>
          <a:lstStyle>
            <a:lvl1pPr>
              <a:defRPr>
                <a:solidFill>
                  <a:srgbClr val="263B88"/>
                </a:solidFill>
              </a:defRPr>
            </a:lvl1pPr>
          </a:lstStyle>
          <a:p>
            <a:r>
              <a:rPr lang="en-US"/>
              <a:t>Click to edit Master title</a:t>
            </a:r>
          </a:p>
        </p:txBody>
      </p:sp>
      <p:sp>
        <p:nvSpPr>
          <p:cNvPr id="27" name="Picture Placeholder 26">
            <a:extLst>
              <a:ext uri="{FF2B5EF4-FFF2-40B4-BE49-F238E27FC236}">
                <a16:creationId xmlns:a16="http://schemas.microsoft.com/office/drawing/2014/main" id="{59E3727D-CE5F-B44C-9C1C-17FC907A8D0A}"/>
              </a:ext>
            </a:extLst>
          </p:cNvPr>
          <p:cNvSpPr>
            <a:spLocks noGrp="1"/>
          </p:cNvSpPr>
          <p:nvPr>
            <p:ph type="pic" sz="quarter" idx="13"/>
          </p:nvPr>
        </p:nvSpPr>
        <p:spPr>
          <a:xfrm>
            <a:off x="788471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11" name="TextBox 10">
            <a:extLst>
              <a:ext uri="{FF2B5EF4-FFF2-40B4-BE49-F238E27FC236}">
                <a16:creationId xmlns:a16="http://schemas.microsoft.com/office/drawing/2014/main" id="{8137AD10-A5CE-C647-8201-102D861B5C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4" name="Picture Placeholder 13">
            <a:extLst>
              <a:ext uri="{FF2B5EF4-FFF2-40B4-BE49-F238E27FC236}">
                <a16:creationId xmlns:a16="http://schemas.microsoft.com/office/drawing/2014/main" id="{003B1538-F341-B842-87A6-3544E2BFEA15}"/>
              </a:ext>
            </a:extLst>
          </p:cNvPr>
          <p:cNvSpPr>
            <a:spLocks noGrp="1"/>
          </p:cNvSpPr>
          <p:nvPr>
            <p:ph type="pic" sz="quarter" idx="14"/>
          </p:nvPr>
        </p:nvSpPr>
        <p:spPr>
          <a:xfrm>
            <a:off x="0" y="0"/>
            <a:ext cx="4339408" cy="4531657"/>
          </a:xfrm>
          <a:custGeom>
            <a:avLst/>
            <a:gdLst>
              <a:gd name="connsiteX0" fmla="*/ 0 w 4339408"/>
              <a:gd name="connsiteY0" fmla="*/ 0 h 4531657"/>
              <a:gd name="connsiteX1" fmla="*/ 2008373 w 4339408"/>
              <a:gd name="connsiteY1" fmla="*/ 0 h 4531657"/>
              <a:gd name="connsiteX2" fmla="*/ 2774950 w 4339408"/>
              <a:gd name="connsiteY2" fmla="*/ 0 h 4531657"/>
              <a:gd name="connsiteX3" fmla="*/ 4339408 w 4339408"/>
              <a:gd name="connsiteY3" fmla="*/ 0 h 4531657"/>
              <a:gd name="connsiteX4" fmla="*/ 2793996 w 4339408"/>
              <a:gd name="connsiteY4" fmla="*/ 4531657 h 4531657"/>
              <a:gd name="connsiteX5" fmla="*/ 293980 w 4339408"/>
              <a:gd name="connsiteY5" fmla="*/ 4531657 h 4531657"/>
              <a:gd name="connsiteX6" fmla="*/ 293980 w 4339408"/>
              <a:gd name="connsiteY6" fmla="*/ 4529272 h 4531657"/>
              <a:gd name="connsiteX7" fmla="*/ 463868 w 4339408"/>
              <a:gd name="connsiteY7" fmla="*/ 4529001 h 4531657"/>
              <a:gd name="connsiteX8" fmla="*/ 465446 w 4339408"/>
              <a:gd name="connsiteY8" fmla="*/ 4524375 h 4531657"/>
              <a:gd name="connsiteX9" fmla="*/ 0 w 4339408"/>
              <a:gd name="connsiteY9" fmla="*/ 4524375 h 453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408" h="4531657">
                <a:moveTo>
                  <a:pt x="0" y="0"/>
                </a:moveTo>
                <a:lnTo>
                  <a:pt x="2008373" y="0"/>
                </a:lnTo>
                <a:lnTo>
                  <a:pt x="2774950" y="0"/>
                </a:lnTo>
                <a:lnTo>
                  <a:pt x="4339408" y="0"/>
                </a:lnTo>
                <a:lnTo>
                  <a:pt x="2793996" y="4531657"/>
                </a:lnTo>
                <a:lnTo>
                  <a:pt x="293980" y="4531657"/>
                </a:lnTo>
                <a:lnTo>
                  <a:pt x="293980" y="4529272"/>
                </a:lnTo>
                <a:lnTo>
                  <a:pt x="463868" y="4529001"/>
                </a:lnTo>
                <a:lnTo>
                  <a:pt x="465446" y="4524375"/>
                </a:lnTo>
                <a:lnTo>
                  <a:pt x="0" y="4524375"/>
                </a:lnTo>
                <a:close/>
              </a:path>
            </a:pathLst>
          </a:custGeom>
          <a:pattFill prst="wdDnDiag">
            <a:fgClr>
              <a:schemeClr val="bg1">
                <a:lumMod val="85000"/>
              </a:schemeClr>
            </a:fgClr>
            <a:bgClr>
              <a:schemeClr val="bg1"/>
            </a:bgClr>
          </a:pattFill>
        </p:spPr>
        <p:txBody>
          <a:bodyPr wrap="square">
            <a:noAutofit/>
          </a:bodyPr>
          <a:lstStyle/>
          <a:p>
            <a:endParaRPr lang="en-US"/>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6394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1060450" y="365125"/>
            <a:ext cx="10293350" cy="1325563"/>
          </a:xfrm>
        </p:spPr>
        <p:txBody>
          <a:bodyPr/>
          <a:lstStyle>
            <a:lvl1pPr algn="l">
              <a:defRPr>
                <a:solidFill>
                  <a:srgbClr val="263B88"/>
                </a:solidFill>
              </a:defRPr>
            </a:lvl1pPr>
          </a:lstStyle>
          <a:p>
            <a:r>
              <a:rPr lang="en-US"/>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2981926"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263B88"/>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5" name="Freeform 14">
            <a:extLst>
              <a:ext uri="{FF2B5EF4-FFF2-40B4-BE49-F238E27FC236}">
                <a16:creationId xmlns:a16="http://schemas.microsoft.com/office/drawing/2014/main" id="{AF4360A8-3249-854F-8B3A-B5B48573560C}"/>
              </a:ext>
            </a:extLst>
          </p:cNvPr>
          <p:cNvSpPr/>
          <p:nvPr userDrawn="1"/>
        </p:nvSpPr>
        <p:spPr>
          <a:xfrm>
            <a:off x="0"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8" name="Freeform 17">
            <a:extLst>
              <a:ext uri="{FF2B5EF4-FFF2-40B4-BE49-F238E27FC236}">
                <a16:creationId xmlns:a16="http://schemas.microsoft.com/office/drawing/2014/main" id="{34A4FF6B-593F-2B46-BFF5-EDC18ED9318B}"/>
              </a:ext>
            </a:extLst>
          </p:cNvPr>
          <p:cNvSpPr/>
          <p:nvPr userDrawn="1"/>
        </p:nvSpPr>
        <p:spPr>
          <a:xfrm rot="10800000">
            <a:off x="8244584"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27837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 PHOTO LEFT- TWO BLOC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6096000" y="365125"/>
            <a:ext cx="5257800" cy="1325563"/>
          </a:xfrm>
        </p:spPr>
        <p:txBody>
          <a:bodyPr/>
          <a:lstStyle>
            <a:lvl1pPr algn="l">
              <a:defRPr>
                <a:solidFill>
                  <a:srgbClr val="00B0F0"/>
                </a:solidFill>
              </a:defRPr>
            </a:lvl1pPr>
          </a:lstStyle>
          <a:p>
            <a:r>
              <a:rPr lang="en-US"/>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4155387"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9" name="Freeform 8">
            <a:extLst>
              <a:ext uri="{FF2B5EF4-FFF2-40B4-BE49-F238E27FC236}">
                <a16:creationId xmlns:a16="http://schemas.microsoft.com/office/drawing/2014/main" id="{8C739B2F-99B4-0247-9BC2-6FE167FBFA9F}"/>
              </a:ext>
            </a:extLst>
          </p:cNvPr>
          <p:cNvSpPr/>
          <p:nvPr userDrawn="1"/>
        </p:nvSpPr>
        <p:spPr>
          <a:xfrm rot="10800000">
            <a:off x="9418045" y="2059322"/>
            <a:ext cx="2773955" cy="3301098"/>
          </a:xfrm>
          <a:custGeom>
            <a:avLst/>
            <a:gdLst>
              <a:gd name="connsiteX0" fmla="*/ 1648196 w 2773955"/>
              <a:gd name="connsiteY0" fmla="*/ 3301098 h 3301098"/>
              <a:gd name="connsiteX1" fmla="*/ 0 w 2773955"/>
              <a:gd name="connsiteY1" fmla="*/ 3301098 h 3301098"/>
              <a:gd name="connsiteX2" fmla="*/ 0 w 2773955"/>
              <a:gd name="connsiteY2" fmla="*/ 0 h 3301098"/>
              <a:gd name="connsiteX3" fmla="*/ 2773955 w 2773955"/>
              <a:gd name="connsiteY3" fmla="*/ 0 h 3301098"/>
            </a:gdLst>
            <a:ahLst/>
            <a:cxnLst>
              <a:cxn ang="0">
                <a:pos x="connsiteX0" y="connsiteY0"/>
              </a:cxn>
              <a:cxn ang="0">
                <a:pos x="connsiteX1" y="connsiteY1"/>
              </a:cxn>
              <a:cxn ang="0">
                <a:pos x="connsiteX2" y="connsiteY2"/>
              </a:cxn>
              <a:cxn ang="0">
                <a:pos x="connsiteX3" y="connsiteY3"/>
              </a:cxn>
            </a:cxnLst>
            <a:rect l="l" t="t" r="r" b="b"/>
            <a:pathLst>
              <a:path w="2773955" h="3301098">
                <a:moveTo>
                  <a:pt x="1648196" y="3301098"/>
                </a:moveTo>
                <a:lnTo>
                  <a:pt x="0" y="3301098"/>
                </a:lnTo>
                <a:lnTo>
                  <a:pt x="0" y="0"/>
                </a:lnTo>
                <a:lnTo>
                  <a:pt x="2773955"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2" name="Picture Placeholder 11">
            <a:extLst>
              <a:ext uri="{FF2B5EF4-FFF2-40B4-BE49-F238E27FC236}">
                <a16:creationId xmlns:a16="http://schemas.microsoft.com/office/drawing/2014/main" id="{314E61CD-E063-304D-B5B1-87DCCF78666D}"/>
              </a:ext>
            </a:extLst>
          </p:cNvPr>
          <p:cNvSpPr>
            <a:spLocks noGrp="1"/>
          </p:cNvSpPr>
          <p:nvPr>
            <p:ph type="pic" sz="quarter" idx="11"/>
          </p:nvPr>
        </p:nvSpPr>
        <p:spPr>
          <a:xfrm>
            <a:off x="0" y="-3175"/>
            <a:ext cx="5785615" cy="6861175"/>
          </a:xfrm>
          <a:custGeom>
            <a:avLst/>
            <a:gdLst>
              <a:gd name="connsiteX0" fmla="*/ 1173462 w 5785615"/>
              <a:gd name="connsiteY0" fmla="*/ 0 h 6861175"/>
              <a:gd name="connsiteX1" fmla="*/ 5785615 w 5785615"/>
              <a:gd name="connsiteY1" fmla="*/ 0 h 6861175"/>
              <a:gd name="connsiteX2" fmla="*/ 3445779 w 5785615"/>
              <a:gd name="connsiteY2" fmla="*/ 6861175 h 6861175"/>
              <a:gd name="connsiteX3" fmla="*/ 2730500 w 5785615"/>
              <a:gd name="connsiteY3" fmla="*/ 6861175 h 6861175"/>
              <a:gd name="connsiteX4" fmla="*/ 1173462 w 5785615"/>
              <a:gd name="connsiteY4" fmla="*/ 6861175 h 6861175"/>
              <a:gd name="connsiteX5" fmla="*/ 0 w 5785615"/>
              <a:gd name="connsiteY5" fmla="*/ 6861175 h 6861175"/>
              <a:gd name="connsiteX6" fmla="*/ 0 w 5785615"/>
              <a:gd name="connsiteY6" fmla="*/ 3175 h 6861175"/>
              <a:gd name="connsiteX7" fmla="*/ 1173462 w 5785615"/>
              <a:gd name="connsiteY7" fmla="*/ 3175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5615" h="6861175">
                <a:moveTo>
                  <a:pt x="1173462" y="0"/>
                </a:moveTo>
                <a:lnTo>
                  <a:pt x="5785615" y="0"/>
                </a:lnTo>
                <a:lnTo>
                  <a:pt x="3445779" y="6861175"/>
                </a:lnTo>
                <a:lnTo>
                  <a:pt x="2730500" y="6861175"/>
                </a:lnTo>
                <a:lnTo>
                  <a:pt x="1173462" y="6861175"/>
                </a:lnTo>
                <a:lnTo>
                  <a:pt x="0" y="6861175"/>
                </a:lnTo>
                <a:lnTo>
                  <a:pt x="0" y="3175"/>
                </a:lnTo>
                <a:lnTo>
                  <a:pt x="1173462" y="3175"/>
                </a:lnTo>
                <a:close/>
              </a:path>
            </a:pathLst>
          </a:custGeom>
          <a:pattFill prst="wdUpDiag">
            <a:fgClr>
              <a:schemeClr val="bg1">
                <a:lumMod val="85000"/>
              </a:schemeClr>
            </a:fgClr>
            <a:bgClr>
              <a:schemeClr val="bg1"/>
            </a:bgClr>
          </a:pattFill>
        </p:spPr>
        <p:txBody>
          <a:bodyPr wrap="square">
            <a:noAutofit/>
          </a:bodyPr>
          <a:lstStyle/>
          <a:p>
            <a:endParaRPr lang="en-US"/>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99657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AN WITH IC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D3687A-C370-A64B-9BE8-48099D66DB1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15" name="TextBox 14">
            <a:extLst>
              <a:ext uri="{FF2B5EF4-FFF2-40B4-BE49-F238E27FC236}">
                <a16:creationId xmlns:a16="http://schemas.microsoft.com/office/drawing/2014/main" id="{D99F4E21-A7F8-7945-9C98-D10A471BC929}"/>
              </a:ext>
            </a:extLst>
          </p:cNvPr>
          <p:cNvSpPr txBox="1"/>
          <p:nvPr userDrawn="1"/>
        </p:nvSpPr>
        <p:spPr>
          <a:xfrm>
            <a:off x="11024088" y="6275447"/>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a:solidFill>
                <a:schemeClr val="bg1"/>
              </a:solidFill>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838200" y="461936"/>
            <a:ext cx="10515600" cy="1325563"/>
          </a:xfrm>
        </p:spPr>
        <p:txBody>
          <a:bodyPr/>
          <a:lstStyle>
            <a:lvl1pPr algn="ctr">
              <a:defRPr>
                <a:solidFill>
                  <a:schemeClr val="bg1"/>
                </a:solidFill>
              </a:defRPr>
            </a:lvl1pPr>
          </a:lstStyle>
          <a:p>
            <a:r>
              <a:rPr lang="en-US"/>
              <a:t>Click to edit Master title style</a:t>
            </a:r>
          </a:p>
        </p:txBody>
      </p:sp>
      <p:sp>
        <p:nvSpPr>
          <p:cNvPr id="6"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09491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YAN WITH ICON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53A591-6CD6-1D4A-B145-83AACCEFE3B4}"/>
              </a:ext>
            </a:extLst>
          </p:cNvPr>
          <p:cNvSpPr/>
          <p:nvPr userDrawn="1"/>
        </p:nvSpPr>
        <p:spPr>
          <a:xfrm>
            <a:off x="0" y="0"/>
            <a:ext cx="12192000" cy="6858000"/>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838200" y="461936"/>
            <a:ext cx="10515600" cy="1325563"/>
          </a:xfrm>
        </p:spPr>
        <p:txBody>
          <a:bodyPr/>
          <a:lstStyle>
            <a:lvl1pPr algn="ctr">
              <a:defRPr>
                <a:solidFill>
                  <a:schemeClr val="bg1"/>
                </a:solidFill>
              </a:defRPr>
            </a:lvl1pPr>
          </a:lstStyle>
          <a:p>
            <a:endParaRPr lang="en-US"/>
          </a:p>
        </p:txBody>
      </p:sp>
    </p:spTree>
    <p:extLst>
      <p:ext uri="{BB962C8B-B14F-4D97-AF65-F5344CB8AC3E}">
        <p14:creationId xmlns:p14="http://schemas.microsoft.com/office/powerpoint/2010/main" val="3047221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51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Brickwork-SD-R1acrop.jpg">
            <a:extLst>
              <a:ext uri="{FF2B5EF4-FFF2-40B4-BE49-F238E27FC236}">
                <a16:creationId xmlns:a16="http://schemas.microsoft.com/office/drawing/2014/main" id="{76C788AD-1B9E-4F23-95CE-FE58FF9A4D5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5" name="Freeform 12">
            <a:extLst>
              <a:ext uri="{FF2B5EF4-FFF2-40B4-BE49-F238E27FC236}">
                <a16:creationId xmlns:a16="http://schemas.microsoft.com/office/drawing/2014/main" id="{D79E8228-2555-4C90-AE9A-A1662C23750D}"/>
              </a:ext>
            </a:extLst>
          </p:cNvPr>
          <p:cNvSpPr/>
          <p:nvPr/>
        </p:nvSpPr>
        <p:spPr>
          <a:xfrm>
            <a:off x="-11289" y="-16933"/>
            <a:ext cx="11672712"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6" name="Freeform 22">
            <a:extLst>
              <a:ext uri="{FF2B5EF4-FFF2-40B4-BE49-F238E27FC236}">
                <a16:creationId xmlns:a16="http://schemas.microsoft.com/office/drawing/2014/main" id="{292FA64D-C6F1-46F8-818C-453409B5B43A}"/>
              </a:ext>
            </a:extLst>
          </p:cNvPr>
          <p:cNvSpPr/>
          <p:nvPr/>
        </p:nvSpPr>
        <p:spPr>
          <a:xfrm>
            <a:off x="-13838" y="4445001"/>
            <a:ext cx="11286260"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 name="Freeform 28">
            <a:extLst>
              <a:ext uri="{FF2B5EF4-FFF2-40B4-BE49-F238E27FC236}">
                <a16:creationId xmlns:a16="http://schemas.microsoft.com/office/drawing/2014/main" id="{90666564-E5D9-4C36-9F5B-415C8A2BE414}"/>
              </a:ext>
            </a:extLst>
          </p:cNvPr>
          <p:cNvSpPr/>
          <p:nvPr/>
        </p:nvSpPr>
        <p:spPr>
          <a:xfrm>
            <a:off x="-3818" y="1"/>
            <a:ext cx="7748313"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 name="Freeform 29">
            <a:extLst>
              <a:ext uri="{FF2B5EF4-FFF2-40B4-BE49-F238E27FC236}">
                <a16:creationId xmlns:a16="http://schemas.microsoft.com/office/drawing/2014/main" id="{9249F4C2-46A4-47E1-8F29-58875CD327E5}"/>
              </a:ext>
            </a:extLst>
          </p:cNvPr>
          <p:cNvSpPr/>
          <p:nvPr/>
        </p:nvSpPr>
        <p:spPr>
          <a:xfrm rot="21420000">
            <a:off x="-228599" y="212725"/>
            <a:ext cx="11307233" cy="5746750"/>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9" name="5-Point Star 32">
            <a:extLst>
              <a:ext uri="{FF2B5EF4-FFF2-40B4-BE49-F238E27FC236}">
                <a16:creationId xmlns:a16="http://schemas.microsoft.com/office/drawing/2014/main" id="{48624152-A677-49C4-94E7-89533588A7D3}"/>
              </a:ext>
            </a:extLst>
          </p:cNvPr>
          <p:cNvSpPr/>
          <p:nvPr/>
        </p:nvSpPr>
        <p:spPr>
          <a:xfrm rot="21420000">
            <a:off x="4163484" y="5057775"/>
            <a:ext cx="685800" cy="514350"/>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pic>
        <p:nvPicPr>
          <p:cNvPr id="10" name="Picture 12" descr="SAMHSA_Talk_Logo_Black.png">
            <a:extLst>
              <a:ext uri="{FF2B5EF4-FFF2-40B4-BE49-F238E27FC236}">
                <a16:creationId xmlns:a16="http://schemas.microsoft.com/office/drawing/2014/main" id="{029A5218-B0EB-45FE-A346-BE9A9934F66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rot="21235282">
            <a:off x="5793318" y="3927476"/>
            <a:ext cx="412538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http://sacramentoccy.org/view/images/SCCY_logo.png">
            <a:extLst>
              <a:ext uri="{FF2B5EF4-FFF2-40B4-BE49-F238E27FC236}">
                <a16:creationId xmlns:a16="http://schemas.microsoft.com/office/drawing/2014/main" id="{0E894D93-1805-4FCB-9B16-1B331404D78C}"/>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rot="21170697">
            <a:off x="-201084" y="4775201"/>
            <a:ext cx="361103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rot="21420000">
            <a:off x="601888" y="668338"/>
            <a:ext cx="10044699" cy="2766528"/>
          </a:xfrm>
        </p:spPr>
        <p:txBody>
          <a:bodyPr anchor="b">
            <a:normAutofit/>
          </a:bodyPr>
          <a:lstStyle>
            <a:lvl1pPr algn="r">
              <a:defRPr sz="7200"/>
            </a:lvl1pPr>
          </a:lstStyle>
          <a:p>
            <a:r>
              <a:rPr lang="en-US" dirty="0"/>
              <a:t>Click to edit Master title style</a:t>
            </a:r>
          </a:p>
        </p:txBody>
      </p:sp>
      <p:sp>
        <p:nvSpPr>
          <p:cNvPr id="3" name="Subtitle 2"/>
          <p:cNvSpPr>
            <a:spLocks noGrp="1"/>
          </p:cNvSpPr>
          <p:nvPr>
            <p:ph type="subTitle" idx="1"/>
          </p:nvPr>
        </p:nvSpPr>
        <p:spPr>
          <a:xfrm rot="21420000">
            <a:off x="739283" y="3446831"/>
            <a:ext cx="1001608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E1F24203-C606-4992-96F6-BF311657D651}"/>
              </a:ext>
            </a:extLst>
          </p:cNvPr>
          <p:cNvSpPr>
            <a:spLocks noGrp="1"/>
          </p:cNvSpPr>
          <p:nvPr>
            <p:ph type="dt" sz="half" idx="10"/>
          </p:nvPr>
        </p:nvSpPr>
        <p:spPr>
          <a:xfrm rot="21420000">
            <a:off x="4891617" y="4714875"/>
            <a:ext cx="6144683" cy="941388"/>
          </a:xfrm>
        </p:spPr>
        <p:txBody>
          <a:bodyPr/>
          <a:lstStyle>
            <a:lvl1pPr algn="ctr">
              <a:defRPr sz="4200">
                <a:solidFill>
                  <a:schemeClr val="accent1">
                    <a:lumMod val="60000"/>
                    <a:lumOff val="40000"/>
                  </a:schemeClr>
                </a:solidFill>
              </a:defRPr>
            </a:lvl1pPr>
          </a:lstStyle>
          <a:p>
            <a:pPr>
              <a:defRPr/>
            </a:pPr>
            <a:fld id="{87BDA603-BD90-4EBD-87D2-BDE743F7D3FC}" type="datetimeFigureOut">
              <a:rPr lang="en-US"/>
              <a:pPr>
                <a:defRPr/>
              </a:pPr>
              <a:t>3/8/2023</a:t>
            </a:fld>
            <a:endParaRPr lang="en-US" dirty="0"/>
          </a:p>
        </p:txBody>
      </p:sp>
      <p:sp>
        <p:nvSpPr>
          <p:cNvPr id="13" name="Footer Placeholder 4">
            <a:extLst>
              <a:ext uri="{FF2B5EF4-FFF2-40B4-BE49-F238E27FC236}">
                <a16:creationId xmlns:a16="http://schemas.microsoft.com/office/drawing/2014/main" id="{2EDA3CF2-FE77-44A6-BEAA-5467C614E49F}"/>
              </a:ext>
            </a:extLst>
          </p:cNvPr>
          <p:cNvSpPr>
            <a:spLocks noGrp="1"/>
          </p:cNvSpPr>
          <p:nvPr>
            <p:ph type="ftr" sz="quarter" idx="11"/>
          </p:nvPr>
        </p:nvSpPr>
        <p:spPr>
          <a:xfrm rot="21420000">
            <a:off x="12701" y="5044043"/>
            <a:ext cx="3985684" cy="738664"/>
          </a:xfrm>
        </p:spPr>
        <p:txBody>
          <a:bodyPr wrap="square">
            <a:spAutoFit/>
          </a:bodyPr>
          <a:lstStyle>
            <a:lvl1pPr>
              <a:defRPr lang="en-US" sz="4200"/>
            </a:lvl1pPr>
          </a:lstStyle>
          <a:p>
            <a:pPr>
              <a:defRPr/>
            </a:pPr>
            <a:endParaRPr/>
          </a:p>
        </p:txBody>
      </p:sp>
      <p:sp>
        <p:nvSpPr>
          <p:cNvPr id="14" name="Slide Number Placeholder 5">
            <a:extLst>
              <a:ext uri="{FF2B5EF4-FFF2-40B4-BE49-F238E27FC236}">
                <a16:creationId xmlns:a16="http://schemas.microsoft.com/office/drawing/2014/main" id="{CDC38943-EBE8-46DA-AC91-EA5A7A585E35}"/>
              </a:ext>
            </a:extLst>
          </p:cNvPr>
          <p:cNvSpPr>
            <a:spLocks noGrp="1"/>
          </p:cNvSpPr>
          <p:nvPr>
            <p:ph type="sldNum" sz="quarter" idx="12"/>
          </p:nvPr>
        </p:nvSpPr>
        <p:spPr>
          <a:xfrm rot="21420000">
            <a:off x="9867900" y="3819525"/>
            <a:ext cx="908051" cy="498475"/>
          </a:xfrm>
        </p:spPr>
        <p:txBody>
          <a:bodyPr/>
          <a:lstStyle>
            <a:lvl1pPr>
              <a:defRPr sz="2400" smtClean="0">
                <a:solidFill>
                  <a:srgbClr val="404040"/>
                </a:solidFill>
              </a:defRPr>
            </a:lvl1pPr>
          </a:lstStyle>
          <a:p>
            <a:pPr>
              <a:defRPr/>
            </a:pPr>
            <a:fld id="{906F576F-34BB-4DBA-8511-9E2EF093B9A4}" type="slidenum">
              <a:rPr lang="en-US" altLang="en-US"/>
              <a:pPr>
                <a:defRPr/>
              </a:pPr>
              <a:t>‹#›</a:t>
            </a:fld>
            <a:endParaRPr lang="en-US" altLang="en-US"/>
          </a:p>
        </p:txBody>
      </p:sp>
    </p:spTree>
    <p:extLst>
      <p:ext uri="{BB962C8B-B14F-4D97-AF65-F5344CB8AC3E}">
        <p14:creationId xmlns:p14="http://schemas.microsoft.com/office/powerpoint/2010/main" val="2116280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3" descr="SAMHSA_Talk_Logo_Black.png">
            <a:extLst>
              <a:ext uri="{FF2B5EF4-FFF2-40B4-BE49-F238E27FC236}">
                <a16:creationId xmlns:a16="http://schemas.microsoft.com/office/drawing/2014/main" id="{043F6C65-5086-43CC-8D92-A6FCCB53ED0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84634" y="5375276"/>
            <a:ext cx="226271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http://sacramentoccy.org/view/images/SCCY_logo.png">
            <a:extLst>
              <a:ext uri="{FF2B5EF4-FFF2-40B4-BE49-F238E27FC236}">
                <a16:creationId xmlns:a16="http://schemas.microsoft.com/office/drawing/2014/main" id="{B1CD2101-0AE7-41E1-9A34-3BFE88B4017C}"/>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85801" y="5645150"/>
            <a:ext cx="1784351"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12" name="Content Placeholder 2"/>
          <p:cNvSpPr>
            <a:spLocks noGrp="1"/>
          </p:cNvSpPr>
          <p:nvPr>
            <p:ph sz="quarter" idx="13"/>
          </p:nvPr>
        </p:nvSpPr>
        <p:spPr>
          <a:xfrm>
            <a:off x="685801"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C743E28A-7767-440B-946D-48AB8D9FA56A}"/>
              </a:ext>
            </a:extLst>
          </p:cNvPr>
          <p:cNvSpPr>
            <a:spLocks noGrp="1"/>
          </p:cNvSpPr>
          <p:nvPr>
            <p:ph type="dt" sz="half" idx="14"/>
          </p:nvPr>
        </p:nvSpPr>
        <p:spPr/>
        <p:txBody>
          <a:bodyPr/>
          <a:lstStyle>
            <a:lvl1pPr>
              <a:defRPr/>
            </a:lvl1pPr>
          </a:lstStyle>
          <a:p>
            <a:pPr>
              <a:defRPr/>
            </a:pPr>
            <a:fld id="{CDCB6917-A15C-4848-9595-38071F0EABC3}" type="datetimeFigureOut">
              <a:rPr lang="en-US"/>
              <a:pPr>
                <a:defRPr/>
              </a:pPr>
              <a:t>3/8/2023</a:t>
            </a:fld>
            <a:endParaRPr lang="en-US" dirty="0"/>
          </a:p>
        </p:txBody>
      </p:sp>
      <p:sp>
        <p:nvSpPr>
          <p:cNvPr id="7" name="Footer Placeholder 4">
            <a:extLst>
              <a:ext uri="{FF2B5EF4-FFF2-40B4-BE49-F238E27FC236}">
                <a16:creationId xmlns:a16="http://schemas.microsoft.com/office/drawing/2014/main" id="{1D7DC957-E912-4CB4-85FA-47FCD90996B3}"/>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AB0A607-6881-4D2E-BE60-F49F5AAE9E55}"/>
              </a:ext>
            </a:extLst>
          </p:cNvPr>
          <p:cNvSpPr>
            <a:spLocks noGrp="1"/>
          </p:cNvSpPr>
          <p:nvPr>
            <p:ph type="sldNum" sz="quarter" idx="16"/>
          </p:nvPr>
        </p:nvSpPr>
        <p:spPr/>
        <p:txBody>
          <a:bodyPr/>
          <a:lstStyle>
            <a:lvl1pPr>
              <a:defRPr smtClean="0"/>
            </a:lvl1pPr>
          </a:lstStyle>
          <a:p>
            <a:pPr>
              <a:defRPr/>
            </a:pPr>
            <a:fld id="{94D4BC9A-C265-4324-ACFF-CCB5293C5617}" type="slidenum">
              <a:rPr lang="en-US" altLang="en-US"/>
              <a:pPr>
                <a:defRPr/>
              </a:pPr>
              <a:t>‹#›</a:t>
            </a:fld>
            <a:endParaRPr lang="en-US" altLang="en-US"/>
          </a:p>
        </p:txBody>
      </p:sp>
    </p:spTree>
    <p:extLst>
      <p:ext uri="{BB962C8B-B14F-4D97-AF65-F5344CB8AC3E}">
        <p14:creationId xmlns:p14="http://schemas.microsoft.com/office/powerpoint/2010/main" val="403744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upper lef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AE57C-AF95-3846-98A0-4AD48AB15325}"/>
              </a:ext>
            </a:extLst>
          </p:cNvPr>
          <p:cNvSpPr/>
          <p:nvPr userDrawn="1"/>
        </p:nvSpPr>
        <p:spPr>
          <a:xfrm>
            <a:off x="0" y="0"/>
            <a:ext cx="12192000" cy="1516566"/>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73270-1CCB-254B-AA9C-14AC8FAB601B}"/>
              </a:ext>
            </a:extLst>
          </p:cNvPr>
          <p:cNvSpPr>
            <a:spLocks noGrp="1"/>
          </p:cNvSpPr>
          <p:nvPr>
            <p:ph type="title"/>
          </p:nvPr>
        </p:nvSpPr>
        <p:spPr>
          <a:xfrm>
            <a:off x="1587524" y="2626543"/>
            <a:ext cx="9802719" cy="814526"/>
          </a:xfrm>
        </p:spPr>
        <p:txBody>
          <a:bodyPr>
            <a:normAutofit/>
          </a:bodyPr>
          <a:lstStyle>
            <a:lvl1pPr>
              <a:defRPr sz="2800" b="1">
                <a:solidFill>
                  <a:srgbClr val="263B88"/>
                </a:solidFill>
                <a:latin typeface="Source Sans Pro" panose="020B0503030403020204" pitchFamily="34" charset="77"/>
              </a:defRPr>
            </a:lvl1pPr>
          </a:lstStyle>
          <a:p>
            <a:r>
              <a:rPr lang="en-US"/>
              <a:t>Click to edit Master title style</a:t>
            </a:r>
          </a:p>
        </p:txBody>
      </p:sp>
      <p:sp>
        <p:nvSpPr>
          <p:cNvPr id="5" name="TextBox 4">
            <a:extLst>
              <a:ext uri="{FF2B5EF4-FFF2-40B4-BE49-F238E27FC236}">
                <a16:creationId xmlns:a16="http://schemas.microsoft.com/office/drawing/2014/main" id="{637ECD7A-F2C5-D94B-A6D8-E36CFECE0B3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9" name="Freeform 8">
            <a:extLst>
              <a:ext uri="{FF2B5EF4-FFF2-40B4-BE49-F238E27FC236}">
                <a16:creationId xmlns:a16="http://schemas.microsoft.com/office/drawing/2014/main" id="{7966BBEF-6022-2B4D-BA56-81AD816033D7}"/>
              </a:ext>
            </a:extLst>
          </p:cNvPr>
          <p:cNvSpPr/>
          <p:nvPr userDrawn="1"/>
        </p:nvSpPr>
        <p:spPr>
          <a:xfrm rot="10800000">
            <a:off x="0" y="0"/>
            <a:ext cx="6138733" cy="6857997"/>
          </a:xfrm>
          <a:custGeom>
            <a:avLst/>
            <a:gdLst>
              <a:gd name="connsiteX0" fmla="*/ 6138733 w 6138733"/>
              <a:gd name="connsiteY0" fmla="*/ 6857997 h 6857997"/>
              <a:gd name="connsiteX1" fmla="*/ 2838549 w 6138733"/>
              <a:gd name="connsiteY1" fmla="*/ 6857997 h 6857997"/>
              <a:gd name="connsiteX2" fmla="*/ 0 w 6138733"/>
              <a:gd name="connsiteY2" fmla="*/ 4689570 h 6857997"/>
              <a:gd name="connsiteX3" fmla="*/ 4689598 w 6138733"/>
              <a:gd name="connsiteY3" fmla="*/ 4689603 h 6857997"/>
              <a:gd name="connsiteX4" fmla="*/ 6138733 w 6138733"/>
              <a:gd name="connsiteY4" fmla="*/ 0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8733" h="6857997">
                <a:moveTo>
                  <a:pt x="6138733" y="6857997"/>
                </a:moveTo>
                <a:lnTo>
                  <a:pt x="2838549" y="6857997"/>
                </a:lnTo>
                <a:lnTo>
                  <a:pt x="0" y="4689570"/>
                </a:lnTo>
                <a:lnTo>
                  <a:pt x="4689598" y="4689603"/>
                </a:lnTo>
                <a:lnTo>
                  <a:pt x="6138733"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10EAE21-0B1E-AB4D-AF06-7BD0CB9FD3B8}"/>
              </a:ext>
            </a:extLst>
          </p:cNvPr>
          <p:cNvSpPr>
            <a:spLocks noGrp="1"/>
          </p:cNvSpPr>
          <p:nvPr>
            <p:ph type="body" sz="quarter" idx="10"/>
          </p:nvPr>
        </p:nvSpPr>
        <p:spPr>
          <a:xfrm>
            <a:off x="466287" y="566764"/>
            <a:ext cx="4426726" cy="1319398"/>
          </a:xfrm>
        </p:spPr>
        <p:txBody>
          <a:bodyPr>
            <a:noAutofit/>
          </a:bodyPr>
          <a:lstStyle>
            <a:lvl1pPr>
              <a:defRPr sz="4000" b="1">
                <a:solidFill>
                  <a:schemeClr val="bg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35C674B6-CB2B-FE41-BFC2-7A328D4E6A35}"/>
              </a:ext>
            </a:extLst>
          </p:cNvPr>
          <p:cNvSpPr>
            <a:spLocks noGrp="1"/>
          </p:cNvSpPr>
          <p:nvPr>
            <p:ph type="body" sz="quarter" idx="11" hasCustomPrompt="1"/>
          </p:nvPr>
        </p:nvSpPr>
        <p:spPr>
          <a:xfrm>
            <a:off x="4893013" y="554476"/>
            <a:ext cx="6643153" cy="486384"/>
          </a:xfrm>
        </p:spPr>
        <p:txBody>
          <a:bodyPr>
            <a:noAutofit/>
          </a:bodyPr>
          <a:lstStyle>
            <a:lvl1pPr algn="r">
              <a:defRPr sz="2400">
                <a:solidFill>
                  <a:srgbClr val="00B0F0"/>
                </a:solidFill>
              </a:defRPr>
            </a:lvl1pPr>
            <a:lvl2pPr algn="r">
              <a:defRPr>
                <a:solidFill>
                  <a:srgbClr val="00B0F0"/>
                </a:solidFill>
              </a:defRPr>
            </a:lvl2pPr>
            <a:lvl3pPr algn="r">
              <a:defRPr>
                <a:solidFill>
                  <a:srgbClr val="00B0F0"/>
                </a:solidFill>
              </a:defRPr>
            </a:lvl3pPr>
            <a:lvl4pPr algn="r">
              <a:defRPr>
                <a:solidFill>
                  <a:srgbClr val="00B0F0"/>
                </a:solidFill>
              </a:defRPr>
            </a:lvl4pPr>
            <a:lvl5pPr algn="r">
              <a:defRPr>
                <a:solidFill>
                  <a:srgbClr val="00B0F0"/>
                </a:solidFill>
              </a:defRPr>
            </a:lvl5pPr>
          </a:lstStyle>
          <a:p>
            <a:pPr lvl="0"/>
            <a:r>
              <a:rPr lang="en-US"/>
              <a:t>CLICK TO EDIT MASTER TEXT STYLES</a:t>
            </a:r>
          </a:p>
        </p:txBody>
      </p:sp>
      <p:sp>
        <p:nvSpPr>
          <p:cNvPr id="22" name="Text Placeholder 21">
            <a:extLst>
              <a:ext uri="{FF2B5EF4-FFF2-40B4-BE49-F238E27FC236}">
                <a16:creationId xmlns:a16="http://schemas.microsoft.com/office/drawing/2014/main" id="{6F98F603-7936-8047-8E2A-6CCF3B6379B0}"/>
              </a:ext>
            </a:extLst>
          </p:cNvPr>
          <p:cNvSpPr>
            <a:spLocks noGrp="1"/>
          </p:cNvSpPr>
          <p:nvPr>
            <p:ph type="body" sz="quarter" idx="12"/>
          </p:nvPr>
        </p:nvSpPr>
        <p:spPr>
          <a:xfrm>
            <a:off x="2335416"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5AFBED5-2369-7649-B0B6-CB82992A2A01}"/>
              </a:ext>
            </a:extLst>
          </p:cNvPr>
          <p:cNvSpPr>
            <a:spLocks noGrp="1"/>
          </p:cNvSpPr>
          <p:nvPr>
            <p:ph type="body" sz="quarter" idx="13"/>
          </p:nvPr>
        </p:nvSpPr>
        <p:spPr>
          <a:xfrm>
            <a:off x="2335416"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FCE46F1A-7B40-8747-9D4F-90572224770D}"/>
              </a:ext>
            </a:extLst>
          </p:cNvPr>
          <p:cNvSpPr>
            <a:spLocks noGrp="1"/>
          </p:cNvSpPr>
          <p:nvPr>
            <p:ph type="body" sz="quarter" idx="14"/>
          </p:nvPr>
        </p:nvSpPr>
        <p:spPr>
          <a:xfrm>
            <a:off x="7374344"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6" name="Text Placeholder 21">
            <a:extLst>
              <a:ext uri="{FF2B5EF4-FFF2-40B4-BE49-F238E27FC236}">
                <a16:creationId xmlns:a16="http://schemas.microsoft.com/office/drawing/2014/main" id="{8DB80C9A-46AD-DD44-A2CB-4BC29A5CB58E}"/>
              </a:ext>
            </a:extLst>
          </p:cNvPr>
          <p:cNvSpPr>
            <a:spLocks noGrp="1"/>
          </p:cNvSpPr>
          <p:nvPr>
            <p:ph type="body" sz="quarter" idx="15"/>
          </p:nvPr>
        </p:nvSpPr>
        <p:spPr>
          <a:xfrm>
            <a:off x="7374344"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13"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87399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2"/>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B6F556-D68A-40F2-9439-5360868691B8}"/>
              </a:ext>
            </a:extLst>
          </p:cNvPr>
          <p:cNvSpPr>
            <a:spLocks noGrp="1"/>
          </p:cNvSpPr>
          <p:nvPr>
            <p:ph type="dt" sz="half" idx="10"/>
          </p:nvPr>
        </p:nvSpPr>
        <p:spPr/>
        <p:txBody>
          <a:bodyPr/>
          <a:lstStyle>
            <a:lvl1pPr>
              <a:defRPr/>
            </a:lvl1pPr>
          </a:lstStyle>
          <a:p>
            <a:pPr>
              <a:defRPr/>
            </a:pPr>
            <a:fld id="{029A8300-9DF7-4EB4-8E4C-3E5269CF078E}" type="datetimeFigureOut">
              <a:rPr lang="en-US"/>
              <a:pPr>
                <a:defRPr/>
              </a:pPr>
              <a:t>3/8/2023</a:t>
            </a:fld>
            <a:endParaRPr lang="en-US" dirty="0"/>
          </a:p>
        </p:txBody>
      </p:sp>
      <p:sp>
        <p:nvSpPr>
          <p:cNvPr id="5" name="Footer Placeholder 4">
            <a:extLst>
              <a:ext uri="{FF2B5EF4-FFF2-40B4-BE49-F238E27FC236}">
                <a16:creationId xmlns:a16="http://schemas.microsoft.com/office/drawing/2014/main" id="{853BFAFD-38D4-4EBE-A1A2-A682218FA8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2FBDF3-4C23-429E-AFAD-43ED2CFD4024}"/>
              </a:ext>
            </a:extLst>
          </p:cNvPr>
          <p:cNvSpPr>
            <a:spLocks noGrp="1"/>
          </p:cNvSpPr>
          <p:nvPr>
            <p:ph type="sldNum" sz="quarter" idx="12"/>
          </p:nvPr>
        </p:nvSpPr>
        <p:spPr/>
        <p:txBody>
          <a:bodyPr/>
          <a:lstStyle>
            <a:lvl1pPr>
              <a:defRPr/>
            </a:lvl1pPr>
          </a:lstStyle>
          <a:p>
            <a:pPr>
              <a:defRPr/>
            </a:pPr>
            <a:fld id="{A33FFAC7-F047-4660-85A3-70A7EF118794}" type="slidenum">
              <a:rPr lang="en-US" altLang="en-US"/>
              <a:pPr>
                <a:defRPr/>
              </a:pPr>
              <a:t>‹#›</a:t>
            </a:fld>
            <a:endParaRPr lang="en-US" altLang="en-US"/>
          </a:p>
        </p:txBody>
      </p:sp>
    </p:spTree>
    <p:extLst>
      <p:ext uri="{BB962C8B-B14F-4D97-AF65-F5344CB8AC3E}">
        <p14:creationId xmlns:p14="http://schemas.microsoft.com/office/powerpoint/2010/main" val="3147879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3"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5"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9"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5310CD8-6F9B-4486-8312-A4E10E4E093B}"/>
              </a:ext>
            </a:extLst>
          </p:cNvPr>
          <p:cNvSpPr>
            <a:spLocks noGrp="1"/>
          </p:cNvSpPr>
          <p:nvPr>
            <p:ph type="dt" sz="half" idx="15"/>
          </p:nvPr>
        </p:nvSpPr>
        <p:spPr/>
        <p:txBody>
          <a:bodyPr/>
          <a:lstStyle>
            <a:lvl1pPr>
              <a:defRPr/>
            </a:lvl1pPr>
          </a:lstStyle>
          <a:p>
            <a:pPr>
              <a:defRPr/>
            </a:pPr>
            <a:fld id="{ADDE8D10-EE0E-4E3D-991A-6A6FB8C5566A}" type="datetimeFigureOut">
              <a:rPr lang="en-US"/>
              <a:pPr>
                <a:defRPr/>
              </a:pPr>
              <a:t>3/8/2023</a:t>
            </a:fld>
            <a:endParaRPr lang="en-US" dirty="0"/>
          </a:p>
        </p:txBody>
      </p:sp>
      <p:sp>
        <p:nvSpPr>
          <p:cNvPr id="6" name="Footer Placeholder 4">
            <a:extLst>
              <a:ext uri="{FF2B5EF4-FFF2-40B4-BE49-F238E27FC236}">
                <a16:creationId xmlns:a16="http://schemas.microsoft.com/office/drawing/2014/main" id="{588A35D3-6D33-4CEA-893E-00EB60A4774B}"/>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647D7E-D7CA-4B63-B1CF-41B856CAF2FE}"/>
              </a:ext>
            </a:extLst>
          </p:cNvPr>
          <p:cNvSpPr>
            <a:spLocks noGrp="1"/>
          </p:cNvSpPr>
          <p:nvPr>
            <p:ph type="sldNum" sz="quarter" idx="17"/>
          </p:nvPr>
        </p:nvSpPr>
        <p:spPr/>
        <p:txBody>
          <a:bodyPr/>
          <a:lstStyle>
            <a:lvl1pPr>
              <a:defRPr/>
            </a:lvl1pPr>
          </a:lstStyle>
          <a:p>
            <a:pPr>
              <a:defRPr/>
            </a:pPr>
            <a:fld id="{9191BACF-0DED-4B51-B170-C9C90860F7F6}" type="slidenum">
              <a:rPr lang="en-US" altLang="en-US"/>
              <a:pPr>
                <a:defRPr/>
              </a:pPr>
              <a:t>‹#›</a:t>
            </a:fld>
            <a:endParaRPr lang="en-US" altLang="en-US"/>
          </a:p>
        </p:txBody>
      </p:sp>
    </p:spTree>
    <p:extLst>
      <p:ext uri="{BB962C8B-B14F-4D97-AF65-F5344CB8AC3E}">
        <p14:creationId xmlns:p14="http://schemas.microsoft.com/office/powerpoint/2010/main" val="495983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86093" y="2063396"/>
            <a:ext cx="4788423"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3"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87121" y="2063396"/>
            <a:ext cx="479556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70"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C19B7A8-BF85-4F0D-AF1A-6ADDF475AB9A}"/>
              </a:ext>
            </a:extLst>
          </p:cNvPr>
          <p:cNvSpPr>
            <a:spLocks noGrp="1"/>
          </p:cNvSpPr>
          <p:nvPr>
            <p:ph type="dt" sz="half" idx="15"/>
          </p:nvPr>
        </p:nvSpPr>
        <p:spPr/>
        <p:txBody>
          <a:bodyPr/>
          <a:lstStyle>
            <a:lvl1pPr>
              <a:defRPr/>
            </a:lvl1pPr>
          </a:lstStyle>
          <a:p>
            <a:pPr>
              <a:defRPr/>
            </a:pPr>
            <a:fld id="{D06A15DD-1B22-4683-9886-9A4C35E35126}" type="datetimeFigureOut">
              <a:rPr lang="en-US"/>
              <a:pPr>
                <a:defRPr/>
              </a:pPr>
              <a:t>3/8/2023</a:t>
            </a:fld>
            <a:endParaRPr lang="en-US" dirty="0"/>
          </a:p>
        </p:txBody>
      </p:sp>
      <p:sp>
        <p:nvSpPr>
          <p:cNvPr id="8" name="Footer Placeholder 4">
            <a:extLst>
              <a:ext uri="{FF2B5EF4-FFF2-40B4-BE49-F238E27FC236}">
                <a16:creationId xmlns:a16="http://schemas.microsoft.com/office/drawing/2014/main" id="{DC2F28ED-FD7F-435A-B10D-6AD82B38610B}"/>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F0F1564-4A94-4DE2-99BA-2BE29A394EA4}"/>
              </a:ext>
            </a:extLst>
          </p:cNvPr>
          <p:cNvSpPr>
            <a:spLocks noGrp="1"/>
          </p:cNvSpPr>
          <p:nvPr>
            <p:ph type="sldNum" sz="quarter" idx="17"/>
          </p:nvPr>
        </p:nvSpPr>
        <p:spPr/>
        <p:txBody>
          <a:bodyPr/>
          <a:lstStyle>
            <a:lvl1pPr>
              <a:defRPr/>
            </a:lvl1pPr>
          </a:lstStyle>
          <a:p>
            <a:pPr>
              <a:defRPr/>
            </a:pPr>
            <a:fld id="{BF717AD1-AC1F-4609-A1CE-A2955E4D029C}" type="slidenum">
              <a:rPr lang="en-US" altLang="en-US"/>
              <a:pPr>
                <a:defRPr/>
              </a:pPr>
              <a:t>‹#›</a:t>
            </a:fld>
            <a:endParaRPr lang="en-US" altLang="en-US"/>
          </a:p>
        </p:txBody>
      </p:sp>
    </p:spTree>
    <p:extLst>
      <p:ext uri="{BB962C8B-B14F-4D97-AF65-F5344CB8AC3E}">
        <p14:creationId xmlns:p14="http://schemas.microsoft.com/office/powerpoint/2010/main" val="278585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3" descr="SAMHSA_Talk_Logo_Black.png">
            <a:extLst>
              <a:ext uri="{FF2B5EF4-FFF2-40B4-BE49-F238E27FC236}">
                <a16:creationId xmlns:a16="http://schemas.microsoft.com/office/drawing/2014/main" id="{495E33B7-E0A2-464B-838E-7C99CDA88F2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29285" y="5808664"/>
            <a:ext cx="2262716"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F334B025-D8F4-4291-95D3-C2C0171932A8}"/>
              </a:ext>
            </a:extLst>
          </p:cNvPr>
          <p:cNvSpPr>
            <a:spLocks noGrp="1"/>
          </p:cNvSpPr>
          <p:nvPr>
            <p:ph type="dt" sz="half" idx="10"/>
          </p:nvPr>
        </p:nvSpPr>
        <p:spPr/>
        <p:txBody>
          <a:bodyPr/>
          <a:lstStyle>
            <a:lvl1pPr>
              <a:defRPr/>
            </a:lvl1pPr>
          </a:lstStyle>
          <a:p>
            <a:pPr>
              <a:defRPr/>
            </a:pPr>
            <a:fld id="{4A8DFC4B-6464-4478-A609-F899FA96A85E}" type="datetimeFigureOut">
              <a:rPr lang="en-US"/>
              <a:pPr>
                <a:defRPr/>
              </a:pPr>
              <a:t>3/8/2023</a:t>
            </a:fld>
            <a:endParaRPr lang="en-US" dirty="0"/>
          </a:p>
        </p:txBody>
      </p:sp>
      <p:sp>
        <p:nvSpPr>
          <p:cNvPr id="5" name="Footer Placeholder 3">
            <a:extLst>
              <a:ext uri="{FF2B5EF4-FFF2-40B4-BE49-F238E27FC236}">
                <a16:creationId xmlns:a16="http://schemas.microsoft.com/office/drawing/2014/main" id="{5510389F-A658-4DDA-8EFD-8582467461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27F9203-9A62-4319-BED7-A4426DD967E8}"/>
              </a:ext>
            </a:extLst>
          </p:cNvPr>
          <p:cNvSpPr>
            <a:spLocks noGrp="1"/>
          </p:cNvSpPr>
          <p:nvPr>
            <p:ph type="sldNum" sz="quarter" idx="12"/>
          </p:nvPr>
        </p:nvSpPr>
        <p:spPr/>
        <p:txBody>
          <a:bodyPr/>
          <a:lstStyle>
            <a:lvl1pPr>
              <a:defRPr smtClean="0"/>
            </a:lvl1pPr>
          </a:lstStyle>
          <a:p>
            <a:pPr>
              <a:defRPr/>
            </a:pPr>
            <a:fld id="{E823207E-E0ED-42E1-A170-677D79B899E4}" type="slidenum">
              <a:rPr lang="en-US" altLang="en-US"/>
              <a:pPr>
                <a:defRPr/>
              </a:pPr>
              <a:t>‹#›</a:t>
            </a:fld>
            <a:endParaRPr lang="en-US" altLang="en-US"/>
          </a:p>
        </p:txBody>
      </p:sp>
    </p:spTree>
    <p:extLst>
      <p:ext uri="{BB962C8B-B14F-4D97-AF65-F5344CB8AC3E}">
        <p14:creationId xmlns:p14="http://schemas.microsoft.com/office/powerpoint/2010/main" val="2358815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CEFDB4E-2E12-481F-BEEE-8C64C38FF5DB}"/>
              </a:ext>
            </a:extLst>
          </p:cNvPr>
          <p:cNvSpPr>
            <a:spLocks noGrp="1"/>
          </p:cNvSpPr>
          <p:nvPr>
            <p:ph type="dt" sz="half" idx="10"/>
          </p:nvPr>
        </p:nvSpPr>
        <p:spPr/>
        <p:txBody>
          <a:bodyPr/>
          <a:lstStyle>
            <a:lvl1pPr>
              <a:defRPr/>
            </a:lvl1pPr>
          </a:lstStyle>
          <a:p>
            <a:pPr>
              <a:defRPr/>
            </a:pPr>
            <a:fld id="{1399BFD7-3898-4DEE-95BE-3F49452C5425}" type="datetimeFigureOut">
              <a:rPr lang="en-US"/>
              <a:pPr>
                <a:defRPr/>
              </a:pPr>
              <a:t>3/8/2023</a:t>
            </a:fld>
            <a:endParaRPr lang="en-US" dirty="0"/>
          </a:p>
        </p:txBody>
      </p:sp>
      <p:sp>
        <p:nvSpPr>
          <p:cNvPr id="3" name="Footer Placeholder 4">
            <a:extLst>
              <a:ext uri="{FF2B5EF4-FFF2-40B4-BE49-F238E27FC236}">
                <a16:creationId xmlns:a16="http://schemas.microsoft.com/office/drawing/2014/main" id="{D7E0FBAC-8893-46BA-8ABC-A00D2666A74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8B803DA-E164-4D61-9913-45A2723E144C}"/>
              </a:ext>
            </a:extLst>
          </p:cNvPr>
          <p:cNvSpPr>
            <a:spLocks noGrp="1"/>
          </p:cNvSpPr>
          <p:nvPr>
            <p:ph type="sldNum" sz="quarter" idx="12"/>
          </p:nvPr>
        </p:nvSpPr>
        <p:spPr/>
        <p:txBody>
          <a:bodyPr/>
          <a:lstStyle>
            <a:lvl1pPr>
              <a:defRPr/>
            </a:lvl1pPr>
          </a:lstStyle>
          <a:p>
            <a:pPr>
              <a:defRPr/>
            </a:pPr>
            <a:fld id="{BF4DEB8D-B257-4DA5-B6CB-99F14E0E703A}" type="slidenum">
              <a:rPr lang="en-US" altLang="en-US"/>
              <a:pPr>
                <a:defRPr/>
              </a:pPr>
              <a:t>‹#›</a:t>
            </a:fld>
            <a:endParaRPr lang="en-US" altLang="en-US"/>
          </a:p>
        </p:txBody>
      </p:sp>
    </p:spTree>
    <p:extLst>
      <p:ext uri="{BB962C8B-B14F-4D97-AF65-F5344CB8AC3E}">
        <p14:creationId xmlns:p14="http://schemas.microsoft.com/office/powerpoint/2010/main" val="2114395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4" y="685802"/>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3" y="2709054"/>
            <a:ext cx="4126861" cy="2665533"/>
          </a:xfrm>
        </p:spPr>
        <p:txBody>
          <a:bodyPr anchor="t"/>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6C3643B8-6073-444E-86DC-D01381C3A7E6}"/>
              </a:ext>
            </a:extLst>
          </p:cNvPr>
          <p:cNvSpPr>
            <a:spLocks noGrp="1"/>
          </p:cNvSpPr>
          <p:nvPr>
            <p:ph type="dt" sz="half" idx="14"/>
          </p:nvPr>
        </p:nvSpPr>
        <p:spPr/>
        <p:txBody>
          <a:bodyPr/>
          <a:lstStyle>
            <a:lvl1pPr>
              <a:defRPr/>
            </a:lvl1pPr>
          </a:lstStyle>
          <a:p>
            <a:pPr>
              <a:defRPr/>
            </a:pPr>
            <a:fld id="{45EBD46A-3E20-4715-9889-831B4AC2EFD2}" type="datetimeFigureOut">
              <a:rPr lang="en-US"/>
              <a:pPr>
                <a:defRPr/>
              </a:pPr>
              <a:t>3/8/2023</a:t>
            </a:fld>
            <a:endParaRPr lang="en-US" dirty="0"/>
          </a:p>
        </p:txBody>
      </p:sp>
      <p:sp>
        <p:nvSpPr>
          <p:cNvPr id="6" name="Footer Placeholder 4">
            <a:extLst>
              <a:ext uri="{FF2B5EF4-FFF2-40B4-BE49-F238E27FC236}">
                <a16:creationId xmlns:a16="http://schemas.microsoft.com/office/drawing/2014/main" id="{BCEB5DE1-07FF-4EB6-8835-157E02600EEC}"/>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591433-26EC-4F7D-9121-6CDDC5561333}"/>
              </a:ext>
            </a:extLst>
          </p:cNvPr>
          <p:cNvSpPr>
            <a:spLocks noGrp="1"/>
          </p:cNvSpPr>
          <p:nvPr>
            <p:ph type="sldNum" sz="quarter" idx="16"/>
          </p:nvPr>
        </p:nvSpPr>
        <p:spPr/>
        <p:txBody>
          <a:bodyPr/>
          <a:lstStyle>
            <a:lvl1pPr>
              <a:defRPr/>
            </a:lvl1pPr>
          </a:lstStyle>
          <a:p>
            <a:pPr>
              <a:defRPr/>
            </a:pPr>
            <a:fld id="{D5A557C8-0907-48F6-90C5-E73AE547EE53}" type="slidenum">
              <a:rPr lang="en-US" altLang="en-US"/>
              <a:pPr>
                <a:defRPr/>
              </a:pPr>
              <a:t>‹#›</a:t>
            </a:fld>
            <a:endParaRPr lang="en-US" altLang="en-US"/>
          </a:p>
        </p:txBody>
      </p:sp>
    </p:spTree>
    <p:extLst>
      <p:ext uri="{BB962C8B-B14F-4D97-AF65-F5344CB8AC3E}">
        <p14:creationId xmlns:p14="http://schemas.microsoft.com/office/powerpoint/2010/main" val="2574788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5877563"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63654" y="2"/>
            <a:ext cx="4216855"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2" y="2709054"/>
            <a:ext cx="5877561" cy="2362481"/>
          </a:xfrm>
        </p:spPr>
        <p:txBody>
          <a:bodyPr anchor="t"/>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84B7B8B-3889-4181-AD6D-938E60921C3B}"/>
              </a:ext>
            </a:extLst>
          </p:cNvPr>
          <p:cNvSpPr>
            <a:spLocks noGrp="1"/>
          </p:cNvSpPr>
          <p:nvPr>
            <p:ph type="dt" sz="half" idx="10"/>
          </p:nvPr>
        </p:nvSpPr>
        <p:spPr/>
        <p:txBody>
          <a:bodyPr/>
          <a:lstStyle>
            <a:lvl1pPr>
              <a:defRPr/>
            </a:lvl1pPr>
          </a:lstStyle>
          <a:p>
            <a:pPr>
              <a:defRPr/>
            </a:pPr>
            <a:fld id="{2FC6E4D6-12A4-460A-BC5A-228C24091084}" type="datetimeFigureOut">
              <a:rPr lang="en-US"/>
              <a:pPr>
                <a:defRPr/>
              </a:pPr>
              <a:t>3/8/2023</a:t>
            </a:fld>
            <a:endParaRPr lang="en-US" dirty="0"/>
          </a:p>
        </p:txBody>
      </p:sp>
      <p:sp>
        <p:nvSpPr>
          <p:cNvPr id="6" name="Footer Placeholder 4">
            <a:extLst>
              <a:ext uri="{FF2B5EF4-FFF2-40B4-BE49-F238E27FC236}">
                <a16:creationId xmlns:a16="http://schemas.microsoft.com/office/drawing/2014/main" id="{B609B4AB-E24C-4C27-AA30-E5B734A17A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89263D-71C6-41E5-B397-7410095E0699}"/>
              </a:ext>
            </a:extLst>
          </p:cNvPr>
          <p:cNvSpPr>
            <a:spLocks noGrp="1"/>
          </p:cNvSpPr>
          <p:nvPr>
            <p:ph type="sldNum" sz="quarter" idx="12"/>
          </p:nvPr>
        </p:nvSpPr>
        <p:spPr/>
        <p:txBody>
          <a:bodyPr/>
          <a:lstStyle>
            <a:lvl1pPr>
              <a:defRPr/>
            </a:lvl1pPr>
          </a:lstStyle>
          <a:p>
            <a:pPr>
              <a:defRPr/>
            </a:pPr>
            <a:fld id="{AC6407E9-30AD-450F-AA25-32018534F5FB}" type="slidenum">
              <a:rPr lang="en-US" altLang="en-US"/>
              <a:pPr>
                <a:defRPr/>
              </a:pPr>
              <a:t>‹#›</a:t>
            </a:fld>
            <a:endParaRPr lang="en-US" altLang="en-US"/>
          </a:p>
        </p:txBody>
      </p:sp>
    </p:spTree>
    <p:extLst>
      <p:ext uri="{BB962C8B-B14F-4D97-AF65-F5344CB8AC3E}">
        <p14:creationId xmlns:p14="http://schemas.microsoft.com/office/powerpoint/2010/main" val="4004387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2" y="685801"/>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BA89554-A1FA-4F81-8D32-68C1CDB75884}"/>
              </a:ext>
            </a:extLst>
          </p:cNvPr>
          <p:cNvSpPr>
            <a:spLocks noGrp="1"/>
          </p:cNvSpPr>
          <p:nvPr>
            <p:ph type="dt" sz="half" idx="10"/>
          </p:nvPr>
        </p:nvSpPr>
        <p:spPr/>
        <p:txBody>
          <a:bodyPr/>
          <a:lstStyle>
            <a:lvl1pPr>
              <a:defRPr/>
            </a:lvl1pPr>
          </a:lstStyle>
          <a:p>
            <a:pPr>
              <a:defRPr/>
            </a:pPr>
            <a:fld id="{04E02C15-91E3-476C-BF0D-1D38F8A3190D}" type="datetimeFigureOut">
              <a:rPr lang="en-US"/>
              <a:pPr>
                <a:defRPr/>
              </a:pPr>
              <a:t>3/8/2023</a:t>
            </a:fld>
            <a:endParaRPr lang="en-US" dirty="0"/>
          </a:p>
        </p:txBody>
      </p:sp>
      <p:sp>
        <p:nvSpPr>
          <p:cNvPr id="6" name="Footer Placeholder 4">
            <a:extLst>
              <a:ext uri="{FF2B5EF4-FFF2-40B4-BE49-F238E27FC236}">
                <a16:creationId xmlns:a16="http://schemas.microsoft.com/office/drawing/2014/main" id="{DABA39AA-2703-449B-A598-39D38A434E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16066-5FB7-494E-886A-E9DA7E4C3A30}"/>
              </a:ext>
            </a:extLst>
          </p:cNvPr>
          <p:cNvSpPr>
            <a:spLocks noGrp="1"/>
          </p:cNvSpPr>
          <p:nvPr>
            <p:ph type="sldNum" sz="quarter" idx="12"/>
          </p:nvPr>
        </p:nvSpPr>
        <p:spPr/>
        <p:txBody>
          <a:bodyPr/>
          <a:lstStyle>
            <a:lvl1pPr>
              <a:defRPr/>
            </a:lvl1pPr>
          </a:lstStyle>
          <a:p>
            <a:pPr>
              <a:defRPr/>
            </a:pPr>
            <a:fld id="{8659644A-00C6-486F-BEDF-1B17D71BD0B8}" type="slidenum">
              <a:rPr lang="en-US" altLang="en-US"/>
              <a:pPr>
                <a:defRPr/>
              </a:pPr>
              <a:t>‹#›</a:t>
            </a:fld>
            <a:endParaRPr lang="en-US" altLang="en-US"/>
          </a:p>
        </p:txBody>
      </p:sp>
    </p:spTree>
    <p:extLst>
      <p:ext uri="{BB962C8B-B14F-4D97-AF65-F5344CB8AC3E}">
        <p14:creationId xmlns:p14="http://schemas.microsoft.com/office/powerpoint/2010/main" val="2372424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2" y="685802"/>
            <a:ext cx="10396903" cy="3194903"/>
          </a:xfrm>
        </p:spPr>
        <p:txBody>
          <a:bodyP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81" y="4106333"/>
            <a:ext cx="10394729" cy="1273606"/>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A491828-8C0A-43DB-99C1-77468418391C}"/>
              </a:ext>
            </a:extLst>
          </p:cNvPr>
          <p:cNvSpPr>
            <a:spLocks noGrp="1"/>
          </p:cNvSpPr>
          <p:nvPr>
            <p:ph type="dt" sz="half" idx="10"/>
          </p:nvPr>
        </p:nvSpPr>
        <p:spPr/>
        <p:txBody>
          <a:bodyPr/>
          <a:lstStyle>
            <a:lvl1pPr>
              <a:defRPr/>
            </a:lvl1pPr>
          </a:lstStyle>
          <a:p>
            <a:pPr>
              <a:defRPr/>
            </a:pPr>
            <a:fld id="{29FF8598-5CD5-4E27-80BE-EA4D7B07A026}" type="datetimeFigureOut">
              <a:rPr lang="en-US"/>
              <a:pPr>
                <a:defRPr/>
              </a:pPr>
              <a:t>3/8/2023</a:t>
            </a:fld>
            <a:endParaRPr lang="en-US" dirty="0"/>
          </a:p>
        </p:txBody>
      </p:sp>
      <p:sp>
        <p:nvSpPr>
          <p:cNvPr id="6" name="Footer Placeholder 4">
            <a:extLst>
              <a:ext uri="{FF2B5EF4-FFF2-40B4-BE49-F238E27FC236}">
                <a16:creationId xmlns:a16="http://schemas.microsoft.com/office/drawing/2014/main" id="{78E9D6B2-543E-4627-9902-24F0DD43BC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64DB6D-1C15-484A-9BEC-2F291D5124E5}"/>
              </a:ext>
            </a:extLst>
          </p:cNvPr>
          <p:cNvSpPr>
            <a:spLocks noGrp="1"/>
          </p:cNvSpPr>
          <p:nvPr>
            <p:ph type="sldNum" sz="quarter" idx="12"/>
          </p:nvPr>
        </p:nvSpPr>
        <p:spPr/>
        <p:txBody>
          <a:bodyPr/>
          <a:lstStyle>
            <a:lvl1pPr>
              <a:defRPr/>
            </a:lvl1pPr>
          </a:lstStyle>
          <a:p>
            <a:pPr>
              <a:defRPr/>
            </a:pPr>
            <a:fld id="{B5EB0CE8-50E6-4AF0-B616-F65D8FBEBF01}" type="slidenum">
              <a:rPr lang="en-US" altLang="en-US"/>
              <a:pPr>
                <a:defRPr/>
              </a:pPr>
              <a:t>‹#›</a:t>
            </a:fld>
            <a:endParaRPr lang="en-US" altLang="en-US"/>
          </a:p>
        </p:txBody>
      </p:sp>
    </p:spTree>
    <p:extLst>
      <p:ext uri="{BB962C8B-B14F-4D97-AF65-F5344CB8AC3E}">
        <p14:creationId xmlns:p14="http://schemas.microsoft.com/office/powerpoint/2010/main" val="2768144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E3DD04-E931-46D7-A87B-86C105E07933}"/>
              </a:ext>
            </a:extLst>
          </p:cNvPr>
          <p:cNvSpPr txBox="1"/>
          <p:nvPr/>
        </p:nvSpPr>
        <p:spPr>
          <a:xfrm>
            <a:off x="539751" y="887414"/>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6" name="TextBox 5">
            <a:extLst>
              <a:ext uri="{FF2B5EF4-FFF2-40B4-BE49-F238E27FC236}">
                <a16:creationId xmlns:a16="http://schemas.microsoft.com/office/drawing/2014/main" id="{D35CD3C9-409C-42B2-A430-41BC73987690}"/>
              </a:ext>
            </a:extLst>
          </p:cNvPr>
          <p:cNvSpPr txBox="1"/>
          <p:nvPr/>
        </p:nvSpPr>
        <p:spPr>
          <a:xfrm>
            <a:off x="10530417" y="29067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121733" y="685800"/>
            <a:ext cx="9525020" cy="2916704"/>
          </a:xfrm>
        </p:spPr>
        <p:txBody>
          <a:bodyP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5" y="3610032"/>
            <a:ext cx="8667956" cy="377768"/>
          </a:xfrm>
        </p:spPr>
        <p:txBody>
          <a:bodyPr anchor="t"/>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3" cy="126825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4">
            <a:extLst>
              <a:ext uri="{FF2B5EF4-FFF2-40B4-BE49-F238E27FC236}">
                <a16:creationId xmlns:a16="http://schemas.microsoft.com/office/drawing/2014/main" id="{4A6A0345-58D1-40D1-B19D-396462D6EF20}"/>
              </a:ext>
            </a:extLst>
          </p:cNvPr>
          <p:cNvSpPr>
            <a:spLocks noGrp="1"/>
          </p:cNvSpPr>
          <p:nvPr>
            <p:ph type="dt" sz="half" idx="14"/>
          </p:nvPr>
        </p:nvSpPr>
        <p:spPr/>
        <p:txBody>
          <a:bodyPr/>
          <a:lstStyle>
            <a:lvl1pPr>
              <a:defRPr/>
            </a:lvl1pPr>
          </a:lstStyle>
          <a:p>
            <a:pPr>
              <a:defRPr/>
            </a:pPr>
            <a:fld id="{8296CE91-AB9A-4186-B7E7-4B96B1F721D7}" type="datetimeFigureOut">
              <a:rPr lang="en-US"/>
              <a:pPr>
                <a:defRPr/>
              </a:pPr>
              <a:t>3/8/2023</a:t>
            </a:fld>
            <a:endParaRPr lang="en-US" dirty="0"/>
          </a:p>
        </p:txBody>
      </p:sp>
      <p:sp>
        <p:nvSpPr>
          <p:cNvPr id="8" name="Footer Placeholder 5">
            <a:extLst>
              <a:ext uri="{FF2B5EF4-FFF2-40B4-BE49-F238E27FC236}">
                <a16:creationId xmlns:a16="http://schemas.microsoft.com/office/drawing/2014/main" id="{782BD125-28F9-487B-9199-C1C68F2AF06E}"/>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8840E3F-17B8-4E7F-B653-4941420FDE64}"/>
              </a:ext>
            </a:extLst>
          </p:cNvPr>
          <p:cNvSpPr>
            <a:spLocks noGrp="1"/>
          </p:cNvSpPr>
          <p:nvPr>
            <p:ph type="sldNum" sz="quarter" idx="16"/>
          </p:nvPr>
        </p:nvSpPr>
        <p:spPr/>
        <p:txBody>
          <a:bodyPr/>
          <a:lstStyle>
            <a:lvl1pPr>
              <a:defRPr smtClean="0"/>
            </a:lvl1pPr>
          </a:lstStyle>
          <a:p>
            <a:pPr>
              <a:defRPr/>
            </a:pPr>
            <a:fld id="{8234EC17-7C77-43D0-AB8B-A53CB6265820}" type="slidenum">
              <a:rPr lang="en-US" altLang="en-US"/>
              <a:pPr>
                <a:defRPr/>
              </a:pPr>
              <a:t>‹#›</a:t>
            </a:fld>
            <a:endParaRPr lang="en-US" altLang="en-US"/>
          </a:p>
        </p:txBody>
      </p:sp>
    </p:spTree>
    <p:extLst>
      <p:ext uri="{BB962C8B-B14F-4D97-AF65-F5344CB8AC3E}">
        <p14:creationId xmlns:p14="http://schemas.microsoft.com/office/powerpoint/2010/main" val="323310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lower righ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189237D-3C54-064C-8019-9F30CCF110CD}"/>
              </a:ext>
            </a:extLst>
          </p:cNvPr>
          <p:cNvSpPr/>
          <p:nvPr userDrawn="1"/>
        </p:nvSpPr>
        <p:spPr>
          <a:xfrm>
            <a:off x="6872064" y="1368510"/>
            <a:ext cx="5319936" cy="5489491"/>
          </a:xfrm>
          <a:custGeom>
            <a:avLst/>
            <a:gdLst>
              <a:gd name="connsiteX0" fmla="*/ 1553297 w 5319936"/>
              <a:gd name="connsiteY0" fmla="*/ 0 h 5489491"/>
              <a:gd name="connsiteX1" fmla="*/ 4369566 w 5319936"/>
              <a:gd name="connsiteY1" fmla="*/ 2151468 h 5489491"/>
              <a:gd name="connsiteX2" fmla="*/ 5319936 w 5319936"/>
              <a:gd name="connsiteY2" fmla="*/ 1425440 h 5489491"/>
              <a:gd name="connsiteX3" fmla="*/ 5319936 w 5319936"/>
              <a:gd name="connsiteY3" fmla="*/ 5489491 h 5489491"/>
              <a:gd name="connsiteX4" fmla="*/ 0 w 5319936"/>
              <a:gd name="connsiteY4" fmla="*/ 5489491 h 5489491"/>
              <a:gd name="connsiteX5" fmla="*/ 2629044 w 5319936"/>
              <a:gd name="connsiteY5" fmla="*/ 3481109 h 54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9936" h="5489491">
                <a:moveTo>
                  <a:pt x="1553297" y="0"/>
                </a:moveTo>
                <a:lnTo>
                  <a:pt x="4369566" y="2151468"/>
                </a:lnTo>
                <a:lnTo>
                  <a:pt x="5319936" y="1425440"/>
                </a:lnTo>
                <a:lnTo>
                  <a:pt x="5319936" y="5489491"/>
                </a:lnTo>
                <a:lnTo>
                  <a:pt x="0" y="5489491"/>
                </a:lnTo>
                <a:lnTo>
                  <a:pt x="2629044" y="3481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10515600" cy="1325563"/>
          </a:xfrm>
        </p:spPr>
        <p:txBody>
          <a:bodyPr/>
          <a:lstStyle>
            <a:lvl1pPr>
              <a:defRPr b="1">
                <a:solidFill>
                  <a:srgbClr val="00B0F0"/>
                </a:solidFill>
                <a:latin typeface="Source Sans Pro" panose="020B0503030403020204" pitchFamily="34"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838200" y="1825625"/>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a:extLst>
              <a:ext uri="{FF2B5EF4-FFF2-40B4-BE49-F238E27FC236}">
                <a16:creationId xmlns:a16="http://schemas.microsoft.com/office/drawing/2014/main" id="{BB3BEA2E-E5DB-6442-9BEB-BD1E25400B8E}"/>
              </a:ext>
            </a:extLst>
          </p:cNvPr>
          <p:cNvSpPr txBox="1"/>
          <p:nvPr userDrawn="1"/>
        </p:nvSpPr>
        <p:spPr>
          <a:xfrm>
            <a:off x="10954878" y="6276612"/>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a:solidFill>
                <a:schemeClr val="bg1"/>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53949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1" y="1723856"/>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1" y="4247468"/>
            <a:ext cx="10394707" cy="1140644"/>
          </a:xfrm>
        </p:spPr>
        <p:txBody>
          <a:bodyPr anchor="t"/>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C710E92-2019-45E7-A881-EBEE6F1AE77B}"/>
              </a:ext>
            </a:extLst>
          </p:cNvPr>
          <p:cNvSpPr>
            <a:spLocks noGrp="1"/>
          </p:cNvSpPr>
          <p:nvPr>
            <p:ph type="dt" sz="half" idx="10"/>
          </p:nvPr>
        </p:nvSpPr>
        <p:spPr/>
        <p:txBody>
          <a:bodyPr/>
          <a:lstStyle>
            <a:lvl1pPr>
              <a:defRPr/>
            </a:lvl1pPr>
          </a:lstStyle>
          <a:p>
            <a:pPr>
              <a:defRPr/>
            </a:pPr>
            <a:fld id="{2E391D05-0DFE-4348-B954-5A4C101C256A}" type="datetimeFigureOut">
              <a:rPr lang="en-US"/>
              <a:pPr>
                <a:defRPr/>
              </a:pPr>
              <a:t>3/8/2023</a:t>
            </a:fld>
            <a:endParaRPr lang="en-US" dirty="0"/>
          </a:p>
        </p:txBody>
      </p:sp>
      <p:sp>
        <p:nvSpPr>
          <p:cNvPr id="6" name="Footer Placeholder 4">
            <a:extLst>
              <a:ext uri="{FF2B5EF4-FFF2-40B4-BE49-F238E27FC236}">
                <a16:creationId xmlns:a16="http://schemas.microsoft.com/office/drawing/2014/main" id="{3FDBC711-66C1-4A5A-B3A6-912AEBF4CA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8452AC-1123-482D-B2C2-FA28504462D7}"/>
              </a:ext>
            </a:extLst>
          </p:cNvPr>
          <p:cNvSpPr>
            <a:spLocks noGrp="1"/>
          </p:cNvSpPr>
          <p:nvPr>
            <p:ph type="sldNum" sz="quarter" idx="12"/>
          </p:nvPr>
        </p:nvSpPr>
        <p:spPr/>
        <p:txBody>
          <a:bodyPr/>
          <a:lstStyle>
            <a:lvl1pPr>
              <a:defRPr/>
            </a:lvl1pPr>
          </a:lstStyle>
          <a:p>
            <a:pPr>
              <a:defRPr/>
            </a:pPr>
            <a:fld id="{76EE952B-58A7-4198-97B8-20F43875E683}" type="slidenum">
              <a:rPr lang="en-US" altLang="en-US"/>
              <a:pPr>
                <a:defRPr/>
              </a:pPr>
              <a:t>‹#›</a:t>
            </a:fld>
            <a:endParaRPr lang="en-US" altLang="en-US"/>
          </a:p>
        </p:txBody>
      </p:sp>
    </p:spTree>
    <p:extLst>
      <p:ext uri="{BB962C8B-B14F-4D97-AF65-F5344CB8AC3E}">
        <p14:creationId xmlns:p14="http://schemas.microsoft.com/office/powerpoint/2010/main" val="621898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1" y="685802"/>
            <a:ext cx="10394707"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3"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3" y="2639658"/>
            <a:ext cx="3310128" cy="273492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3"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Date Placeholder 3">
            <a:extLst>
              <a:ext uri="{FF2B5EF4-FFF2-40B4-BE49-F238E27FC236}">
                <a16:creationId xmlns:a16="http://schemas.microsoft.com/office/drawing/2014/main" id="{0B108253-B28F-4008-9987-D2174459DD3E}"/>
              </a:ext>
            </a:extLst>
          </p:cNvPr>
          <p:cNvSpPr>
            <a:spLocks noGrp="1"/>
          </p:cNvSpPr>
          <p:nvPr>
            <p:ph type="dt" sz="half" idx="18"/>
          </p:nvPr>
        </p:nvSpPr>
        <p:spPr/>
        <p:txBody>
          <a:bodyPr/>
          <a:lstStyle>
            <a:lvl1pPr>
              <a:defRPr/>
            </a:lvl1pPr>
          </a:lstStyle>
          <a:p>
            <a:pPr>
              <a:defRPr/>
            </a:pPr>
            <a:fld id="{AC70D9E8-3FD7-4D03-9B1E-9AD18A28E424}" type="datetimeFigureOut">
              <a:rPr lang="en-US"/>
              <a:pPr>
                <a:defRPr/>
              </a:pPr>
              <a:t>3/8/2023</a:t>
            </a:fld>
            <a:endParaRPr lang="en-US" dirty="0"/>
          </a:p>
        </p:txBody>
      </p:sp>
      <p:sp>
        <p:nvSpPr>
          <p:cNvPr id="14" name="Footer Placeholder 4">
            <a:extLst>
              <a:ext uri="{FF2B5EF4-FFF2-40B4-BE49-F238E27FC236}">
                <a16:creationId xmlns:a16="http://schemas.microsoft.com/office/drawing/2014/main" id="{5ED46D48-FEF6-47DC-B50B-28148C1F421C}"/>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407A0AFF-FE51-4C77-B0D7-6D35E51D3841}"/>
              </a:ext>
            </a:extLst>
          </p:cNvPr>
          <p:cNvSpPr>
            <a:spLocks noGrp="1"/>
          </p:cNvSpPr>
          <p:nvPr>
            <p:ph type="sldNum" sz="quarter" idx="20"/>
          </p:nvPr>
        </p:nvSpPr>
        <p:spPr/>
        <p:txBody>
          <a:bodyPr/>
          <a:lstStyle>
            <a:lvl1pPr>
              <a:defRPr/>
            </a:lvl1pPr>
          </a:lstStyle>
          <a:p>
            <a:pPr>
              <a:defRPr/>
            </a:pPr>
            <a:fld id="{8E3E2EC3-202E-4B89-A3F7-982DA1144DA4}" type="slidenum">
              <a:rPr lang="en-US" altLang="en-US"/>
              <a:pPr>
                <a:defRPr/>
              </a:pPr>
              <a:t>‹#›</a:t>
            </a:fld>
            <a:endParaRPr lang="en-US" altLang="en-US"/>
          </a:p>
        </p:txBody>
      </p:sp>
    </p:spTree>
    <p:extLst>
      <p:ext uri="{BB962C8B-B14F-4D97-AF65-F5344CB8AC3E}">
        <p14:creationId xmlns:p14="http://schemas.microsoft.com/office/powerpoint/2010/main" val="3692637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2"/>
            <a:ext cx="10396883"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7"/>
            <a:ext cx="3310128" cy="1536725"/>
          </a:xfrm>
          <a:prstGeom prst="roundRect">
            <a:avLst>
              <a:gd name="adj" fmla="val 0"/>
            </a:avLst>
          </a:prstGeom>
          <a:ln w="57150" cmpd="thinThick">
            <a:solidFill>
              <a:schemeClr val="bg1">
                <a:lumMod val="50000"/>
              </a:schemeClr>
            </a:solidFill>
            <a:miter lim="800000"/>
          </a:ln>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691840" y="4389289"/>
            <a:ext cx="3310128" cy="98529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1"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7"/>
            <a:ext cx="3310128" cy="1535237"/>
          </a:xfrm>
          <a:prstGeom prst="roundRect">
            <a:avLst>
              <a:gd name="adj" fmla="val 0"/>
            </a:avLst>
          </a:prstGeom>
          <a:ln w="57150" cmpd="thinThick">
            <a:solidFill>
              <a:schemeClr val="bg1">
                <a:lumMod val="50000"/>
              </a:schemeClr>
            </a:solidFill>
            <a:miter lim="800000"/>
          </a:ln>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235998" y="4389286"/>
            <a:ext cx="3311540" cy="985300"/>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768819" y="4389284"/>
            <a:ext cx="3310128" cy="985302"/>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a:extLst>
              <a:ext uri="{FF2B5EF4-FFF2-40B4-BE49-F238E27FC236}">
                <a16:creationId xmlns:a16="http://schemas.microsoft.com/office/drawing/2014/main" id="{78E62160-F091-4A81-A351-AD86AFAED760}"/>
              </a:ext>
            </a:extLst>
          </p:cNvPr>
          <p:cNvSpPr>
            <a:spLocks noGrp="1"/>
          </p:cNvSpPr>
          <p:nvPr>
            <p:ph type="dt" sz="half" idx="23"/>
          </p:nvPr>
        </p:nvSpPr>
        <p:spPr/>
        <p:txBody>
          <a:bodyPr/>
          <a:lstStyle>
            <a:lvl1pPr>
              <a:defRPr/>
            </a:lvl1pPr>
          </a:lstStyle>
          <a:p>
            <a:pPr>
              <a:defRPr/>
            </a:pPr>
            <a:fld id="{7265AC4B-B056-4389-9908-2E18AEE206A1}" type="datetimeFigureOut">
              <a:rPr lang="en-US"/>
              <a:pPr>
                <a:defRPr/>
              </a:pPr>
              <a:t>3/8/2023</a:t>
            </a:fld>
            <a:endParaRPr lang="en-US" dirty="0"/>
          </a:p>
        </p:txBody>
      </p:sp>
      <p:sp>
        <p:nvSpPr>
          <p:cNvPr id="13" name="Footer Placeholder 4">
            <a:extLst>
              <a:ext uri="{FF2B5EF4-FFF2-40B4-BE49-F238E27FC236}">
                <a16:creationId xmlns:a16="http://schemas.microsoft.com/office/drawing/2014/main" id="{A1184102-AAF8-4903-B042-C5C3B761B6DA}"/>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83E328B1-E0B2-47E1-959E-618797D36D5A}"/>
              </a:ext>
            </a:extLst>
          </p:cNvPr>
          <p:cNvSpPr>
            <a:spLocks noGrp="1"/>
          </p:cNvSpPr>
          <p:nvPr>
            <p:ph type="sldNum" sz="quarter" idx="25"/>
          </p:nvPr>
        </p:nvSpPr>
        <p:spPr/>
        <p:txBody>
          <a:bodyPr/>
          <a:lstStyle>
            <a:lvl1pPr>
              <a:defRPr/>
            </a:lvl1pPr>
          </a:lstStyle>
          <a:p>
            <a:pPr>
              <a:defRPr/>
            </a:pPr>
            <a:fld id="{E34763FB-A742-4D85-ABA2-1CB1D73C6938}" type="slidenum">
              <a:rPr lang="en-US" altLang="en-US"/>
              <a:pPr>
                <a:defRPr/>
              </a:pPr>
              <a:t>‹#›</a:t>
            </a:fld>
            <a:endParaRPr lang="en-US" altLang="en-US"/>
          </a:p>
        </p:txBody>
      </p:sp>
    </p:spTree>
    <p:extLst>
      <p:ext uri="{BB962C8B-B14F-4D97-AF65-F5344CB8AC3E}">
        <p14:creationId xmlns:p14="http://schemas.microsoft.com/office/powerpoint/2010/main" val="1080764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1"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B0ADD0-AEBC-4D3E-BD67-3B84DCB6743A}"/>
              </a:ext>
            </a:extLst>
          </p:cNvPr>
          <p:cNvSpPr>
            <a:spLocks noGrp="1"/>
          </p:cNvSpPr>
          <p:nvPr>
            <p:ph type="dt" sz="half" idx="14"/>
          </p:nvPr>
        </p:nvSpPr>
        <p:spPr/>
        <p:txBody>
          <a:bodyPr/>
          <a:lstStyle>
            <a:lvl1pPr>
              <a:defRPr/>
            </a:lvl1pPr>
          </a:lstStyle>
          <a:p>
            <a:pPr>
              <a:defRPr/>
            </a:pPr>
            <a:fld id="{50FDD7FB-3FDC-4956-8D5A-DBB5278323FA}" type="datetimeFigureOut">
              <a:rPr lang="en-US"/>
              <a:pPr>
                <a:defRPr/>
              </a:pPr>
              <a:t>3/8/2023</a:t>
            </a:fld>
            <a:endParaRPr lang="en-US" dirty="0"/>
          </a:p>
        </p:txBody>
      </p:sp>
      <p:sp>
        <p:nvSpPr>
          <p:cNvPr id="5" name="Footer Placeholder 4">
            <a:extLst>
              <a:ext uri="{FF2B5EF4-FFF2-40B4-BE49-F238E27FC236}">
                <a16:creationId xmlns:a16="http://schemas.microsoft.com/office/drawing/2014/main" id="{A06B355D-57D8-4F09-A92B-80BB3CC33E10}"/>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70D261-9DB9-4242-860B-136147AB4721}"/>
              </a:ext>
            </a:extLst>
          </p:cNvPr>
          <p:cNvSpPr>
            <a:spLocks noGrp="1"/>
          </p:cNvSpPr>
          <p:nvPr>
            <p:ph type="sldNum" sz="quarter" idx="16"/>
          </p:nvPr>
        </p:nvSpPr>
        <p:spPr/>
        <p:txBody>
          <a:bodyPr/>
          <a:lstStyle>
            <a:lvl1pPr>
              <a:defRPr/>
            </a:lvl1pPr>
          </a:lstStyle>
          <a:p>
            <a:pPr>
              <a:defRPr/>
            </a:pPr>
            <a:fld id="{CE5BFB0D-628C-4B40-8908-CF81B5B997BF}" type="slidenum">
              <a:rPr lang="en-US" altLang="en-US"/>
              <a:pPr>
                <a:defRPr/>
              </a:pPr>
              <a:t>‹#›</a:t>
            </a:fld>
            <a:endParaRPr lang="en-US" altLang="en-US"/>
          </a:p>
        </p:txBody>
      </p:sp>
    </p:spTree>
    <p:extLst>
      <p:ext uri="{BB962C8B-B14F-4D97-AF65-F5344CB8AC3E}">
        <p14:creationId xmlns:p14="http://schemas.microsoft.com/office/powerpoint/2010/main" val="3436879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2"/>
            <a:ext cx="2264647"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2" y="685802"/>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0157C8-C4AF-4A73-AC02-1A18B2D555AC}"/>
              </a:ext>
            </a:extLst>
          </p:cNvPr>
          <p:cNvSpPr>
            <a:spLocks noGrp="1"/>
          </p:cNvSpPr>
          <p:nvPr>
            <p:ph type="dt" sz="half" idx="14"/>
          </p:nvPr>
        </p:nvSpPr>
        <p:spPr/>
        <p:txBody>
          <a:bodyPr/>
          <a:lstStyle>
            <a:lvl1pPr>
              <a:defRPr/>
            </a:lvl1pPr>
          </a:lstStyle>
          <a:p>
            <a:pPr>
              <a:defRPr/>
            </a:pPr>
            <a:fld id="{87F0415D-5EEC-4FD9-9E8B-4B1269CC8241}" type="datetimeFigureOut">
              <a:rPr lang="en-US"/>
              <a:pPr>
                <a:defRPr/>
              </a:pPr>
              <a:t>3/8/2023</a:t>
            </a:fld>
            <a:endParaRPr lang="en-US" dirty="0"/>
          </a:p>
        </p:txBody>
      </p:sp>
      <p:sp>
        <p:nvSpPr>
          <p:cNvPr id="5" name="Footer Placeholder 4">
            <a:extLst>
              <a:ext uri="{FF2B5EF4-FFF2-40B4-BE49-F238E27FC236}">
                <a16:creationId xmlns:a16="http://schemas.microsoft.com/office/drawing/2014/main" id="{589E3E78-A1D3-4A4E-BC41-264A356AE49C}"/>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985B4A-5240-40E1-86AA-D1293A7CDA9A}"/>
              </a:ext>
            </a:extLst>
          </p:cNvPr>
          <p:cNvSpPr>
            <a:spLocks noGrp="1"/>
          </p:cNvSpPr>
          <p:nvPr>
            <p:ph type="sldNum" sz="quarter" idx="16"/>
          </p:nvPr>
        </p:nvSpPr>
        <p:spPr/>
        <p:txBody>
          <a:bodyPr/>
          <a:lstStyle>
            <a:lvl1pPr>
              <a:defRPr/>
            </a:lvl1pPr>
          </a:lstStyle>
          <a:p>
            <a:pPr>
              <a:defRPr/>
            </a:pPr>
            <a:fld id="{68465EF3-5DC7-4FFA-8305-D5638A898BB7}" type="slidenum">
              <a:rPr lang="en-US" altLang="en-US"/>
              <a:pPr>
                <a:defRPr/>
              </a:pPr>
              <a:t>‹#›</a:t>
            </a:fld>
            <a:endParaRPr lang="en-US" altLang="en-US"/>
          </a:p>
        </p:txBody>
      </p:sp>
    </p:spTree>
    <p:extLst>
      <p:ext uri="{BB962C8B-B14F-4D97-AF65-F5344CB8AC3E}">
        <p14:creationId xmlns:p14="http://schemas.microsoft.com/office/powerpoint/2010/main" val="193218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cyan">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1402592" y="365125"/>
            <a:ext cx="9951208" cy="1325563"/>
          </a:xfrm>
        </p:spPr>
        <p:txBody>
          <a:bodyPr/>
          <a:lstStyle>
            <a:lvl1pPr>
              <a:defRPr b="1">
                <a:solidFill>
                  <a:srgbClr val="00B0F0"/>
                </a:solidFill>
                <a:latin typeface="Source Sans Pro" panose="020B0503030403020204" pitchFamily="34" charset="77"/>
              </a:defRPr>
            </a:lvl1pPr>
          </a:lstStyle>
          <a:p>
            <a:r>
              <a:rPr lang="en-US"/>
              <a:t>Click to edit Master title style</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2020" y="-1"/>
            <a:ext cx="1404611"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1319A1-2A7A-A540-B5B5-89B614A37E19}"/>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2" name="Content Placeholder 2">
            <a:extLst>
              <a:ext uri="{FF2B5EF4-FFF2-40B4-BE49-F238E27FC236}">
                <a16:creationId xmlns:a16="http://schemas.microsoft.com/office/drawing/2014/main" id="{FDFB371D-CF0C-1F4C-81C6-38F69B4842E9}"/>
              </a:ext>
            </a:extLst>
          </p:cNvPr>
          <p:cNvSpPr>
            <a:spLocks noGrp="1"/>
          </p:cNvSpPr>
          <p:nvPr>
            <p:ph idx="1"/>
          </p:nvPr>
        </p:nvSpPr>
        <p:spPr>
          <a:xfrm>
            <a:off x="1402591" y="1833989"/>
            <a:ext cx="9951208"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0995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blu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C14E1D-49EE-FB47-AC7E-0B58F8E5266F}"/>
              </a:ext>
            </a:extLst>
          </p:cNvPr>
          <p:cNvSpPr txBox="1">
            <a:spLocks/>
          </p:cNvSpPr>
          <p:nvPr userDrawn="1"/>
        </p:nvSpPr>
        <p:spPr>
          <a:xfrm>
            <a:off x="838200" y="805552"/>
            <a:ext cx="42771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63B88"/>
                </a:solidFill>
                <a:latin typeface="+mn-lt"/>
                <a:ea typeface="+mj-ea"/>
                <a:cs typeface="+mj-cs"/>
              </a:defRPr>
            </a:lvl1pPr>
          </a:lstStyle>
          <a:p>
            <a:r>
              <a:rPr lang="en-US">
                <a:solidFill>
                  <a:schemeClr val="bg1"/>
                </a:solidFill>
              </a:rPr>
              <a:t>Click to edit Master title style</a:t>
            </a:r>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1402592" y="1825625"/>
            <a:ext cx="9951208" cy="4351338"/>
          </a:xfrm>
        </p:spPr>
        <p:txBody>
          <a:bodyPr/>
          <a:lstStyle>
            <a:lvl1pPr marL="0" indent="0">
              <a:buNone/>
              <a:defRPr>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668422-86DB-0C47-951A-BCD790EF220E}"/>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3"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2709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01D5716-421F-4D4D-8CF4-67CFB288A08E}"/>
              </a:ext>
            </a:extLst>
          </p:cNvPr>
          <p:cNvSpPr>
            <a:spLocks noGrp="1"/>
          </p:cNvSpPr>
          <p:nvPr>
            <p:ph type="pic" sz="quarter" idx="10"/>
          </p:nvPr>
        </p:nvSpPr>
        <p:spPr>
          <a:xfrm>
            <a:off x="5823625" y="2055813"/>
            <a:ext cx="6368375" cy="3664050"/>
          </a:xfrm>
          <a:custGeom>
            <a:avLst/>
            <a:gdLst>
              <a:gd name="connsiteX0" fmla="*/ 0 w 6368375"/>
              <a:gd name="connsiteY0" fmla="*/ 0 h 3664050"/>
              <a:gd name="connsiteX1" fmla="*/ 6368375 w 6368375"/>
              <a:gd name="connsiteY1" fmla="*/ 0 h 3664050"/>
              <a:gd name="connsiteX2" fmla="*/ 6368375 w 6368375"/>
              <a:gd name="connsiteY2" fmla="*/ 1409406 h 3664050"/>
              <a:gd name="connsiteX3" fmla="*/ 5599483 w 6368375"/>
              <a:gd name="connsiteY3" fmla="*/ 3664050 h 3664050"/>
              <a:gd name="connsiteX4" fmla="*/ 0 w 6368375"/>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8375" h="3664050">
                <a:moveTo>
                  <a:pt x="0" y="0"/>
                </a:moveTo>
                <a:lnTo>
                  <a:pt x="6368375" y="0"/>
                </a:lnTo>
                <a:lnTo>
                  <a:pt x="6368375" y="1409406"/>
                </a:lnTo>
                <a:lnTo>
                  <a:pt x="5599483" y="3664050"/>
                </a:lnTo>
                <a:lnTo>
                  <a:pt x="0" y="3664050"/>
                </a:lnTo>
                <a:close/>
              </a:path>
            </a:pathLst>
          </a:custGeom>
          <a:pattFill prst="pct5">
            <a:fgClr>
              <a:schemeClr val="accent1"/>
            </a:fgClr>
            <a:bgClr>
              <a:schemeClr val="bg1"/>
            </a:bgClr>
          </a:pattFill>
        </p:spPr>
        <p:txBody>
          <a:bodyPr wrap="square">
            <a:noAutofit/>
          </a:bodyPr>
          <a:lstStyle/>
          <a:p>
            <a:endParaRPr lang="en-US"/>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0" name="Rectangle 33">
            <a:extLst>
              <a:ext uri="{FF2B5EF4-FFF2-40B4-BE49-F238E27FC236}">
                <a16:creationId xmlns:a16="http://schemas.microsoft.com/office/drawing/2014/main" id="{B61D4201-C49E-9D4E-A07E-F296994FCCC0}"/>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1402592" y="365125"/>
            <a:ext cx="9951208"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2F559342-04E6-4A43-A9F9-895E6555C351}"/>
              </a:ext>
            </a:extLst>
          </p:cNvPr>
          <p:cNvSpPr>
            <a:spLocks noGrp="1"/>
          </p:cNvSpPr>
          <p:nvPr>
            <p:ph idx="1"/>
          </p:nvPr>
        </p:nvSpPr>
        <p:spPr>
          <a:xfrm>
            <a:off x="1402593" y="2055813"/>
            <a:ext cx="4074080"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8299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5823626" y="2055813"/>
            <a:ext cx="3030443" cy="3664050"/>
          </a:xfrm>
          <a:pattFill prst="pct5">
            <a:fgClr>
              <a:schemeClr val="accent1"/>
            </a:fgClr>
            <a:bgClr>
              <a:schemeClr val="bg1"/>
            </a:bgClr>
          </a:pattFill>
        </p:spPr>
        <p:txBody>
          <a:bodyPr/>
          <a:lstStyle/>
          <a:p>
            <a:endParaRPr lang="en-US"/>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0" name="Rectangle 33">
            <a:extLst>
              <a:ext uri="{FF2B5EF4-FFF2-40B4-BE49-F238E27FC236}">
                <a16:creationId xmlns:a16="http://schemas.microsoft.com/office/drawing/2014/main" id="{B61D4201-C49E-9D4E-A07E-F296994FCCC0}"/>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1402592" y="365125"/>
            <a:ext cx="9951208" cy="1325563"/>
          </a:xfrm>
        </p:spPr>
        <p:txBody>
          <a:bodyPr/>
          <a:lstStyle/>
          <a:p>
            <a:r>
              <a:rPr lang="en-US"/>
              <a:t>Click to edit Master title style</a:t>
            </a:r>
          </a:p>
        </p:txBody>
      </p:sp>
      <p:sp>
        <p:nvSpPr>
          <p:cNvPr id="16" name="Picture Placeholder 15">
            <a:extLst>
              <a:ext uri="{FF2B5EF4-FFF2-40B4-BE49-F238E27FC236}">
                <a16:creationId xmlns:a16="http://schemas.microsoft.com/office/drawing/2014/main" id="{C83E078C-D376-D844-AFF2-564FD9088A8A}"/>
              </a:ext>
            </a:extLst>
          </p:cNvPr>
          <p:cNvSpPr>
            <a:spLocks noGrp="1"/>
          </p:cNvSpPr>
          <p:nvPr>
            <p:ph type="pic" sz="quarter" idx="11"/>
          </p:nvPr>
        </p:nvSpPr>
        <p:spPr>
          <a:xfrm>
            <a:off x="9168993" y="2055813"/>
            <a:ext cx="3030443" cy="3664050"/>
          </a:xfrm>
          <a:custGeom>
            <a:avLst/>
            <a:gdLst>
              <a:gd name="connsiteX0" fmla="*/ 0 w 3030443"/>
              <a:gd name="connsiteY0" fmla="*/ 0 h 3664050"/>
              <a:gd name="connsiteX1" fmla="*/ 3030443 w 3030443"/>
              <a:gd name="connsiteY1" fmla="*/ 0 h 3664050"/>
              <a:gd name="connsiteX2" fmla="*/ 3030443 w 3030443"/>
              <a:gd name="connsiteY2" fmla="*/ 1387602 h 3664050"/>
              <a:gd name="connsiteX3" fmla="*/ 2254115 w 3030443"/>
              <a:gd name="connsiteY3" fmla="*/ 3664050 h 3664050"/>
              <a:gd name="connsiteX4" fmla="*/ 0 w 3030443"/>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443" h="3664050">
                <a:moveTo>
                  <a:pt x="0" y="0"/>
                </a:moveTo>
                <a:lnTo>
                  <a:pt x="3030443" y="0"/>
                </a:lnTo>
                <a:lnTo>
                  <a:pt x="3030443" y="1387602"/>
                </a:lnTo>
                <a:lnTo>
                  <a:pt x="2254115" y="3664050"/>
                </a:lnTo>
                <a:lnTo>
                  <a:pt x="0" y="3664050"/>
                </a:lnTo>
                <a:close/>
              </a:path>
            </a:pathLst>
          </a:custGeom>
          <a:pattFill prst="pct5">
            <a:fgClr>
              <a:schemeClr val="accent1"/>
            </a:fgClr>
            <a:bgClr>
              <a:schemeClr val="bg1"/>
            </a:bgClr>
          </a:pattFill>
        </p:spPr>
        <p:txBody>
          <a:bodyPr wrap="square">
            <a:noAutofit/>
          </a:bodyPr>
          <a:lstStyle/>
          <a:p>
            <a:endParaRPr lang="en-US"/>
          </a:p>
        </p:txBody>
      </p:sp>
      <p:sp>
        <p:nvSpPr>
          <p:cNvPr id="12" name="Content Placeholder 2">
            <a:extLst>
              <a:ext uri="{FF2B5EF4-FFF2-40B4-BE49-F238E27FC236}">
                <a16:creationId xmlns:a16="http://schemas.microsoft.com/office/drawing/2014/main" id="{872D042A-2C74-9F41-BB85-FE582AC80BDD}"/>
              </a:ext>
            </a:extLst>
          </p:cNvPr>
          <p:cNvSpPr>
            <a:spLocks noGrp="1"/>
          </p:cNvSpPr>
          <p:nvPr>
            <p:ph idx="1"/>
          </p:nvPr>
        </p:nvSpPr>
        <p:spPr>
          <a:xfrm>
            <a:off x="1402593" y="2055813"/>
            <a:ext cx="4106110"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1100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HORIZONTAL IMAGES-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0" y="0"/>
            <a:ext cx="6006230" cy="3068877"/>
          </a:xfrm>
          <a:pattFill prst="pct5">
            <a:fgClr>
              <a:schemeClr val="accent1"/>
            </a:fgClr>
            <a:bgClr>
              <a:schemeClr val="bg1"/>
            </a:bgClr>
          </a:pattFill>
        </p:spPr>
        <p:txBody>
          <a:bodyPr/>
          <a:lstStyle/>
          <a:p>
            <a:endParaRPr lang="en-US"/>
          </a:p>
        </p:txBody>
      </p:sp>
      <p:sp>
        <p:nvSpPr>
          <p:cNvPr id="11" name="Picture Placeholder 10">
            <a:extLst>
              <a:ext uri="{FF2B5EF4-FFF2-40B4-BE49-F238E27FC236}">
                <a16:creationId xmlns:a16="http://schemas.microsoft.com/office/drawing/2014/main" id="{86628376-1AD1-7446-BE4B-11E566628B98}"/>
              </a:ext>
            </a:extLst>
          </p:cNvPr>
          <p:cNvSpPr>
            <a:spLocks noGrp="1"/>
          </p:cNvSpPr>
          <p:nvPr>
            <p:ph type="pic" sz="quarter" idx="11"/>
          </p:nvPr>
        </p:nvSpPr>
        <p:spPr>
          <a:xfrm>
            <a:off x="6185772" y="0"/>
            <a:ext cx="6006230" cy="3068877"/>
          </a:xfrm>
          <a:custGeom>
            <a:avLst/>
            <a:gdLst>
              <a:gd name="connsiteX0" fmla="*/ 0 w 6006230"/>
              <a:gd name="connsiteY0" fmla="*/ 0 h 3068877"/>
              <a:gd name="connsiteX1" fmla="*/ 6006230 w 6006230"/>
              <a:gd name="connsiteY1" fmla="*/ 0 h 3068877"/>
              <a:gd name="connsiteX2" fmla="*/ 6006230 w 6006230"/>
              <a:gd name="connsiteY2" fmla="*/ 1534103 h 3068877"/>
              <a:gd name="connsiteX3" fmla="*/ 5482832 w 6006230"/>
              <a:gd name="connsiteY3" fmla="*/ 3068877 h 3068877"/>
              <a:gd name="connsiteX4" fmla="*/ 0 w 6006230"/>
              <a:gd name="connsiteY4" fmla="*/ 3068877 h 3068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230" h="3068877">
                <a:moveTo>
                  <a:pt x="0" y="0"/>
                </a:moveTo>
                <a:lnTo>
                  <a:pt x="6006230" y="0"/>
                </a:lnTo>
                <a:lnTo>
                  <a:pt x="6006230" y="1534103"/>
                </a:lnTo>
                <a:lnTo>
                  <a:pt x="5482832" y="3068877"/>
                </a:lnTo>
                <a:lnTo>
                  <a:pt x="0" y="3068877"/>
                </a:lnTo>
                <a:close/>
              </a:path>
            </a:pathLst>
          </a:custGeom>
          <a:pattFill prst="pct5">
            <a:fgClr>
              <a:schemeClr val="accent1"/>
            </a:fgClr>
            <a:bgClr>
              <a:schemeClr val="bg1"/>
            </a:bgClr>
          </a:pattFill>
        </p:spPr>
        <p:txBody>
          <a:bodyPr wrap="square">
            <a:noAutofit/>
          </a:bodyPr>
          <a:lstStyle/>
          <a:p>
            <a:endParaRPr lang="en-US"/>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429000"/>
            <a:ext cx="9951208" cy="529225"/>
          </a:xfrm>
        </p:spPr>
        <p:txBody>
          <a:bodyPr>
            <a:normAutofit/>
          </a:bodyPr>
          <a:lstStyle>
            <a:lvl1pPr>
              <a:defRPr sz="3200"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9CBD6525-6A08-E04E-AEE7-940014C44D54}"/>
              </a:ext>
            </a:extLst>
          </p:cNvPr>
          <p:cNvSpPr>
            <a:spLocks noGrp="1"/>
          </p:cNvSpPr>
          <p:nvPr>
            <p:ph idx="1"/>
          </p:nvPr>
        </p:nvSpPr>
        <p:spPr>
          <a:xfrm>
            <a:off x="1402592" y="4171167"/>
            <a:ext cx="9951208" cy="1872641"/>
          </a:xfrm>
        </p:spPr>
        <p:txBody>
          <a:bodyPr>
            <a:normAutofit/>
          </a:bodyPr>
          <a:lstStyle>
            <a:lvl1pPr marL="0" indent="0">
              <a:buNone/>
              <a:defRPr sz="2400">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7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0.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9.jpe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8E6C9-516B-E841-BF16-64708D014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AACC2-45AB-BE4D-B9B9-DC8162FD4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053334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2" r:id="rId3"/>
    <p:sldLayoutId id="2147483655" r:id="rId4"/>
    <p:sldLayoutId id="2147483659" r:id="rId5"/>
    <p:sldLayoutId id="2147483660" r:id="rId6"/>
    <p:sldLayoutId id="2147483676" r:id="rId7"/>
    <p:sldLayoutId id="2147483678" r:id="rId8"/>
    <p:sldLayoutId id="2147483677" r:id="rId9"/>
    <p:sldLayoutId id="2147483656" r:id="rId10"/>
    <p:sldLayoutId id="2147483671" r:id="rId11"/>
    <p:sldLayoutId id="2147483675" r:id="rId12"/>
    <p:sldLayoutId id="2147483657" r:id="rId13"/>
    <p:sldLayoutId id="2147483658" r:id="rId14"/>
    <p:sldLayoutId id="2147483663" r:id="rId15"/>
    <p:sldLayoutId id="2147483672" r:id="rId16"/>
    <p:sldLayoutId id="2147483673" r:id="rId17"/>
    <p:sldLayoutId id="2147483662" r:id="rId18"/>
    <p:sldLayoutId id="2147483679" r:id="rId19"/>
    <p:sldLayoutId id="2147483670" r:id="rId20"/>
    <p:sldLayoutId id="2147483668" r:id="rId21"/>
    <p:sldLayoutId id="2147483667" r:id="rId22"/>
    <p:sldLayoutId id="2147483665" r:id="rId23"/>
    <p:sldLayoutId id="2147483674" r:id="rId24"/>
    <p:sldLayoutId id="2147483666" r:id="rId25"/>
    <p:sldLayoutId id="2147483680" r:id="rId26"/>
    <p:sldLayoutId id="2147483681" r:id="rId27"/>
  </p:sldLayoutIdLst>
  <p:hf hdr="0" dt="0"/>
  <p:txStyles>
    <p:title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1026" name="Picture 7" descr="Brickwork-SD-R1acrop.jpg">
            <a:extLst>
              <a:ext uri="{FF2B5EF4-FFF2-40B4-BE49-F238E27FC236}">
                <a16:creationId xmlns:a16="http://schemas.microsoft.com/office/drawing/2014/main" id="{8DB2272E-2AED-4906-A5FF-430BADEFF28E}"/>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oup 9">
            <a:extLst>
              <a:ext uri="{FF2B5EF4-FFF2-40B4-BE49-F238E27FC236}">
                <a16:creationId xmlns:a16="http://schemas.microsoft.com/office/drawing/2014/main" id="{9DE0457E-23F1-42C9-8676-A034363856D1}"/>
              </a:ext>
            </a:extLst>
          </p:cNvPr>
          <p:cNvGrpSpPr>
            <a:grpSpLocks/>
          </p:cNvGrpSpPr>
          <p:nvPr/>
        </p:nvGrpSpPr>
        <p:grpSpPr bwMode="auto">
          <a:xfrm>
            <a:off x="-25400" y="0"/>
            <a:ext cx="12005733" cy="6643688"/>
            <a:chOff x="-25397" y="0"/>
            <a:chExt cx="12005350" cy="6644081"/>
          </a:xfrm>
        </p:grpSpPr>
        <p:sp useBgFill="1">
          <p:nvSpPr>
            <p:cNvPr id="11" name="Rectangle 10">
              <a:extLst>
                <a:ext uri="{FF2B5EF4-FFF2-40B4-BE49-F238E27FC236}">
                  <a16:creationId xmlns:a16="http://schemas.microsoft.com/office/drawing/2014/main" id="{8DDCD564-9A81-41E1-B788-E56688E46B5F}"/>
                </a:ext>
              </a:extLst>
            </p:cNvPr>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EE685BDB-C45C-4886-900A-AD20E0D14C3C}"/>
                </a:ext>
              </a:extLst>
            </p:cNvPr>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85A669C8-0125-447C-AB72-95C1866DDC51}"/>
                </a:ext>
              </a:extLst>
            </p:cNvPr>
            <p:cNvSpPr/>
            <p:nvPr/>
          </p:nvSpPr>
          <p:spPr>
            <a:xfrm>
              <a:off x="-25397" y="0"/>
              <a:ext cx="11772524" cy="6420230"/>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a:extLst>
              <a:ext uri="{FF2B5EF4-FFF2-40B4-BE49-F238E27FC236}">
                <a16:creationId xmlns:a16="http://schemas.microsoft.com/office/drawing/2014/main" id="{DBB99BB7-1F45-4858-9938-7DACE3B07943}"/>
              </a:ext>
            </a:extLst>
          </p:cNvPr>
          <p:cNvSpPr>
            <a:spLocks noGrp="1"/>
          </p:cNvSpPr>
          <p:nvPr>
            <p:ph type="title"/>
          </p:nvPr>
        </p:nvSpPr>
        <p:spPr>
          <a:xfrm>
            <a:off x="685800" y="685801"/>
            <a:ext cx="10397067" cy="115252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1058F3-AB67-4B6D-8500-019EC3F90476}"/>
              </a:ext>
            </a:extLst>
          </p:cNvPr>
          <p:cNvSpPr>
            <a:spLocks noGrp="1"/>
          </p:cNvSpPr>
          <p:nvPr>
            <p:ph type="body" idx="1"/>
          </p:nvPr>
        </p:nvSpPr>
        <p:spPr>
          <a:xfrm>
            <a:off x="685800" y="2063750"/>
            <a:ext cx="10397067" cy="331152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863B15-08A0-448E-BA42-2092CBC9966C}"/>
              </a:ext>
            </a:extLst>
          </p:cNvPr>
          <p:cNvSpPr>
            <a:spLocks noGrp="1"/>
          </p:cNvSpPr>
          <p:nvPr>
            <p:ph type="dt" sz="half" idx="2"/>
          </p:nvPr>
        </p:nvSpPr>
        <p:spPr>
          <a:xfrm>
            <a:off x="7298267" y="5757864"/>
            <a:ext cx="3784600" cy="498475"/>
          </a:xfrm>
          <a:prstGeom prst="rect">
            <a:avLst/>
          </a:prstGeom>
        </p:spPr>
        <p:txBody>
          <a:bodyPr vert="horz" lIns="91440" tIns="45720" rIns="91440" bIns="45720" rtlCol="0" anchor="ctr"/>
          <a:lstStyle>
            <a:lvl1pPr algn="r" eaLnBrk="1" fontAlgn="auto" hangingPunct="1">
              <a:spcBef>
                <a:spcPts val="0"/>
              </a:spcBef>
              <a:spcAft>
                <a:spcPts val="0"/>
              </a:spcAft>
              <a:defRPr sz="2800" cap="all" baseline="0">
                <a:solidFill>
                  <a:schemeClr val="accent1">
                    <a:lumMod val="60000"/>
                    <a:lumOff val="40000"/>
                  </a:schemeClr>
                </a:solidFill>
                <a:latin typeface="+mn-lt"/>
              </a:defRPr>
            </a:lvl1pPr>
          </a:lstStyle>
          <a:p>
            <a:pPr>
              <a:defRPr/>
            </a:pPr>
            <a:fld id="{7FD04F6B-9776-4367-9989-70807EEBDEFF}" type="datetimeFigureOut">
              <a:rPr lang="en-US"/>
              <a:pPr>
                <a:defRPr/>
              </a:pPr>
              <a:t>3/8/2023</a:t>
            </a:fld>
            <a:endParaRPr lang="en-US" dirty="0"/>
          </a:p>
        </p:txBody>
      </p:sp>
      <p:sp>
        <p:nvSpPr>
          <p:cNvPr id="5" name="Footer Placeholder 4">
            <a:extLst>
              <a:ext uri="{FF2B5EF4-FFF2-40B4-BE49-F238E27FC236}">
                <a16:creationId xmlns:a16="http://schemas.microsoft.com/office/drawing/2014/main" id="{14DFE5E9-99D4-4082-AD34-DA2DCBD6920E}"/>
              </a:ext>
            </a:extLst>
          </p:cNvPr>
          <p:cNvSpPr>
            <a:spLocks noGrp="1"/>
          </p:cNvSpPr>
          <p:nvPr>
            <p:ph type="ftr" sz="quarter" idx="3"/>
          </p:nvPr>
        </p:nvSpPr>
        <p:spPr>
          <a:xfrm>
            <a:off x="685801" y="5757864"/>
            <a:ext cx="5499100" cy="498475"/>
          </a:xfrm>
          <a:prstGeom prst="rect">
            <a:avLst/>
          </a:prstGeom>
        </p:spPr>
        <p:txBody>
          <a:bodyPr vert="horz" lIns="91440" tIns="45720" rIns="91440" bIns="45720" rtlCol="0" anchor="ctr"/>
          <a:lstStyle>
            <a:lvl1pPr algn="l" eaLnBrk="1" fontAlgn="auto" hangingPunct="1">
              <a:spcBef>
                <a:spcPts val="0"/>
              </a:spcBef>
              <a:spcAft>
                <a:spcPts val="0"/>
              </a:spcAft>
              <a:defRPr sz="2800" cap="all" baseline="0">
                <a:solidFill>
                  <a:schemeClr val="accent1">
                    <a:lumMod val="60000"/>
                    <a:lumOff val="4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C72596C-5DA8-40C1-8256-7083081D5B40}"/>
              </a:ext>
            </a:extLst>
          </p:cNvPr>
          <p:cNvSpPr>
            <a:spLocks noGrp="1"/>
          </p:cNvSpPr>
          <p:nvPr>
            <p:ph type="sldNum" sz="quarter" idx="4"/>
          </p:nvPr>
        </p:nvSpPr>
        <p:spPr>
          <a:xfrm>
            <a:off x="6286500" y="5757864"/>
            <a:ext cx="908051" cy="49847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2800" smtClean="0">
                <a:solidFill>
                  <a:srgbClr val="75A2CE"/>
                </a:solidFill>
              </a:defRPr>
            </a:lvl1pPr>
          </a:lstStyle>
          <a:p>
            <a:pPr>
              <a:defRPr/>
            </a:pPr>
            <a:fld id="{CD87F577-2875-4E1E-A106-498D0838DEA1}" type="slidenum">
              <a:rPr lang="en-US" altLang="en-US"/>
              <a:pPr>
                <a:defRPr/>
              </a:pPr>
              <a:t>‹#›</a:t>
            </a:fld>
            <a:endParaRPr lang="en-US" altLang="en-US"/>
          </a:p>
        </p:txBody>
      </p:sp>
    </p:spTree>
    <p:extLst>
      <p:ext uri="{BB962C8B-B14F-4D97-AF65-F5344CB8AC3E}">
        <p14:creationId xmlns:p14="http://schemas.microsoft.com/office/powerpoint/2010/main" val="31699938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txStyles>
    <p:titleStyle>
      <a:lvl1pPr algn="l" rtl="0" eaLnBrk="0" fontAlgn="base" hangingPunct="0">
        <a:lnSpc>
          <a:spcPct val="90000"/>
        </a:lnSpc>
        <a:spcBef>
          <a:spcPct val="0"/>
        </a:spcBef>
        <a:spcAft>
          <a:spcPct val="0"/>
        </a:spcAft>
        <a:defRPr sz="4400" kern="1200" cap="all">
          <a:solidFill>
            <a:srgbClr val="75A2CE"/>
          </a:solidFill>
          <a:latin typeface="+mj-lt"/>
          <a:ea typeface="+mj-ea"/>
          <a:cs typeface="+mj-cs"/>
        </a:defRPr>
      </a:lvl1pPr>
      <a:lvl2pPr algn="l" rtl="0" eaLnBrk="0" fontAlgn="base" hangingPunct="0">
        <a:lnSpc>
          <a:spcPct val="90000"/>
        </a:lnSpc>
        <a:spcBef>
          <a:spcPct val="0"/>
        </a:spcBef>
        <a:spcAft>
          <a:spcPct val="0"/>
        </a:spcAft>
        <a:defRPr sz="4400">
          <a:solidFill>
            <a:srgbClr val="75A2CE"/>
          </a:solidFill>
          <a:latin typeface="Impact" panose="020B0806030902050204" pitchFamily="34" charset="0"/>
        </a:defRPr>
      </a:lvl2pPr>
      <a:lvl3pPr algn="l" rtl="0" eaLnBrk="0" fontAlgn="base" hangingPunct="0">
        <a:lnSpc>
          <a:spcPct val="90000"/>
        </a:lnSpc>
        <a:spcBef>
          <a:spcPct val="0"/>
        </a:spcBef>
        <a:spcAft>
          <a:spcPct val="0"/>
        </a:spcAft>
        <a:defRPr sz="4400">
          <a:solidFill>
            <a:srgbClr val="75A2CE"/>
          </a:solidFill>
          <a:latin typeface="Impact" panose="020B0806030902050204" pitchFamily="34" charset="0"/>
        </a:defRPr>
      </a:lvl3pPr>
      <a:lvl4pPr algn="l" rtl="0" eaLnBrk="0" fontAlgn="base" hangingPunct="0">
        <a:lnSpc>
          <a:spcPct val="90000"/>
        </a:lnSpc>
        <a:spcBef>
          <a:spcPct val="0"/>
        </a:spcBef>
        <a:spcAft>
          <a:spcPct val="0"/>
        </a:spcAft>
        <a:defRPr sz="4400">
          <a:solidFill>
            <a:srgbClr val="75A2CE"/>
          </a:solidFill>
          <a:latin typeface="Impact" panose="020B0806030902050204" pitchFamily="34" charset="0"/>
        </a:defRPr>
      </a:lvl4pPr>
      <a:lvl5pPr algn="l" rtl="0" eaLnBrk="0" fontAlgn="base" hangingPunct="0">
        <a:lnSpc>
          <a:spcPct val="90000"/>
        </a:lnSpc>
        <a:spcBef>
          <a:spcPct val="0"/>
        </a:spcBef>
        <a:spcAft>
          <a:spcPct val="0"/>
        </a:spcAft>
        <a:defRPr sz="4400">
          <a:solidFill>
            <a:srgbClr val="75A2CE"/>
          </a:solidFill>
          <a:latin typeface="Impact" panose="020B0806030902050204" pitchFamily="34" charset="0"/>
        </a:defRPr>
      </a:lvl5pPr>
      <a:lvl6pPr marL="457200" algn="l" rtl="0" fontAlgn="base">
        <a:lnSpc>
          <a:spcPct val="90000"/>
        </a:lnSpc>
        <a:spcBef>
          <a:spcPct val="0"/>
        </a:spcBef>
        <a:spcAft>
          <a:spcPct val="0"/>
        </a:spcAft>
        <a:defRPr sz="4400">
          <a:solidFill>
            <a:srgbClr val="75A2CE"/>
          </a:solidFill>
          <a:latin typeface="Impact" panose="020B0806030902050204" pitchFamily="34" charset="0"/>
        </a:defRPr>
      </a:lvl6pPr>
      <a:lvl7pPr marL="914400" algn="l" rtl="0" fontAlgn="base">
        <a:lnSpc>
          <a:spcPct val="90000"/>
        </a:lnSpc>
        <a:spcBef>
          <a:spcPct val="0"/>
        </a:spcBef>
        <a:spcAft>
          <a:spcPct val="0"/>
        </a:spcAft>
        <a:defRPr sz="4400">
          <a:solidFill>
            <a:srgbClr val="75A2CE"/>
          </a:solidFill>
          <a:latin typeface="Impact" panose="020B0806030902050204" pitchFamily="34" charset="0"/>
        </a:defRPr>
      </a:lvl7pPr>
      <a:lvl8pPr marL="1371600" algn="l" rtl="0" fontAlgn="base">
        <a:lnSpc>
          <a:spcPct val="90000"/>
        </a:lnSpc>
        <a:spcBef>
          <a:spcPct val="0"/>
        </a:spcBef>
        <a:spcAft>
          <a:spcPct val="0"/>
        </a:spcAft>
        <a:defRPr sz="4400">
          <a:solidFill>
            <a:srgbClr val="75A2CE"/>
          </a:solidFill>
          <a:latin typeface="Impact" panose="020B0806030902050204" pitchFamily="34" charset="0"/>
        </a:defRPr>
      </a:lvl8pPr>
      <a:lvl9pPr marL="1828800" algn="l" rtl="0" fontAlgn="base">
        <a:lnSpc>
          <a:spcPct val="90000"/>
        </a:lnSpc>
        <a:spcBef>
          <a:spcPct val="0"/>
        </a:spcBef>
        <a:spcAft>
          <a:spcPct val="0"/>
        </a:spcAft>
        <a:defRPr sz="4400">
          <a:solidFill>
            <a:srgbClr val="75A2CE"/>
          </a:solidFill>
          <a:latin typeface="Impact" panose="020B0806030902050204" pitchFamily="34" charset="0"/>
        </a:defRPr>
      </a:lvl9pPr>
    </p:titleStyle>
    <p:bodyStyle>
      <a:lvl1pPr marL="228600" indent="-228600" algn="l" rtl="0" eaLnBrk="0" fontAlgn="base" hangingPunct="0">
        <a:lnSpc>
          <a:spcPct val="120000"/>
        </a:lnSpc>
        <a:spcBef>
          <a:spcPts val="1000"/>
        </a:spcBef>
        <a:spcAft>
          <a:spcPct val="0"/>
        </a:spcAft>
        <a:buClr>
          <a:srgbClr val="75A2CE"/>
        </a:buClr>
        <a:buSzPct val="160000"/>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rgbClr val="75A2CE"/>
        </a:buClr>
        <a:buSzPct val="160000"/>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rgbClr val="75A2CE"/>
        </a:buClr>
        <a:buSzPct val="160000"/>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rgbClr val="75A2CE"/>
        </a:buClr>
        <a:buSzPct val="160000"/>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rgbClr val="75A2CE"/>
        </a:buClr>
        <a:buSzPct val="160000"/>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hyperlink" Target="https://www.cadca.org/resources/cadcas-webinar-wednesdays-series"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6.jpe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research.zarca.com/r/uboVGY"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gif"/><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34693-894A-9146-A073-6FA6CD68AE1C}"/>
              </a:ext>
            </a:extLst>
          </p:cNvPr>
          <p:cNvSpPr>
            <a:spLocks noGrp="1"/>
          </p:cNvSpPr>
          <p:nvPr>
            <p:ph type="ctrTitle"/>
          </p:nvPr>
        </p:nvSpPr>
        <p:spPr>
          <a:xfrm>
            <a:off x="4770980" y="866500"/>
            <a:ext cx="7126269" cy="1427700"/>
          </a:xfrm>
        </p:spPr>
        <p:txBody>
          <a:bodyPr>
            <a:normAutofit/>
          </a:bodyPr>
          <a:lstStyle/>
          <a:p>
            <a:r>
              <a:rPr lang="en-US" sz="3600" b="1" dirty="0"/>
              <a:t>Light the Flame: Creating a Wildfire of Parental Support </a:t>
            </a:r>
          </a:p>
        </p:txBody>
      </p:sp>
      <p:sp>
        <p:nvSpPr>
          <p:cNvPr id="4" name="Subtitle 3">
            <a:extLst>
              <a:ext uri="{FF2B5EF4-FFF2-40B4-BE49-F238E27FC236}">
                <a16:creationId xmlns:a16="http://schemas.microsoft.com/office/drawing/2014/main" id="{71D87652-65C0-BD48-9172-E06FEA35DBC5}"/>
              </a:ext>
            </a:extLst>
          </p:cNvPr>
          <p:cNvSpPr>
            <a:spLocks noGrp="1"/>
          </p:cNvSpPr>
          <p:nvPr>
            <p:ph type="subTitle" idx="1"/>
          </p:nvPr>
        </p:nvSpPr>
        <p:spPr>
          <a:xfrm>
            <a:off x="5933660" y="2806014"/>
            <a:ext cx="5489714" cy="1655762"/>
          </a:xfrm>
        </p:spPr>
        <p:txBody>
          <a:bodyPr vert="horz" lIns="91440" tIns="45720" rIns="91440" bIns="45720" rtlCol="0" anchor="t">
            <a:normAutofit/>
          </a:bodyPr>
          <a:lstStyle/>
          <a:p>
            <a:r>
              <a:rPr lang="en-US" dirty="0">
                <a:latin typeface="Source Sans Pro"/>
                <a:ea typeface="Source Sans Pro"/>
              </a:rPr>
              <a:t>Angela Da Re</a:t>
            </a:r>
            <a:endParaRPr lang="en-US" dirty="0">
              <a:ea typeface="Source Sans Pro"/>
            </a:endParaRPr>
          </a:p>
        </p:txBody>
      </p:sp>
      <p:sp>
        <p:nvSpPr>
          <p:cNvPr id="5" name="TextBox 4">
            <a:extLst>
              <a:ext uri="{FF2B5EF4-FFF2-40B4-BE49-F238E27FC236}">
                <a16:creationId xmlns:a16="http://schemas.microsoft.com/office/drawing/2014/main" id="{735C77FF-0BE0-4640-A516-7C78BF96C1E0}"/>
              </a:ext>
            </a:extLst>
          </p:cNvPr>
          <p:cNvSpPr txBox="1"/>
          <p:nvPr/>
        </p:nvSpPr>
        <p:spPr>
          <a:xfrm>
            <a:off x="184558" y="6391329"/>
            <a:ext cx="9227889" cy="430887"/>
          </a:xfrm>
          <a:prstGeom prst="rect">
            <a:avLst/>
          </a:prstGeom>
          <a:noFill/>
        </p:spPr>
        <p:txBody>
          <a:bodyPr wrap="square" rtlCol="0">
            <a:spAutoFit/>
          </a:bodyPr>
          <a:lstStyle/>
          <a:p>
            <a:r>
              <a:rPr lang="en-US" sz="2200" b="1">
                <a:solidFill>
                  <a:srgbClr val="394C96"/>
                </a:solidFill>
                <a:latin typeface="Source Sans Pro" panose="020B0503030403020204" pitchFamily="34" charset="0"/>
              </a:rPr>
              <a:t>GLOBAL   |   COLLABORATIVE   |   INNOVATIVE   |   PASSIONATE   |   LEADER</a:t>
            </a:r>
          </a:p>
        </p:txBody>
      </p:sp>
      <p:pic>
        <p:nvPicPr>
          <p:cNvPr id="7" name="Picture 6">
            <a:extLst>
              <a:ext uri="{FF2B5EF4-FFF2-40B4-BE49-F238E27FC236}">
                <a16:creationId xmlns:a16="http://schemas.microsoft.com/office/drawing/2014/main" id="{ED7FCC6A-BE23-42D4-B467-78CD5EE0A122}"/>
              </a:ext>
            </a:extLst>
          </p:cNvPr>
          <p:cNvPicPr>
            <a:picLocks noChangeAspect="1"/>
          </p:cNvPicPr>
          <p:nvPr/>
        </p:nvPicPr>
        <p:blipFill>
          <a:blip r:embed="rId3"/>
          <a:stretch>
            <a:fillRect/>
          </a:stretch>
        </p:blipFill>
        <p:spPr>
          <a:xfrm>
            <a:off x="8868299" y="5293082"/>
            <a:ext cx="3028950" cy="819150"/>
          </a:xfrm>
          <a:prstGeom prst="rect">
            <a:avLst/>
          </a:prstGeom>
        </p:spPr>
      </p:pic>
      <p:pic>
        <p:nvPicPr>
          <p:cNvPr id="6" name="Picture 5">
            <a:extLst>
              <a:ext uri="{FF2B5EF4-FFF2-40B4-BE49-F238E27FC236}">
                <a16:creationId xmlns:a16="http://schemas.microsoft.com/office/drawing/2014/main" id="{3393DEA1-79E4-428B-B119-7F5F5217B6A5}"/>
              </a:ext>
            </a:extLst>
          </p:cNvPr>
          <p:cNvPicPr>
            <a:picLocks noChangeAspect="1"/>
          </p:cNvPicPr>
          <p:nvPr/>
        </p:nvPicPr>
        <p:blipFill rotWithShape="1">
          <a:blip r:embed="rId4"/>
          <a:srcRect b="29230"/>
          <a:stretch/>
        </p:blipFill>
        <p:spPr>
          <a:xfrm>
            <a:off x="9071143" y="5506690"/>
            <a:ext cx="2352231" cy="419977"/>
          </a:xfrm>
          <a:prstGeom prst="rect">
            <a:avLst/>
          </a:prstGeom>
        </p:spPr>
      </p:pic>
    </p:spTree>
    <p:extLst>
      <p:ext uri="{BB962C8B-B14F-4D97-AF65-F5344CB8AC3E}">
        <p14:creationId xmlns:p14="http://schemas.microsoft.com/office/powerpoint/2010/main" val="1211347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A4FB95-CD5A-723F-B6E8-5792BF521EE2}"/>
              </a:ext>
            </a:extLst>
          </p:cNvPr>
          <p:cNvSpPr>
            <a:spLocks noGrp="1"/>
          </p:cNvSpPr>
          <p:nvPr>
            <p:ph type="title"/>
          </p:nvPr>
        </p:nvSpPr>
        <p:spPr>
          <a:xfrm>
            <a:off x="5082575" y="4175407"/>
            <a:ext cx="4082691" cy="1061128"/>
          </a:xfrm>
          <a:noFill/>
        </p:spPr>
        <p:txBody>
          <a:bodyPr vert="horz" lIns="91440" tIns="45720" rIns="91440" bIns="45720" rtlCol="0" anchor="b">
            <a:noAutofit/>
          </a:bodyPr>
          <a:lstStyle/>
          <a:p>
            <a:r>
              <a:rPr kumimoji="0" lang="en-US" sz="4800" b="1" i="1" u="none" strike="noStrike" cap="none" spc="0" normalizeH="0" baseline="0" noProof="0" dirty="0">
                <a:ln>
                  <a:noFill/>
                </a:ln>
                <a:solidFill>
                  <a:schemeClr val="accent2"/>
                </a:solidFill>
                <a:effectLst/>
                <a:uLnTx/>
                <a:uFillTx/>
                <a:latin typeface="+mj-lt"/>
              </a:rPr>
              <a:t>Addiction is primarily a CHILDHOOD Disease</a:t>
            </a:r>
            <a:endParaRPr lang="en-US" sz="4800" dirty="0">
              <a:solidFill>
                <a:schemeClr val="accent2"/>
              </a:solidFill>
              <a:latin typeface="+mj-lt"/>
            </a:endParaRPr>
          </a:p>
        </p:txBody>
      </p:sp>
      <p:sp>
        <p:nvSpPr>
          <p:cNvPr id="22" name="Rectangle 21">
            <a:extLst>
              <a:ext uri="{FF2B5EF4-FFF2-40B4-BE49-F238E27FC236}">
                <a16:creationId xmlns:a16="http://schemas.microsoft.com/office/drawing/2014/main" id="{707744A9-B1DD-4F76-B3B2-02A51E6D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8">
            <a:extLst>
              <a:ext uri="{FF2B5EF4-FFF2-40B4-BE49-F238E27FC236}">
                <a16:creationId xmlns:a16="http://schemas.microsoft.com/office/drawing/2014/main" id="{09F52C97-D8A0-4C58-9D04-B8733EE38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036" y="644333"/>
            <a:ext cx="3343935" cy="556933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48F1A33-1868-B4B5-E7EA-C53CAC135D4B}"/>
              </a:ext>
            </a:extLst>
          </p:cNvPr>
          <p:cNvPicPr>
            <a:picLocks noChangeAspect="1"/>
          </p:cNvPicPr>
          <p:nvPr/>
        </p:nvPicPr>
        <p:blipFill rotWithShape="1">
          <a:blip r:embed="rId3"/>
          <a:srcRect r="13722" b="2"/>
          <a:stretch/>
        </p:blipFill>
        <p:spPr>
          <a:xfrm>
            <a:off x="809243" y="809244"/>
            <a:ext cx="3017520" cy="5239512"/>
          </a:xfrm>
          <a:prstGeom prst="rect">
            <a:avLst/>
          </a:prstGeom>
          <a:effectLst/>
        </p:spPr>
      </p:pic>
    </p:spTree>
    <p:extLst>
      <p:ext uri="{BB962C8B-B14F-4D97-AF65-F5344CB8AC3E}">
        <p14:creationId xmlns:p14="http://schemas.microsoft.com/office/powerpoint/2010/main" val="104051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C304ADC-0E20-2E81-4E16-3BC988CC5FDC}"/>
              </a:ext>
            </a:extLst>
          </p:cNvPr>
          <p:cNvPicPr>
            <a:picLocks noChangeAspect="1"/>
          </p:cNvPicPr>
          <p:nvPr/>
        </p:nvPicPr>
        <p:blipFill rotWithShape="1">
          <a:blip r:embed="rId3"/>
          <a:srcRect t="1037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EED617D-73F2-BA5F-513C-14110781D0A6}"/>
              </a:ext>
            </a:extLst>
          </p:cNvPr>
          <p:cNvSpPr txBox="1"/>
          <p:nvPr/>
        </p:nvSpPr>
        <p:spPr>
          <a:xfrm>
            <a:off x="968188" y="420452"/>
            <a:ext cx="8074958" cy="769441"/>
          </a:xfrm>
          <a:prstGeom prst="rect">
            <a:avLst/>
          </a:prstGeom>
          <a:noFill/>
        </p:spPr>
        <p:txBody>
          <a:bodyPr wrap="square">
            <a:spAutoFit/>
          </a:bodyPr>
          <a:lstStyle/>
          <a:p>
            <a:r>
              <a:rPr lang="en-US" sz="4400" b="1" dirty="0">
                <a:solidFill>
                  <a:schemeClr val="bg1"/>
                </a:solidFill>
              </a:rPr>
              <a:t>Teen Drinking puts kids at risk</a:t>
            </a:r>
          </a:p>
        </p:txBody>
      </p:sp>
      <p:sp>
        <p:nvSpPr>
          <p:cNvPr id="8" name="TextBox 7">
            <a:extLst>
              <a:ext uri="{FF2B5EF4-FFF2-40B4-BE49-F238E27FC236}">
                <a16:creationId xmlns:a16="http://schemas.microsoft.com/office/drawing/2014/main" id="{6054498F-DF8A-0862-0E32-86EF0C3366E8}"/>
              </a:ext>
            </a:extLst>
          </p:cNvPr>
          <p:cNvSpPr txBox="1"/>
          <p:nvPr/>
        </p:nvSpPr>
        <p:spPr>
          <a:xfrm>
            <a:off x="7431626" y="1189893"/>
            <a:ext cx="4758850" cy="3785652"/>
          </a:xfrm>
          <a:prstGeom prst="rect">
            <a:avLst/>
          </a:prstGeom>
          <a:noFill/>
        </p:spPr>
        <p:txBody>
          <a:bodyPr wrap="square">
            <a:spAutoFit/>
          </a:bodyPr>
          <a:lstStyle/>
          <a:p>
            <a:pPr>
              <a:buNone/>
            </a:pPr>
            <a:r>
              <a:rPr lang="en-US" altLang="en-US" sz="2400"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 “The younger adolescents are when they start to drink, the more likely they are to engage in risky behaviors, including using drugs… having sex with six or more partners, and earning grades that are mostly D’s and F’s in school." </a:t>
            </a:r>
          </a:p>
          <a:p>
            <a:pPr algn="ctr">
              <a:buNone/>
            </a:pPr>
            <a:r>
              <a:rPr lang="en-US" altLang="en-US" sz="2400" b="1" dirty="0">
                <a:solidFill>
                  <a:schemeClr val="bg2"/>
                </a:solidFill>
                <a:latin typeface="Source Sans Pro" panose="020B0503030403020204" pitchFamily="34" charset="0"/>
                <a:ea typeface="Source Sans Pro" panose="020B0503030403020204" pitchFamily="34" charset="0"/>
              </a:rPr>
              <a:t>*Early teens are at higher risk for substance abuse</a:t>
            </a:r>
            <a:endParaRPr lang="en-US" sz="2400" dirty="0"/>
          </a:p>
        </p:txBody>
      </p:sp>
    </p:spTree>
    <p:extLst>
      <p:ext uri="{BB962C8B-B14F-4D97-AF65-F5344CB8AC3E}">
        <p14:creationId xmlns:p14="http://schemas.microsoft.com/office/powerpoint/2010/main" val="2675062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9339-BD3A-887D-3BA9-3A4A0AD54B29}"/>
              </a:ext>
            </a:extLst>
          </p:cNvPr>
          <p:cNvSpPr>
            <a:spLocks noGrp="1"/>
          </p:cNvSpPr>
          <p:nvPr>
            <p:ph type="title"/>
          </p:nvPr>
        </p:nvSpPr>
        <p:spPr/>
        <p:txBody>
          <a:bodyPr/>
          <a:lstStyle/>
          <a:p>
            <a:r>
              <a:rPr lang="en-US" dirty="0"/>
              <a:t>Alcohol affects a teen brain differently than an adult brain</a:t>
            </a:r>
          </a:p>
        </p:txBody>
      </p:sp>
      <p:sp>
        <p:nvSpPr>
          <p:cNvPr id="3" name="Content Placeholder 2">
            <a:extLst>
              <a:ext uri="{FF2B5EF4-FFF2-40B4-BE49-F238E27FC236}">
                <a16:creationId xmlns:a16="http://schemas.microsoft.com/office/drawing/2014/main" id="{1C2A5B56-8DFE-909A-2B82-54D62254D4CE}"/>
              </a:ext>
            </a:extLst>
          </p:cNvPr>
          <p:cNvSpPr>
            <a:spLocks noGrp="1"/>
          </p:cNvSpPr>
          <p:nvPr>
            <p:ph idx="1"/>
          </p:nvPr>
        </p:nvSpPr>
        <p:spPr>
          <a:xfrm>
            <a:off x="1402592" y="1825625"/>
            <a:ext cx="5159573" cy="4351338"/>
          </a:xfrm>
        </p:spPr>
        <p:txBody>
          <a:bodyPr/>
          <a:lstStyle/>
          <a:p>
            <a:pPr marL="0" marR="0" lvl="0" indent="0" algn="l" defTabSz="457200" rtl="0" eaLnBrk="1" fontAlgn="auto" latinLnBrk="0" hangingPunct="1">
              <a:lnSpc>
                <a:spcPct val="100000"/>
              </a:lnSpc>
              <a:spcBef>
                <a:spcPct val="20000"/>
              </a:spcBef>
              <a:spcAft>
                <a:spcPts val="0"/>
              </a:spcAft>
              <a:buClr>
                <a:srgbClr val="58B0C2"/>
              </a:buClr>
              <a:buSzTx/>
              <a:buFont typeface="Arial"/>
              <a:buNone/>
              <a:tabLst/>
              <a:defRPr/>
            </a:pPr>
            <a:r>
              <a:rPr kumimoji="0" lang="en-US" altLang="en-US" sz="3200" b="0" i="0" u="none" strike="noStrike" kern="1200" cap="none" spc="0" normalizeH="0" baseline="0" noProof="0" dirty="0">
                <a:ln>
                  <a:noFill/>
                </a:ln>
                <a:solidFill>
                  <a:schemeClr val="accent5"/>
                </a:solidFill>
                <a:effectLst/>
                <a:uLnTx/>
                <a:uFillTx/>
                <a:latin typeface="Source Sans Pro" panose="020B0503030403020204" pitchFamily="34" charset="0"/>
                <a:ea typeface="Source Sans Pro" panose="020B0503030403020204" pitchFamily="34" charset="0"/>
                <a:cs typeface="Arial" panose="020B0604020202020204" pitchFamily="34" charset="0"/>
              </a:rPr>
              <a:t>“The brain goes through dynamic change during adolescence and alcohol can seriously damage long – and short-term growth processes.” </a:t>
            </a:r>
            <a:r>
              <a:rPr kumimoji="0" lang="en-US" altLang="en-US" sz="3200" b="0" i="1" u="none" strike="noStrike" kern="1200" cap="none" spc="0" normalizeH="0" baseline="0" noProof="0" dirty="0">
                <a:ln>
                  <a:noFill/>
                </a:ln>
                <a:solidFill>
                  <a:schemeClr val="accent5"/>
                </a:solidFill>
                <a:effectLst/>
                <a:uLnTx/>
                <a:uFillTx/>
                <a:latin typeface="Source Sans Pro" panose="020B0503030403020204" pitchFamily="34" charset="0"/>
                <a:ea typeface="Source Sans Pro" panose="020B0503030403020204" pitchFamily="34" charset="0"/>
                <a:cs typeface="Arial" panose="020B0604020202020204" pitchFamily="34" charset="0"/>
              </a:rPr>
              <a:t>(American Medical Assn.)</a:t>
            </a:r>
            <a:endParaRPr kumimoji="0" lang="en-US" altLang="en-US" sz="2800" b="0" i="1" u="none" strike="noStrike" kern="1200" cap="none" spc="0" normalizeH="0" baseline="0" noProof="0" dirty="0">
              <a:ln>
                <a:noFill/>
              </a:ln>
              <a:solidFill>
                <a:schemeClr val="accent5"/>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pic>
        <p:nvPicPr>
          <p:cNvPr id="4" name="Picture 3" descr="A picture containing nature, fire, fireplace&#10;&#10;Description automatically generated">
            <a:extLst>
              <a:ext uri="{FF2B5EF4-FFF2-40B4-BE49-F238E27FC236}">
                <a16:creationId xmlns:a16="http://schemas.microsoft.com/office/drawing/2014/main" id="{999181AD-2399-7C8B-BBA4-492FDCE69DA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9122"/>
          <a:stretch/>
        </p:blipFill>
        <p:spPr>
          <a:xfrm>
            <a:off x="7355815" y="1289171"/>
            <a:ext cx="4343126" cy="5268958"/>
          </a:xfrm>
          <a:prstGeom prst="rect">
            <a:avLst/>
          </a:prstGeom>
        </p:spPr>
      </p:pic>
    </p:spTree>
    <p:extLst>
      <p:ext uri="{BB962C8B-B14F-4D97-AF65-F5344CB8AC3E}">
        <p14:creationId xmlns:p14="http://schemas.microsoft.com/office/powerpoint/2010/main" val="1293709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42A9-D48A-201D-E895-73AC093DD6DD}"/>
              </a:ext>
            </a:extLst>
          </p:cNvPr>
          <p:cNvSpPr>
            <a:spLocks noGrp="1"/>
          </p:cNvSpPr>
          <p:nvPr>
            <p:ph type="title"/>
          </p:nvPr>
        </p:nvSpPr>
        <p:spPr>
          <a:xfrm>
            <a:off x="1402592" y="500062"/>
            <a:ext cx="9951208" cy="1325563"/>
          </a:xfrm>
        </p:spPr>
        <p:txBody>
          <a:bodyPr>
            <a:normAutofit fontScale="90000"/>
          </a:bodyPr>
          <a:lstStyle/>
          <a:p>
            <a:r>
              <a:rPr lang="en-US" altLang="en-US" sz="4900" b="1" dirty="0">
                <a:latin typeface="Source Sans Pro" panose="020B0503030403020204" pitchFamily="34" charset="0"/>
                <a:ea typeface="Source Sans Pro" panose="020B0503030403020204" pitchFamily="34" charset="0"/>
              </a:rPr>
              <a:t>Long-term study 11,000 teen drinkers  negative SOCIAL consequences</a:t>
            </a:r>
            <a:br>
              <a:rPr lang="en-US" altLang="en-US" sz="6000" b="1" dirty="0">
                <a:solidFill>
                  <a:schemeClr val="accent3"/>
                </a:solidFill>
                <a:latin typeface="Ameretto"/>
              </a:rPr>
            </a:br>
            <a:endParaRPr lang="en-US" dirty="0"/>
          </a:p>
        </p:txBody>
      </p:sp>
      <p:sp>
        <p:nvSpPr>
          <p:cNvPr id="3" name="Content Placeholder 2">
            <a:extLst>
              <a:ext uri="{FF2B5EF4-FFF2-40B4-BE49-F238E27FC236}">
                <a16:creationId xmlns:a16="http://schemas.microsoft.com/office/drawing/2014/main" id="{895D3570-3E45-9883-86B0-CBB8E381183D}"/>
              </a:ext>
            </a:extLst>
          </p:cNvPr>
          <p:cNvSpPr>
            <a:spLocks noGrp="1"/>
          </p:cNvSpPr>
          <p:nvPr>
            <p:ph idx="1"/>
          </p:nvPr>
        </p:nvSpPr>
        <p:spPr>
          <a:xfrm>
            <a:off x="623777" y="3016420"/>
            <a:ext cx="2443716" cy="2246494"/>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charset="0"/>
                <a:ea typeface="ヒラギノ角ゴ Pro W3" pitchFamily="-65" charset="-128"/>
                <a:cs typeface="+mn-cs"/>
              </a:rPr>
              <a:t> </a:t>
            </a:r>
            <a:r>
              <a:rPr kumimoji="0" lang="en-US" altLang="en-US" sz="2400" b="1" i="0" u="sng" strike="noStrike" kern="1200" cap="none" spc="0" normalizeH="0" baseline="0" noProof="0" dirty="0">
                <a:ln>
                  <a:noFill/>
                </a:ln>
                <a:solidFill>
                  <a:srgbClr val="9BBB59"/>
                </a:solidFill>
                <a:effectLst/>
                <a:uLnTx/>
                <a:uFillTx/>
                <a:latin typeface="Arial" charset="0"/>
                <a:ea typeface="ヒラギノ角ゴ Pro W3" pitchFamily="-65" charset="-128"/>
                <a:cs typeface="+mn-cs"/>
              </a:rPr>
              <a:t>By age 30, teens who binge drank @ age 16 were</a:t>
            </a:r>
            <a:r>
              <a:rPr kumimoji="0" lang="en-US" altLang="en-US" sz="2400" b="1" i="0" u="none" strike="noStrike" kern="1200" cap="none" spc="0" normalizeH="0" baseline="0" noProof="0" dirty="0">
                <a:ln>
                  <a:noFill/>
                </a:ln>
                <a:solidFill>
                  <a:srgbClr val="9BBB59"/>
                </a:solidFill>
                <a:effectLst/>
                <a:uLnTx/>
                <a:uFillTx/>
                <a:latin typeface="Arial" charset="0"/>
                <a:ea typeface="ヒラギノ角ゴ Pro W3" pitchFamily="-65" charset="-128"/>
                <a:cs typeface="+mn-cs"/>
              </a:rPr>
              <a:t>:</a:t>
            </a:r>
            <a:endParaRPr kumimoji="0" lang="en-US" sz="2400" b="0" i="0" u="none" strike="noStrike" kern="1200" cap="none" spc="0" normalizeH="0" baseline="0" noProof="0" dirty="0">
              <a:ln>
                <a:noFill/>
              </a:ln>
              <a:solidFill>
                <a:srgbClr val="9BBB59"/>
              </a:solidFill>
              <a:effectLst/>
              <a:uLnTx/>
              <a:uFillTx/>
              <a:latin typeface="Arial" charset="0"/>
              <a:ea typeface="ヒラギノ角ゴ Pro W3" pitchFamily="-65" charset="-128"/>
              <a:cs typeface="+mn-cs"/>
            </a:endParaRPr>
          </a:p>
          <a:p>
            <a:endParaRPr lang="en-US" dirty="0"/>
          </a:p>
        </p:txBody>
      </p:sp>
      <p:graphicFrame>
        <p:nvGraphicFramePr>
          <p:cNvPr id="6" name="Content Placeholder 6">
            <a:extLst>
              <a:ext uri="{FF2B5EF4-FFF2-40B4-BE49-F238E27FC236}">
                <a16:creationId xmlns:a16="http://schemas.microsoft.com/office/drawing/2014/main" id="{15025472-245C-34B6-3280-44643A61EFE7}"/>
              </a:ext>
            </a:extLst>
          </p:cNvPr>
          <p:cNvGraphicFramePr/>
          <p:nvPr>
            <p:extLst>
              <p:ext uri="{D42A27DB-BD31-4B8C-83A1-F6EECF244321}">
                <p14:modId xmlns:p14="http://schemas.microsoft.com/office/powerpoint/2010/main" val="80069572"/>
              </p:ext>
            </p:extLst>
          </p:nvPr>
        </p:nvGraphicFramePr>
        <p:xfrm>
          <a:off x="3145465" y="1825626"/>
          <a:ext cx="7550888" cy="4159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6394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2D70-9B4C-A65B-4BEB-8AEB2961D13A}"/>
              </a:ext>
            </a:extLst>
          </p:cNvPr>
          <p:cNvSpPr>
            <a:spLocks noGrp="1"/>
          </p:cNvSpPr>
          <p:nvPr>
            <p:ph type="title"/>
          </p:nvPr>
        </p:nvSpPr>
        <p:spPr/>
        <p:txBody>
          <a:bodyPr/>
          <a:lstStyle/>
          <a:p>
            <a:r>
              <a:rPr lang="en-US" altLang="en-US" sz="4400" b="1" dirty="0">
                <a:solidFill>
                  <a:srgbClr val="000099"/>
                </a:solidFill>
              </a:rPr>
              <a:t>Most addiction is PREVENTABLE</a:t>
            </a:r>
            <a:br>
              <a:rPr lang="en-US" sz="4400" dirty="0"/>
            </a:br>
            <a:endParaRPr lang="en-US" dirty="0"/>
          </a:p>
        </p:txBody>
      </p:sp>
      <p:sp>
        <p:nvSpPr>
          <p:cNvPr id="3" name="Content Placeholder 2">
            <a:extLst>
              <a:ext uri="{FF2B5EF4-FFF2-40B4-BE49-F238E27FC236}">
                <a16:creationId xmlns:a16="http://schemas.microsoft.com/office/drawing/2014/main" id="{FEED61B9-1E98-3906-E908-D95FE971349B}"/>
              </a:ext>
            </a:extLst>
          </p:cNvPr>
          <p:cNvSpPr>
            <a:spLocks noGrp="1"/>
          </p:cNvSpPr>
          <p:nvPr>
            <p:ph idx="1"/>
          </p:nvPr>
        </p:nvSpPr>
        <p:spPr>
          <a:xfrm>
            <a:off x="6669742" y="2351648"/>
            <a:ext cx="3899648" cy="2154704"/>
          </a:xfrm>
        </p:spPr>
        <p:txBody>
          <a:bodyPr/>
          <a:lstStyle/>
          <a:p>
            <a:r>
              <a:rPr lang="en-US" altLang="en-US" sz="2800" b="1" dirty="0">
                <a:solidFill>
                  <a:schemeClr val="accent2"/>
                </a:solidFill>
              </a:rPr>
              <a:t>Well-trained parents help kids become </a:t>
            </a:r>
            <a:br>
              <a:rPr lang="en-US" altLang="en-US" sz="2800" b="1" dirty="0">
                <a:solidFill>
                  <a:schemeClr val="accent2"/>
                </a:solidFill>
              </a:rPr>
            </a:br>
            <a:r>
              <a:rPr lang="en-US" altLang="en-US" sz="2800" b="1" dirty="0">
                <a:solidFill>
                  <a:schemeClr val="accent2"/>
                </a:solidFill>
              </a:rPr>
              <a:t>socially responsible &amp; emotionally resilient</a:t>
            </a:r>
            <a:br>
              <a:rPr lang="en-US" altLang="en-US" sz="2800" i="1" dirty="0">
                <a:solidFill>
                  <a:srgbClr val="000000"/>
                </a:solidFill>
                <a:latin typeface="Myriad Pro Light" panose="020B0403030403020204" pitchFamily="34" charset="0"/>
              </a:rPr>
            </a:br>
            <a:endParaRPr lang="en-US" dirty="0"/>
          </a:p>
        </p:txBody>
      </p:sp>
      <p:pic>
        <p:nvPicPr>
          <p:cNvPr id="5" name="Picture 4">
            <a:extLst>
              <a:ext uri="{FF2B5EF4-FFF2-40B4-BE49-F238E27FC236}">
                <a16:creationId xmlns:a16="http://schemas.microsoft.com/office/drawing/2014/main" id="{CBC4A825-D867-BC4A-A183-165D06A182DE}"/>
              </a:ext>
            </a:extLst>
          </p:cNvPr>
          <p:cNvPicPr>
            <a:picLocks noChangeAspect="1"/>
          </p:cNvPicPr>
          <p:nvPr/>
        </p:nvPicPr>
        <p:blipFill>
          <a:blip r:embed="rId3"/>
          <a:stretch>
            <a:fillRect/>
          </a:stretch>
        </p:blipFill>
        <p:spPr>
          <a:xfrm>
            <a:off x="1305892" y="1383734"/>
            <a:ext cx="4216368" cy="5109141"/>
          </a:xfrm>
          <a:prstGeom prst="rect">
            <a:avLst/>
          </a:prstGeom>
        </p:spPr>
      </p:pic>
    </p:spTree>
    <p:extLst>
      <p:ext uri="{BB962C8B-B14F-4D97-AF65-F5344CB8AC3E}">
        <p14:creationId xmlns:p14="http://schemas.microsoft.com/office/powerpoint/2010/main" val="2565668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E5F3-FD30-25E4-E46C-5E6DF925948C}"/>
              </a:ext>
            </a:extLst>
          </p:cNvPr>
          <p:cNvSpPr>
            <a:spLocks noGrp="1"/>
          </p:cNvSpPr>
          <p:nvPr>
            <p:ph type="title"/>
          </p:nvPr>
        </p:nvSpPr>
        <p:spPr/>
        <p:txBody>
          <a:bodyPr/>
          <a:lstStyle/>
          <a:p>
            <a:r>
              <a:rPr lang="en-US" dirty="0"/>
              <a:t>Who has Influence?</a:t>
            </a:r>
          </a:p>
        </p:txBody>
      </p:sp>
      <p:sp>
        <p:nvSpPr>
          <p:cNvPr id="3" name="Content Placeholder 2">
            <a:extLst>
              <a:ext uri="{FF2B5EF4-FFF2-40B4-BE49-F238E27FC236}">
                <a16:creationId xmlns:a16="http://schemas.microsoft.com/office/drawing/2014/main" id="{26278FF7-9604-DF7F-8555-85811A34FC56}"/>
              </a:ext>
            </a:extLst>
          </p:cNvPr>
          <p:cNvSpPr>
            <a:spLocks noGrp="1"/>
          </p:cNvSpPr>
          <p:nvPr>
            <p:ph idx="1"/>
          </p:nvPr>
        </p:nvSpPr>
        <p:spPr>
          <a:xfrm>
            <a:off x="1402592" y="2186501"/>
            <a:ext cx="5713228" cy="4351338"/>
          </a:xfrm>
        </p:spPr>
        <p:txBody>
          <a:bodyPr/>
          <a:lstStyle/>
          <a:p>
            <a:pPr marR="0" lvl="0" algn="l" defTabSz="457200" rtl="0" eaLnBrk="1" fontAlgn="auto" latinLnBrk="0" hangingPunct="1">
              <a:lnSpc>
                <a:spcPct val="100000"/>
              </a:lnSpc>
              <a:spcBef>
                <a:spcPct val="20000"/>
              </a:spcBef>
              <a:spcAft>
                <a:spcPts val="0"/>
              </a:spcAft>
              <a:buClr>
                <a:srgbClr val="58B0C2"/>
              </a:buClr>
              <a:buSzTx/>
              <a:tabLst/>
              <a:defRPr/>
            </a:pPr>
            <a:r>
              <a:rPr kumimoji="0" lang="en-US" b="0" i="0" u="none" strike="noStrike" kern="1200" cap="none" spc="0" normalizeH="0" baseline="0" noProof="0" dirty="0">
                <a:ln>
                  <a:noFill/>
                </a:ln>
                <a:solidFill>
                  <a:srgbClr val="9BBB59"/>
                </a:solidFill>
                <a:effectLst/>
                <a:uLnTx/>
                <a:uFillTx/>
                <a:latin typeface="Source Sans Pro"/>
                <a:ea typeface="+mn-ea"/>
              </a:rPr>
              <a:t>Two ways to curb youth use is by mitigating their access or their desire (both change behavior) </a:t>
            </a:r>
          </a:p>
          <a:p>
            <a:pPr marR="0" lvl="0" algn="l" defTabSz="457200" rtl="0" eaLnBrk="1" fontAlgn="auto" latinLnBrk="0" hangingPunct="1">
              <a:lnSpc>
                <a:spcPct val="100000"/>
              </a:lnSpc>
              <a:spcBef>
                <a:spcPct val="20000"/>
              </a:spcBef>
              <a:spcAft>
                <a:spcPts val="0"/>
              </a:spcAft>
              <a:buClr>
                <a:srgbClr val="58B0C2"/>
              </a:buClr>
              <a:buSzTx/>
              <a:tabLst/>
              <a:defRPr/>
            </a:pPr>
            <a:endParaRPr kumimoji="0" lang="en-US" b="0" i="0" u="none" strike="noStrike" kern="1200" cap="none" spc="0" normalizeH="0" baseline="0" noProof="0" dirty="0">
              <a:ln>
                <a:noFill/>
              </a:ln>
              <a:solidFill>
                <a:srgbClr val="9BBB59"/>
              </a:solidFill>
              <a:effectLst/>
              <a:uLnTx/>
              <a:uFillTx/>
              <a:latin typeface="Source Sans Pro"/>
              <a:ea typeface="+mn-ea"/>
            </a:endParaRPr>
          </a:p>
          <a:p>
            <a:pPr marL="0" marR="0" lvl="0" indent="0" algn="l" defTabSz="457200" rtl="0" eaLnBrk="1" fontAlgn="auto" latinLnBrk="0" hangingPunct="1">
              <a:lnSpc>
                <a:spcPct val="100000"/>
              </a:lnSpc>
              <a:spcBef>
                <a:spcPct val="20000"/>
              </a:spcBef>
              <a:spcAft>
                <a:spcPts val="0"/>
              </a:spcAft>
              <a:buClr>
                <a:srgbClr val="58B0C2"/>
              </a:buClr>
              <a:buSzTx/>
              <a:buFont typeface="Arial"/>
              <a:buNone/>
              <a:tabLst/>
              <a:defRPr/>
            </a:pPr>
            <a:r>
              <a:rPr kumimoji="0" lang="en-US" b="0" i="0" u="none" strike="noStrike" kern="1200" cap="none" spc="0" normalizeH="0" baseline="0" noProof="0" dirty="0">
                <a:ln>
                  <a:noFill/>
                </a:ln>
                <a:solidFill>
                  <a:srgbClr val="9BBB59"/>
                </a:solidFill>
                <a:effectLst/>
                <a:uLnTx/>
                <a:uFillTx/>
                <a:latin typeface="Source Sans Pro"/>
                <a:ea typeface="+mn-ea"/>
              </a:rPr>
              <a:t>Parents and Caregivers have influence over BOTH</a:t>
            </a:r>
          </a:p>
          <a:p>
            <a:endParaRPr lang="en-US" dirty="0"/>
          </a:p>
        </p:txBody>
      </p:sp>
      <p:pic>
        <p:nvPicPr>
          <p:cNvPr id="4" name="Picture 3">
            <a:extLst>
              <a:ext uri="{FF2B5EF4-FFF2-40B4-BE49-F238E27FC236}">
                <a16:creationId xmlns:a16="http://schemas.microsoft.com/office/drawing/2014/main" id="{96D172F1-93E0-55D5-A2D2-9FDEB64F5BE2}"/>
              </a:ext>
            </a:extLst>
          </p:cNvPr>
          <p:cNvPicPr>
            <a:picLocks noChangeAspect="1"/>
          </p:cNvPicPr>
          <p:nvPr/>
        </p:nvPicPr>
        <p:blipFill>
          <a:blip r:embed="rId3"/>
          <a:stretch>
            <a:fillRect/>
          </a:stretch>
        </p:blipFill>
        <p:spPr>
          <a:xfrm>
            <a:off x="8221764" y="-226270"/>
            <a:ext cx="3970236" cy="7310539"/>
          </a:xfrm>
          <a:prstGeom prst="rect">
            <a:avLst/>
          </a:prstGeom>
        </p:spPr>
      </p:pic>
    </p:spTree>
    <p:extLst>
      <p:ext uri="{BB962C8B-B14F-4D97-AF65-F5344CB8AC3E}">
        <p14:creationId xmlns:p14="http://schemas.microsoft.com/office/powerpoint/2010/main" val="2624928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08252-A68C-5C67-D7C7-ACC325403BC4}"/>
              </a:ext>
            </a:extLst>
          </p:cNvPr>
          <p:cNvSpPr>
            <a:spLocks noGrp="1"/>
          </p:cNvSpPr>
          <p:nvPr>
            <p:ph type="title"/>
          </p:nvPr>
        </p:nvSpPr>
        <p:spPr/>
        <p:txBody>
          <a:bodyPr/>
          <a:lstStyle/>
          <a:p>
            <a:r>
              <a:rPr lang="en-US" dirty="0"/>
              <a:t>Influence With Youth</a:t>
            </a:r>
          </a:p>
        </p:txBody>
      </p:sp>
      <p:sp>
        <p:nvSpPr>
          <p:cNvPr id="5" name="Content Placeholder 4">
            <a:extLst>
              <a:ext uri="{FF2B5EF4-FFF2-40B4-BE49-F238E27FC236}">
                <a16:creationId xmlns:a16="http://schemas.microsoft.com/office/drawing/2014/main" id="{05271483-2022-AEEE-F460-4E0EE740CBF2}"/>
              </a:ext>
            </a:extLst>
          </p:cNvPr>
          <p:cNvSpPr>
            <a:spLocks noGrp="1"/>
          </p:cNvSpPr>
          <p:nvPr>
            <p:ph idx="1"/>
          </p:nvPr>
        </p:nvSpPr>
        <p:spPr>
          <a:xfrm>
            <a:off x="1405270" y="2506662"/>
            <a:ext cx="4690730" cy="4351338"/>
          </a:xfrm>
        </p:spPr>
        <p:txBody>
          <a:bodyPr/>
          <a:lstStyle/>
          <a:p>
            <a:r>
              <a:rPr lang="en-US" sz="3200" dirty="0">
                <a:solidFill>
                  <a:schemeClr val="accent5"/>
                </a:solidFill>
              </a:rPr>
              <a:t>Engaging Parents and Caregivers in Prevention at home AND in the Community</a:t>
            </a:r>
          </a:p>
          <a:p>
            <a:endParaRPr lang="en-US" dirty="0"/>
          </a:p>
        </p:txBody>
      </p:sp>
    </p:spTree>
    <p:extLst>
      <p:ext uri="{BB962C8B-B14F-4D97-AF65-F5344CB8AC3E}">
        <p14:creationId xmlns:p14="http://schemas.microsoft.com/office/powerpoint/2010/main" val="206453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E877E1-F357-6DE1-1023-376D52397E49}"/>
              </a:ext>
            </a:extLst>
          </p:cNvPr>
          <p:cNvPicPr>
            <a:picLocks noChangeAspect="1"/>
          </p:cNvPicPr>
          <p:nvPr/>
        </p:nvPicPr>
        <p:blipFill rotWithShape="1">
          <a:blip r:embed="rId3"/>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312C63D1-84F9-A9E1-8C21-16879111F301}"/>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a:r>
              <a:rPr lang="en-US" sz="3600" dirty="0">
                <a:solidFill>
                  <a:schemeClr val="accent3">
                    <a:lumMod val="60000"/>
                    <a:lumOff val="40000"/>
                  </a:schemeClr>
                </a:solidFill>
              </a:rPr>
              <a:t>What do parents and caregivers need?</a:t>
            </a:r>
            <a:endParaRPr lang="en-US" sz="3600" dirty="0">
              <a:solidFill>
                <a:schemeClr val="accent3">
                  <a:lumMod val="60000"/>
                  <a:lumOff val="40000"/>
                </a:schemeClr>
              </a:solidFill>
              <a:latin typeface="+mj-lt"/>
            </a:endParaRP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54F1727-54C6-73CA-B0BF-34D3BB167322}"/>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457200" indent="-228600">
              <a:buFont typeface="Arial" panose="020B0604020202020204" pitchFamily="34" charset="0"/>
              <a:buChar char="•"/>
            </a:pPr>
            <a:r>
              <a:rPr lang="en-US" dirty="0">
                <a:solidFill>
                  <a:schemeClr val="accent1"/>
                </a:solidFill>
                <a:latin typeface="Source Sans Pro" panose="020B0503030403020204" pitchFamily="34" charset="0"/>
                <a:ea typeface="Source Sans Pro" panose="020B0503030403020204" pitchFamily="34" charset="0"/>
              </a:rPr>
              <a:t>To be convinced of their own importance</a:t>
            </a:r>
          </a:p>
          <a:p>
            <a:pPr marL="457200" indent="-228600">
              <a:buFont typeface="Arial" panose="020B0604020202020204" pitchFamily="34" charset="0"/>
              <a:buChar char="•"/>
            </a:pPr>
            <a:r>
              <a:rPr lang="en-US" dirty="0">
                <a:solidFill>
                  <a:schemeClr val="accent1"/>
                </a:solidFill>
                <a:latin typeface="Source Sans Pro" panose="020B0503030403020204" pitchFamily="34" charset="0"/>
                <a:ea typeface="Source Sans Pro" panose="020B0503030403020204" pitchFamily="34" charset="0"/>
              </a:rPr>
              <a:t>Practical tools</a:t>
            </a:r>
          </a:p>
        </p:txBody>
      </p:sp>
    </p:spTree>
    <p:extLst>
      <p:ext uri="{BB962C8B-B14F-4D97-AF65-F5344CB8AC3E}">
        <p14:creationId xmlns:p14="http://schemas.microsoft.com/office/powerpoint/2010/main" val="3132801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AF166-8CC0-63A4-A68C-61CAD1829DE3}"/>
              </a:ext>
            </a:extLst>
          </p:cNvPr>
          <p:cNvSpPr>
            <a:spLocks noGrp="1"/>
          </p:cNvSpPr>
          <p:nvPr>
            <p:ph type="title"/>
          </p:nvPr>
        </p:nvSpPr>
        <p:spPr>
          <a:xfrm>
            <a:off x="354106" y="3429000"/>
            <a:ext cx="10515600" cy="1325563"/>
          </a:xfrm>
        </p:spPr>
        <p:txBody>
          <a:bodyPr/>
          <a:lstStyle/>
          <a:p>
            <a:r>
              <a:rPr lang="en-US" sz="4400" dirty="0"/>
              <a:t>Talk They Hear You Campaign – Sacramento, California Example</a:t>
            </a:r>
            <a:endParaRPr lang="en-US" dirty="0"/>
          </a:p>
        </p:txBody>
      </p:sp>
    </p:spTree>
    <p:extLst>
      <p:ext uri="{BB962C8B-B14F-4D97-AF65-F5344CB8AC3E}">
        <p14:creationId xmlns:p14="http://schemas.microsoft.com/office/powerpoint/2010/main" val="2311916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C23E-E835-4907-95D4-FD98462272DA}"/>
              </a:ext>
            </a:extLst>
          </p:cNvPr>
          <p:cNvSpPr>
            <a:spLocks noGrp="1"/>
          </p:cNvSpPr>
          <p:nvPr>
            <p:ph type="title"/>
          </p:nvPr>
        </p:nvSpPr>
        <p:spPr>
          <a:xfrm>
            <a:off x="2036763" y="109539"/>
            <a:ext cx="7797800" cy="1152525"/>
          </a:xfrm>
        </p:spPr>
        <p:txBody>
          <a:bodyPr/>
          <a:lstStyle/>
          <a:p>
            <a:pPr eaLnBrk="1" fontAlgn="auto" hangingPunct="1">
              <a:spcAft>
                <a:spcPts val="0"/>
              </a:spcAft>
              <a:defRPr/>
            </a:pPr>
            <a:r>
              <a:rPr lang="en-US" dirty="0">
                <a:solidFill>
                  <a:schemeClr val="accent1">
                    <a:lumMod val="60000"/>
                    <a:lumOff val="40000"/>
                  </a:schemeClr>
                </a:solidFill>
              </a:rPr>
              <a:t>in our community</a:t>
            </a:r>
          </a:p>
        </p:txBody>
      </p:sp>
      <p:sp>
        <p:nvSpPr>
          <p:cNvPr id="11267" name="Content Placeholder 2">
            <a:extLst>
              <a:ext uri="{FF2B5EF4-FFF2-40B4-BE49-F238E27FC236}">
                <a16:creationId xmlns:a16="http://schemas.microsoft.com/office/drawing/2014/main" id="{30B1BAB3-8EB0-4ACA-A37D-B193C6FAEAB9}"/>
              </a:ext>
            </a:extLst>
          </p:cNvPr>
          <p:cNvSpPr>
            <a:spLocks noGrp="1"/>
          </p:cNvSpPr>
          <p:nvPr>
            <p:ph sz="quarter" idx="13"/>
          </p:nvPr>
        </p:nvSpPr>
        <p:spPr>
          <a:xfrm>
            <a:off x="2038351" y="2063751"/>
            <a:ext cx="7796213" cy="3311525"/>
          </a:xfrm>
        </p:spPr>
        <p:txBody>
          <a:bodyPr>
            <a:normAutofit fontScale="77500" lnSpcReduction="20000"/>
          </a:bodyPr>
          <a:lstStyle/>
          <a:p>
            <a:pPr eaLnBrk="1" fontAlgn="auto" hangingPunct="1">
              <a:spcAft>
                <a:spcPts val="0"/>
              </a:spcAft>
              <a:buClr>
                <a:schemeClr val="accent1">
                  <a:lumMod val="60000"/>
                  <a:lumOff val="40000"/>
                </a:schemeClr>
              </a:buClr>
              <a:defRPr/>
            </a:pPr>
            <a:r>
              <a:rPr lang="en-US" altLang="en-US" sz="2400" dirty="0">
                <a:latin typeface="Arial" panose="020B0604020202020204" pitchFamily="34" charset="0"/>
                <a:cs typeface="Arial" panose="020B0604020202020204" pitchFamily="34" charset="0"/>
              </a:rPr>
              <a:t>Sacramento teens are drinking too early: </a:t>
            </a:r>
          </a:p>
          <a:p>
            <a:pPr lvl="1" eaLnBrk="1" fontAlgn="auto" hangingPunct="1">
              <a:spcAft>
                <a:spcPts val="0"/>
              </a:spcAft>
              <a:buClr>
                <a:schemeClr val="accent1">
                  <a:lumMod val="60000"/>
                  <a:lumOff val="40000"/>
                </a:schemeClr>
              </a:buClr>
              <a:defRPr/>
            </a:pPr>
            <a:r>
              <a:rPr lang="en-US" altLang="en-US" sz="2000" dirty="0">
                <a:latin typeface="Arial" panose="020B0604020202020204" pitchFamily="34" charset="0"/>
                <a:cs typeface="Arial" panose="020B0604020202020204" pitchFamily="34" charset="0"/>
              </a:rPr>
              <a:t>27% of 7th grade students tried alcohol before age 15 43% of 9th grade students 35% of 11th grade students </a:t>
            </a:r>
          </a:p>
          <a:p>
            <a:pPr eaLnBrk="1" fontAlgn="auto" hangingPunct="1">
              <a:spcAft>
                <a:spcPts val="0"/>
              </a:spcAft>
              <a:buClr>
                <a:schemeClr val="accent1">
                  <a:lumMod val="60000"/>
                  <a:lumOff val="40000"/>
                </a:schemeClr>
              </a:buClr>
              <a:defRPr/>
            </a:pPr>
            <a:r>
              <a:rPr lang="en-US" altLang="en-US" sz="2400" dirty="0">
                <a:latin typeface="Arial" panose="020B0604020202020204" pitchFamily="34" charset="0"/>
                <a:cs typeface="Arial" panose="020B0604020202020204" pitchFamily="34" charset="0"/>
              </a:rPr>
              <a:t>Sacramento teens are drinking too much: </a:t>
            </a:r>
          </a:p>
          <a:p>
            <a:pPr lvl="1" eaLnBrk="1" fontAlgn="auto" hangingPunct="1">
              <a:spcAft>
                <a:spcPts val="0"/>
              </a:spcAft>
              <a:buClr>
                <a:schemeClr val="accent1">
                  <a:lumMod val="60000"/>
                  <a:lumOff val="40000"/>
                </a:schemeClr>
              </a:buClr>
              <a:defRPr/>
            </a:pPr>
            <a:r>
              <a:rPr lang="en-US" altLang="en-US" sz="2000" dirty="0">
                <a:latin typeface="Arial" panose="020B0604020202020204" pitchFamily="34" charset="0"/>
                <a:cs typeface="Arial" panose="020B0604020202020204" pitchFamily="34" charset="0"/>
              </a:rPr>
              <a:t>13% of 9th grade students report binge drinking in the past 30 days 18% of 11th grade students </a:t>
            </a:r>
          </a:p>
          <a:p>
            <a:pPr eaLnBrk="1" fontAlgn="auto" hangingPunct="1">
              <a:spcAft>
                <a:spcPts val="0"/>
              </a:spcAft>
              <a:buClr>
                <a:schemeClr val="accent1">
                  <a:lumMod val="60000"/>
                  <a:lumOff val="40000"/>
                </a:schemeClr>
              </a:buClr>
              <a:defRPr/>
            </a:pPr>
            <a:r>
              <a:rPr lang="en-US" altLang="en-US" sz="2400" dirty="0">
                <a:latin typeface="Arial" panose="020B0604020202020204" pitchFamily="34" charset="0"/>
                <a:cs typeface="Arial" panose="020B0604020202020204" pitchFamily="34" charset="0"/>
              </a:rPr>
              <a:t>Sacramento teens are drinking too often: </a:t>
            </a:r>
          </a:p>
          <a:p>
            <a:pPr lvl="1" eaLnBrk="1" fontAlgn="auto" hangingPunct="1">
              <a:spcAft>
                <a:spcPts val="0"/>
              </a:spcAft>
              <a:buClr>
                <a:schemeClr val="accent1">
                  <a:lumMod val="60000"/>
                  <a:lumOff val="40000"/>
                </a:schemeClr>
              </a:buClr>
              <a:defRPr/>
            </a:pPr>
            <a:r>
              <a:rPr lang="en-US" altLang="en-US" sz="2000" dirty="0">
                <a:latin typeface="Arial" panose="020B0604020202020204" pitchFamily="34" charset="0"/>
                <a:cs typeface="Arial" panose="020B0604020202020204" pitchFamily="34" charset="0"/>
              </a:rPr>
              <a:t>9% of 7th grade students report they drank on 3 or more days in the last 30 days 18% of 9th grade students 25% of 11th grade students </a:t>
            </a:r>
            <a:r>
              <a:rPr lang="en-US" altLang="en-US" sz="1000" dirty="0">
                <a:latin typeface="Arial" panose="020B0604020202020204" pitchFamily="34" charset="0"/>
                <a:cs typeface="Arial" panose="020B0604020202020204" pitchFamily="34" charset="0"/>
              </a:rPr>
              <a:t>(California Healthy Kids Survey, 2013)</a:t>
            </a:r>
            <a:endParaRPr lang="en-US" alt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3A9BB3-0068-468E-9E20-8A24885CAF7F}"/>
              </a:ext>
            </a:extLst>
          </p:cNvPr>
          <p:cNvSpPr txBox="1"/>
          <p:nvPr/>
        </p:nvSpPr>
        <p:spPr>
          <a:xfrm>
            <a:off x="2984501" y="1233488"/>
            <a:ext cx="6754813" cy="830262"/>
          </a:xfrm>
          <a:prstGeom prst="rect">
            <a:avLst/>
          </a:prstGeom>
          <a:noFill/>
        </p:spPr>
        <p:txBody>
          <a:bodyPr>
            <a:spAutoFit/>
          </a:bodyPr>
          <a:lstStyle/>
          <a:p>
            <a:pPr algn="ctr" defTabSz="457200">
              <a:defRPr/>
            </a:pPr>
            <a:r>
              <a:rPr lang="en-US" sz="2400" dirty="0">
                <a:solidFill>
                  <a:prstClr val="black">
                    <a:lumMod val="75000"/>
                    <a:lumOff val="25000"/>
                  </a:prstClr>
                </a:solidFill>
                <a:latin typeface="Impact" panose="020B0806030902050204"/>
                <a:ea typeface="ヒラギノ角ゴ Pro W3" pitchFamily="-65" charset="-128"/>
              </a:rPr>
              <a:t>Alcohol is the #1 Substance of Abuse by Youth in Sacramento County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E8DB-E1F3-E7AB-3B83-79F384C29165}"/>
              </a:ext>
            </a:extLst>
          </p:cNvPr>
          <p:cNvSpPr>
            <a:spLocks noGrp="1"/>
          </p:cNvSpPr>
          <p:nvPr>
            <p:ph type="title"/>
          </p:nvPr>
        </p:nvSpPr>
        <p:spPr>
          <a:xfrm>
            <a:off x="1702904" y="2140227"/>
            <a:ext cx="9833262" cy="3869634"/>
          </a:xfrm>
        </p:spPr>
        <p:txBody>
          <a:bodyPr>
            <a:normAutofit/>
          </a:bodyPr>
          <a:lstStyle/>
          <a:p>
            <a:pPr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Don’t forget about the Q&amp;A box – we’ll be holding the bulk of the questions until the end, so make sure to stay the whole way through!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When typing into the chat box, be sure to select “everyone” so all can see.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solidFill>
                  <a:srgbClr val="000000"/>
                </a:solidFill>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Calibri" panose="020F0502020204030204" pitchFamily="34" charset="0"/>
              </a:rPr>
              <a:t>We are recording this webinar and the recording will be up on the Webinar Wednesday page in the next few days.  Here is the link to where the recording will be posted. </a:t>
            </a:r>
            <a:r>
              <a:rPr lang="en-US" sz="1200" dirty="0">
                <a:hlinkClick r:id="rId2"/>
              </a:rPr>
              <a:t>CADCA's Webinar Wednesdays Series | CADCA</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I will be putting an evaluation link into the chat box as we’re wrapping up; you’ll be able to receive a letter of participation once you complete that evaluation.  The letter is only available though for those who attend the webinar live.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FAC8290A-C483-5CC7-7C39-829C9EA7CF4B}"/>
              </a:ext>
            </a:extLst>
          </p:cNvPr>
          <p:cNvSpPr>
            <a:spLocks noGrp="1"/>
          </p:cNvSpPr>
          <p:nvPr>
            <p:ph type="body" sz="quarter" idx="10"/>
          </p:nvPr>
        </p:nvSpPr>
        <p:spPr/>
        <p:txBody>
          <a:bodyPr/>
          <a:lstStyle/>
          <a:p>
            <a:r>
              <a:rPr lang="en-US" dirty="0"/>
              <a:t>Webinar House Keeping </a:t>
            </a:r>
          </a:p>
        </p:txBody>
      </p:sp>
    </p:spTree>
    <p:extLst>
      <p:ext uri="{BB962C8B-B14F-4D97-AF65-F5344CB8AC3E}">
        <p14:creationId xmlns:p14="http://schemas.microsoft.com/office/powerpoint/2010/main" val="470711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ECD8-E907-45EE-9CE1-490A54181A69}"/>
              </a:ext>
            </a:extLst>
          </p:cNvPr>
          <p:cNvSpPr>
            <a:spLocks noGrp="1"/>
          </p:cNvSpPr>
          <p:nvPr>
            <p:ph type="title"/>
          </p:nvPr>
        </p:nvSpPr>
        <p:spPr>
          <a:xfrm>
            <a:off x="2039938" y="109539"/>
            <a:ext cx="7797800" cy="1152525"/>
          </a:xfrm>
        </p:spPr>
        <p:txBody>
          <a:bodyPr/>
          <a:lstStyle/>
          <a:p>
            <a:pPr eaLnBrk="1" fontAlgn="auto" hangingPunct="1">
              <a:spcAft>
                <a:spcPts val="0"/>
              </a:spcAft>
              <a:defRPr/>
            </a:pPr>
            <a:r>
              <a:rPr lang="en-US" dirty="0">
                <a:solidFill>
                  <a:schemeClr val="accent1">
                    <a:lumMod val="60000"/>
                    <a:lumOff val="40000"/>
                  </a:schemeClr>
                </a:solidFill>
              </a:rPr>
              <a:t>Parents have influence!</a:t>
            </a:r>
          </a:p>
        </p:txBody>
      </p:sp>
      <p:sp>
        <p:nvSpPr>
          <p:cNvPr id="3" name="Content Placeholder 2">
            <a:extLst>
              <a:ext uri="{FF2B5EF4-FFF2-40B4-BE49-F238E27FC236}">
                <a16:creationId xmlns:a16="http://schemas.microsoft.com/office/drawing/2014/main" id="{80DD6DCA-313D-4D14-9BEF-E9DF443703D2}"/>
              </a:ext>
            </a:extLst>
          </p:cNvPr>
          <p:cNvSpPr>
            <a:spLocks noGrp="1"/>
          </p:cNvSpPr>
          <p:nvPr>
            <p:ph sz="quarter" idx="13"/>
          </p:nvPr>
        </p:nvSpPr>
        <p:spPr>
          <a:xfrm>
            <a:off x="5002213" y="1497013"/>
            <a:ext cx="4832350" cy="3878262"/>
          </a:xfrm>
        </p:spPr>
        <p:txBody>
          <a:bodyPr>
            <a:normAutofit fontScale="70000" lnSpcReduction="20000"/>
          </a:bodyPr>
          <a:lstStyle/>
          <a:p>
            <a:pPr eaLnBrk="1" fontAlgn="auto" hangingPunct="1">
              <a:spcAft>
                <a:spcPts val="0"/>
              </a:spcAft>
              <a:buClr>
                <a:schemeClr val="accent1">
                  <a:lumMod val="60000"/>
                  <a:lumOff val="40000"/>
                </a:schemeClr>
              </a:buClr>
              <a:defRPr/>
            </a:pPr>
            <a:r>
              <a:rPr lang="en-US" sz="2800" dirty="0">
                <a:solidFill>
                  <a:schemeClr val="tx1">
                    <a:lumMod val="75000"/>
                    <a:lumOff val="25000"/>
                  </a:schemeClr>
                </a:solidFill>
                <a:latin typeface="Arial" panose="020B0604020202020204" pitchFamily="34" charset="0"/>
                <a:cs typeface="Arial" panose="020B0604020202020204" pitchFamily="34" charset="0"/>
              </a:rPr>
              <a:t>Around 80% of children feel that parents should have a say in whether they drink alcohol. </a:t>
            </a:r>
          </a:p>
          <a:p>
            <a:pPr marL="0" indent="0" eaLnBrk="1" fontAlgn="auto" hangingPunct="1">
              <a:spcAft>
                <a:spcPts val="0"/>
              </a:spcAft>
              <a:buClr>
                <a:schemeClr val="accent1">
                  <a:lumMod val="60000"/>
                  <a:lumOff val="40000"/>
                </a:schemeClr>
              </a:buClr>
              <a:buNone/>
              <a:defRPr/>
            </a:pPr>
            <a:endParaRPr lang="en-US" sz="2800" dirty="0">
              <a:solidFill>
                <a:schemeClr val="tx1">
                  <a:lumMod val="75000"/>
                  <a:lumOff val="25000"/>
                </a:schemeClr>
              </a:solidFill>
              <a:latin typeface="Arial" panose="020B0604020202020204" pitchFamily="34" charset="0"/>
              <a:cs typeface="Arial" panose="020B0604020202020204" pitchFamily="34" charset="0"/>
            </a:endParaRPr>
          </a:p>
          <a:p>
            <a:pPr eaLnBrk="1" fontAlgn="auto" hangingPunct="1">
              <a:spcAft>
                <a:spcPts val="0"/>
              </a:spcAft>
              <a:buClr>
                <a:schemeClr val="accent1">
                  <a:lumMod val="60000"/>
                  <a:lumOff val="40000"/>
                </a:schemeClr>
              </a:buClr>
              <a:defRPr/>
            </a:pPr>
            <a:r>
              <a:rPr lang="en-US" sz="2800" dirty="0">
                <a:solidFill>
                  <a:schemeClr val="tx1">
                    <a:lumMod val="75000"/>
                    <a:lumOff val="25000"/>
                  </a:schemeClr>
                </a:solidFill>
                <a:latin typeface="Arial" panose="020B0604020202020204" pitchFamily="34" charset="0"/>
                <a:cs typeface="Arial" panose="020B0604020202020204" pitchFamily="34" charset="0"/>
              </a:rPr>
              <a:t>Between the ages of 11 and 18, youth are especially susceptible to outside influences such as peers, family members and the media. </a:t>
            </a:r>
          </a:p>
          <a:p>
            <a:pPr marL="0" indent="0" eaLnBrk="1" fontAlgn="auto" hangingPunct="1">
              <a:spcAft>
                <a:spcPts val="0"/>
              </a:spcAft>
              <a:buClr>
                <a:schemeClr val="accent1">
                  <a:lumMod val="60000"/>
                  <a:lumOff val="40000"/>
                </a:schemeClr>
              </a:buClr>
              <a:buNone/>
              <a:defRPr/>
            </a:pPr>
            <a:endParaRPr lang="en-US" sz="2800" dirty="0">
              <a:solidFill>
                <a:schemeClr val="tx1">
                  <a:lumMod val="75000"/>
                  <a:lumOff val="25000"/>
                </a:schemeClr>
              </a:solidFill>
            </a:endParaRPr>
          </a:p>
        </p:txBody>
      </p:sp>
      <p:pic>
        <p:nvPicPr>
          <p:cNvPr id="4" name="Picture 6" descr="C:\Users\valerie_goode\AppData\Local\Microsoft\Windows\Temporary Internet Files\Content.IE5\VKGQG6J3\MP900400832[1]">
            <a:extLst>
              <a:ext uri="{FF2B5EF4-FFF2-40B4-BE49-F238E27FC236}">
                <a16:creationId xmlns:a16="http://schemas.microsoft.com/office/drawing/2014/main" id="{EE749B32-1C2C-4F9E-9384-30F55E85445A}"/>
              </a:ext>
            </a:extLst>
          </p:cNvPr>
          <p:cNvPicPr>
            <a:picLocks noChangeAspect="1" noChangeArrowheads="1"/>
          </p:cNvPicPr>
          <p:nvPr/>
        </p:nvPicPr>
        <p:blipFill>
          <a:blip r:embed="rId3"/>
          <a:srcRect/>
          <a:stretch>
            <a:fillRect/>
          </a:stretch>
        </p:blipFill>
        <p:spPr bwMode="auto">
          <a:xfrm>
            <a:off x="1862138" y="2144713"/>
            <a:ext cx="2705100" cy="1765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23D1-F85D-4623-9404-C77E0C43F737}"/>
              </a:ext>
            </a:extLst>
          </p:cNvPr>
          <p:cNvSpPr>
            <a:spLocks noGrp="1"/>
          </p:cNvSpPr>
          <p:nvPr>
            <p:ph type="title"/>
          </p:nvPr>
        </p:nvSpPr>
        <p:spPr>
          <a:xfrm>
            <a:off x="7531360" y="685801"/>
            <a:ext cx="2304651" cy="1151965"/>
          </a:xfrm>
        </p:spPr>
        <p:txBody>
          <a:bodyPr>
            <a:normAutofit/>
          </a:bodyPr>
          <a:lstStyle/>
          <a:p>
            <a:pPr eaLnBrk="1" fontAlgn="auto" hangingPunct="1">
              <a:spcAft>
                <a:spcPts val="0"/>
              </a:spcAft>
              <a:defRPr/>
            </a:pPr>
            <a:r>
              <a:rPr lang="en-US" sz="2900"/>
              <a:t>Parents have influence!</a:t>
            </a:r>
          </a:p>
        </p:txBody>
      </p:sp>
      <p:sp>
        <p:nvSpPr>
          <p:cNvPr id="17" name="Rectangle 14">
            <a:extLst>
              <a:ext uri="{FF2B5EF4-FFF2-40B4-BE49-F238E27FC236}">
                <a16:creationId xmlns:a16="http://schemas.microsoft.com/office/drawing/2014/main" id="{E390DA5B-5FEF-45C7-A12A-37BBEFC92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9181" y="457200"/>
            <a:ext cx="528444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Impact" panose="020B0806030902050204"/>
            </a:endParaRPr>
          </a:p>
        </p:txBody>
      </p:sp>
      <p:pic>
        <p:nvPicPr>
          <p:cNvPr id="5" name="Picture 2" descr="Picture of a family having dinner">
            <a:extLst>
              <a:ext uri="{FF2B5EF4-FFF2-40B4-BE49-F238E27FC236}">
                <a16:creationId xmlns:a16="http://schemas.microsoft.com/office/drawing/2014/main" id="{6DD47145-4353-4F4E-8C0A-8DA611BCC8A2}"/>
              </a:ext>
            </a:extLst>
          </p:cNvPr>
          <p:cNvPicPr>
            <a:picLocks noChangeAspect="1" noChangeArrowheads="1"/>
          </p:cNvPicPr>
          <p:nvPr/>
        </p:nvPicPr>
        <p:blipFill rotWithShape="1">
          <a:blip r:embed="rId4"/>
          <a:srcRect l="4073" r="20095" b="1"/>
          <a:stretch/>
        </p:blipFill>
        <p:spPr bwMode="auto">
          <a:xfrm>
            <a:off x="2244180" y="689358"/>
            <a:ext cx="4604122" cy="4219634"/>
          </a:xfrm>
          <a:prstGeom prst="rect">
            <a:avLst/>
          </a:prstGeom>
          <a:extLst>
            <a:ext uri="{909E8E84-426E-40DD-AFC4-6F175D3DCCD1}">
              <a14:hiddenFill xmlns:a14="http://schemas.microsoft.com/office/drawing/2010/main">
                <a:solidFill>
                  <a:schemeClr val="accent1"/>
                </a:solidFill>
              </a14:hiddenFill>
            </a:ext>
          </a:extLst>
        </p:spPr>
      </p:pic>
      <p:sp>
        <p:nvSpPr>
          <p:cNvPr id="3" name="Content Placeholder 2">
            <a:extLst>
              <a:ext uri="{FF2B5EF4-FFF2-40B4-BE49-F238E27FC236}">
                <a16:creationId xmlns:a16="http://schemas.microsoft.com/office/drawing/2014/main" id="{8A16E2EE-A697-4358-BE84-D80639A91A1A}"/>
              </a:ext>
            </a:extLst>
          </p:cNvPr>
          <p:cNvSpPr>
            <a:spLocks noGrp="1"/>
          </p:cNvSpPr>
          <p:nvPr>
            <p:ph sz="quarter" idx="13"/>
          </p:nvPr>
        </p:nvSpPr>
        <p:spPr>
          <a:xfrm>
            <a:off x="7528945" y="2071049"/>
            <a:ext cx="2307067" cy="2837943"/>
          </a:xfrm>
        </p:spPr>
        <p:txBody>
          <a:bodyPr>
            <a:normAutofit/>
          </a:bodyPr>
          <a:lstStyle/>
          <a:p>
            <a:pPr eaLnBrk="1" fontAlgn="auto" hangingPunct="1">
              <a:lnSpc>
                <a:spcPct val="110000"/>
              </a:lnSpc>
              <a:spcAft>
                <a:spcPts val="0"/>
              </a:spcAft>
              <a:buClr>
                <a:schemeClr val="accent1">
                  <a:lumMod val="60000"/>
                  <a:lumOff val="40000"/>
                </a:schemeClr>
              </a:buClr>
              <a:defRPr/>
            </a:pPr>
            <a:r>
              <a:rPr lang="en-US" sz="800">
                <a:latin typeface="Arial" panose="020B0604020202020204" pitchFamily="34" charset="0"/>
                <a:cs typeface="Arial" panose="020B0604020202020204" pitchFamily="34" charset="0"/>
              </a:rPr>
              <a:t>About 10% of 12-year-olds say they have tried alcohol, but by age 15, that number jumps to about 50%. The sooner you talk to your children about alcohol, the greater chance you have of influencing their decisions about drinking</a:t>
            </a:r>
          </a:p>
          <a:p>
            <a:pPr marL="0" indent="0" eaLnBrk="1" fontAlgn="auto" hangingPunct="1">
              <a:lnSpc>
                <a:spcPct val="110000"/>
              </a:lnSpc>
              <a:spcAft>
                <a:spcPts val="0"/>
              </a:spcAft>
              <a:buClr>
                <a:schemeClr val="accent1">
                  <a:lumMod val="60000"/>
                  <a:lumOff val="40000"/>
                </a:schemeClr>
              </a:buClr>
              <a:buNone/>
              <a:defRPr/>
            </a:pPr>
            <a:endParaRPr lang="en-US" sz="800">
              <a:latin typeface="Arial" panose="020B0604020202020204" pitchFamily="34" charset="0"/>
              <a:cs typeface="Arial" panose="020B0604020202020204" pitchFamily="34" charset="0"/>
            </a:endParaRPr>
          </a:p>
          <a:p>
            <a:pPr eaLnBrk="1" fontAlgn="auto" hangingPunct="1">
              <a:lnSpc>
                <a:spcPct val="110000"/>
              </a:lnSpc>
              <a:spcAft>
                <a:spcPts val="0"/>
              </a:spcAft>
              <a:buClr>
                <a:schemeClr val="accent1">
                  <a:lumMod val="60000"/>
                  <a:lumOff val="40000"/>
                </a:schemeClr>
              </a:buClr>
              <a:defRPr/>
            </a:pPr>
            <a:r>
              <a:rPr lang="en-US" sz="800">
                <a:latin typeface="Arial" panose="020B0604020202020204" pitchFamily="34" charset="0"/>
                <a:cs typeface="Arial" panose="020B0604020202020204" pitchFamily="34" charset="0"/>
              </a:rPr>
              <a:t>Studies have shown that parents have a significant influence on young people's decisions about alcohol consumption.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03D882EE-1C56-42A4-97AB-8DBF40EC55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useBgFill="1">
        <p:nvSpPr>
          <p:cNvPr id="75" name="Rectangle 74">
            <a:extLst>
              <a:ext uri="{FF2B5EF4-FFF2-40B4-BE49-F238E27FC236}">
                <a16:creationId xmlns:a16="http://schemas.microsoft.com/office/drawing/2014/main" id="{994414B8-51D2-48F2-B08F-F3F515D0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8984964"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20484" name="Picture 2" descr="Picture of a young boy and his mom with a scoccer ball.">
            <a:extLst>
              <a:ext uri="{FF2B5EF4-FFF2-40B4-BE49-F238E27FC236}">
                <a16:creationId xmlns:a16="http://schemas.microsoft.com/office/drawing/2014/main" id="{4F7CF069-7499-4240-9D64-BBBC1A4254C6}"/>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270653" y="1209892"/>
            <a:ext cx="3508054" cy="3490513"/>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77" name="Freeform 9">
            <a:extLst>
              <a:ext uri="{FF2B5EF4-FFF2-40B4-BE49-F238E27FC236}">
                <a16:creationId xmlns:a16="http://schemas.microsoft.com/office/drawing/2014/main" id="{B9111584-21F2-41C8-AB8B-AE21FF68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4954" y="0"/>
            <a:ext cx="8829967"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79" name="Rectangle 78">
            <a:extLst>
              <a:ext uri="{FF2B5EF4-FFF2-40B4-BE49-F238E27FC236}">
                <a16:creationId xmlns:a16="http://schemas.microsoft.com/office/drawing/2014/main" id="{36B69345-695D-4D04-96EA-0EAA72398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1" y="0"/>
            <a:ext cx="457080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4B2A23D-2EDA-43F2-9CE6-9ADD39D11823}"/>
              </a:ext>
            </a:extLst>
          </p:cNvPr>
          <p:cNvSpPr>
            <a:spLocks noGrp="1"/>
          </p:cNvSpPr>
          <p:nvPr>
            <p:ph type="title"/>
          </p:nvPr>
        </p:nvSpPr>
        <p:spPr>
          <a:xfrm>
            <a:off x="2038349" y="690480"/>
            <a:ext cx="3717956" cy="1146825"/>
          </a:xfrm>
        </p:spPr>
        <p:txBody>
          <a:bodyPr>
            <a:normAutofit/>
          </a:bodyPr>
          <a:lstStyle/>
          <a:p>
            <a:pPr eaLnBrk="1" fontAlgn="auto" hangingPunct="1">
              <a:spcAft>
                <a:spcPts val="0"/>
              </a:spcAft>
              <a:defRPr/>
            </a:pPr>
            <a:r>
              <a:rPr lang="en-US" sz="3800">
                <a:solidFill>
                  <a:schemeClr val="bg1"/>
                </a:solidFill>
              </a:rPr>
              <a:t>Parents are important</a:t>
            </a:r>
          </a:p>
        </p:txBody>
      </p:sp>
      <p:sp>
        <p:nvSpPr>
          <p:cNvPr id="3" name="Content Placeholder 2">
            <a:extLst>
              <a:ext uri="{FF2B5EF4-FFF2-40B4-BE49-F238E27FC236}">
                <a16:creationId xmlns:a16="http://schemas.microsoft.com/office/drawing/2014/main" id="{52C4A189-CA84-4D89-A2F7-6C586392688A}"/>
              </a:ext>
            </a:extLst>
          </p:cNvPr>
          <p:cNvSpPr>
            <a:spLocks noGrp="1"/>
          </p:cNvSpPr>
          <p:nvPr>
            <p:ph sz="quarter" idx="13"/>
          </p:nvPr>
        </p:nvSpPr>
        <p:spPr>
          <a:xfrm>
            <a:off x="1950427" y="2370223"/>
            <a:ext cx="3717954" cy="3446103"/>
          </a:xfrm>
        </p:spPr>
        <p:txBody>
          <a:bodyPr>
            <a:normAutofit fontScale="92500"/>
          </a:bodyPr>
          <a:lstStyle/>
          <a:p>
            <a:pPr marL="457200" lvl="1" indent="-457200" eaLnBrk="1" fontAlgn="auto" hangingPunct="1">
              <a:lnSpc>
                <a:spcPct val="110000"/>
              </a:lnSpc>
              <a:spcAft>
                <a:spcPts val="1200"/>
              </a:spcAft>
              <a:buClr>
                <a:srgbClr val="4F6228"/>
              </a:buClr>
              <a:buSzPct val="80000"/>
              <a:defRPr/>
            </a:pPr>
            <a:r>
              <a:rPr lang="en-US" sz="1200" b="1" dirty="0">
                <a:solidFill>
                  <a:schemeClr val="bg1"/>
                </a:solidFill>
                <a:latin typeface="Arial" panose="020B0604020202020204" pitchFamily="34" charset="0"/>
                <a:cs typeface="Arial" panose="020B0604020202020204" pitchFamily="34" charset="0"/>
              </a:rPr>
              <a:t>Parents</a:t>
            </a:r>
            <a:r>
              <a:rPr lang="en-US" sz="1200" dirty="0">
                <a:solidFill>
                  <a:schemeClr val="bg1"/>
                </a:solidFill>
                <a:latin typeface="Arial" panose="020B0604020202020204" pitchFamily="34" charset="0"/>
                <a:cs typeface="Arial" panose="020B0604020202020204" pitchFamily="34" charset="0"/>
              </a:rPr>
              <a:t> are the </a:t>
            </a:r>
            <a:r>
              <a:rPr lang="en-US" sz="1200" i="1" dirty="0">
                <a:solidFill>
                  <a:schemeClr val="bg1"/>
                </a:solidFill>
                <a:latin typeface="Arial" panose="020B0604020202020204" pitchFamily="34" charset="0"/>
                <a:cs typeface="Arial" panose="020B0604020202020204" pitchFamily="34" charset="0"/>
              </a:rPr>
              <a:t>primary messengers  </a:t>
            </a:r>
            <a:r>
              <a:rPr lang="en-US" sz="1200" dirty="0">
                <a:solidFill>
                  <a:schemeClr val="bg1"/>
                </a:solidFill>
                <a:latin typeface="Arial" panose="020B0604020202020204" pitchFamily="34" charset="0"/>
                <a:cs typeface="Arial" panose="020B0604020202020204" pitchFamily="34" charset="0"/>
              </a:rPr>
              <a:t>for underage drinking prevention.  To be successful, parents need prompts and conversation starters.</a:t>
            </a:r>
          </a:p>
          <a:p>
            <a:pPr marL="457200" lvl="1" indent="-457200" eaLnBrk="1" fontAlgn="auto" hangingPunct="1">
              <a:lnSpc>
                <a:spcPct val="110000"/>
              </a:lnSpc>
              <a:spcAft>
                <a:spcPts val="1200"/>
              </a:spcAft>
              <a:buClr>
                <a:srgbClr val="4F6228"/>
              </a:buClr>
              <a:buSzPct val="80000"/>
              <a:defRPr/>
            </a:pPr>
            <a:r>
              <a:rPr lang="en-US" sz="1200" dirty="0">
                <a:solidFill>
                  <a:schemeClr val="bg1"/>
                </a:solidFill>
                <a:latin typeface="Arial" panose="020B0604020202020204" pitchFamily="34" charset="0"/>
                <a:cs typeface="Arial" panose="020B0604020202020204" pitchFamily="34" charset="0"/>
              </a:rPr>
              <a:t>Parents should take advantage of opportunities to discuss the issues as they present themselves.</a:t>
            </a:r>
          </a:p>
          <a:p>
            <a:pPr marL="457200" lvl="1" indent="-457200" eaLnBrk="1" fontAlgn="auto" hangingPunct="1">
              <a:lnSpc>
                <a:spcPct val="110000"/>
              </a:lnSpc>
              <a:spcAft>
                <a:spcPts val="1200"/>
              </a:spcAft>
              <a:buClr>
                <a:srgbClr val="4F6228"/>
              </a:buClr>
              <a:buSzPct val="80000"/>
              <a:defRPr/>
            </a:pPr>
            <a:r>
              <a:rPr lang="en-US" sz="1200" dirty="0">
                <a:solidFill>
                  <a:schemeClr val="bg1"/>
                </a:solidFill>
                <a:latin typeface="Arial" panose="020B0604020202020204" pitchFamily="34" charset="0"/>
                <a:cs typeface="Arial" panose="020B0604020202020204" pitchFamily="34" charset="0"/>
              </a:rPr>
              <a:t>And Parents need to be intentional – start the conversation. Talk!</a:t>
            </a:r>
          </a:p>
          <a:p>
            <a:pPr marL="457200" lvl="1" indent="-457200" eaLnBrk="1" fontAlgn="auto" hangingPunct="1">
              <a:lnSpc>
                <a:spcPct val="110000"/>
              </a:lnSpc>
              <a:spcAft>
                <a:spcPts val="1200"/>
              </a:spcAft>
              <a:buClr>
                <a:srgbClr val="4F6228"/>
              </a:buClr>
              <a:buSzPct val="80000"/>
              <a:defRPr/>
            </a:pPr>
            <a:r>
              <a:rPr lang="en-US" sz="1200" dirty="0">
                <a:solidFill>
                  <a:schemeClr val="accent5"/>
                </a:solidFill>
                <a:latin typeface="Arial" panose="020B0604020202020204" pitchFamily="34" charset="0"/>
                <a:cs typeface="Arial" panose="020B0604020202020204" pitchFamily="34" charset="0"/>
              </a:rPr>
              <a:t>We can’t do it without you! The SCCY Needs YOU to work on making change in Sacramento!</a:t>
            </a:r>
          </a:p>
          <a:p>
            <a:pPr marL="457200" lvl="1" indent="-457200" eaLnBrk="1" fontAlgn="auto" hangingPunct="1">
              <a:lnSpc>
                <a:spcPct val="110000"/>
              </a:lnSpc>
              <a:spcAft>
                <a:spcPts val="1200"/>
              </a:spcAft>
              <a:buClr>
                <a:srgbClr val="4F6228"/>
              </a:buClr>
              <a:buSzPct val="80000"/>
              <a:defRPr/>
            </a:pPr>
            <a:endParaRPr lang="en-US" sz="1200" dirty="0">
              <a:solidFill>
                <a:schemeClr val="bg1"/>
              </a:solidFill>
              <a:latin typeface="Arial" panose="020B0604020202020204" pitchFamily="34" charset="0"/>
              <a:cs typeface="Arial" panose="020B0604020202020204" pitchFamily="34" charset="0"/>
            </a:endParaRPr>
          </a:p>
          <a:p>
            <a:pPr eaLnBrk="1" fontAlgn="auto" hangingPunct="1">
              <a:lnSpc>
                <a:spcPct val="110000"/>
              </a:lnSpc>
              <a:spcAft>
                <a:spcPts val="0"/>
              </a:spcAft>
              <a:buClr>
                <a:schemeClr val="accent1">
                  <a:lumMod val="60000"/>
                  <a:lumOff val="40000"/>
                </a:schemeClr>
              </a:buClr>
              <a:buFont typeface="Arial"/>
              <a:buChar char="•"/>
              <a:defRPr/>
            </a:pPr>
            <a:endParaRPr lang="en-US" sz="12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8A5BF-48A4-76C3-01D2-9DA8BBE512B0}"/>
              </a:ext>
            </a:extLst>
          </p:cNvPr>
          <p:cNvSpPr>
            <a:spLocks noGrp="1"/>
          </p:cNvSpPr>
          <p:nvPr>
            <p:ph type="title"/>
          </p:nvPr>
        </p:nvSpPr>
        <p:spPr>
          <a:xfrm>
            <a:off x="1319981" y="1737976"/>
            <a:ext cx="6420522" cy="1325563"/>
          </a:xfrm>
        </p:spPr>
        <p:txBody>
          <a:bodyPr>
            <a:normAutofit fontScale="90000"/>
          </a:bodyPr>
          <a:lstStyle/>
          <a:p>
            <a:r>
              <a:rPr lang="en-US" sz="4900" dirty="0"/>
              <a:t>Define Your Goal:</a:t>
            </a:r>
            <a:br>
              <a:rPr lang="en-US" sz="4900" dirty="0"/>
            </a:br>
            <a:r>
              <a:rPr lang="en-US" sz="4900" dirty="0"/>
              <a:t>Strategy: Determine your goals by understanding YOUR Why</a:t>
            </a:r>
            <a:br>
              <a:rPr lang="en-US" sz="2800" dirty="0"/>
            </a:br>
            <a:br>
              <a:rPr lang="en-US" sz="2800" dirty="0"/>
            </a:br>
            <a:endParaRPr lang="en-US" dirty="0"/>
          </a:p>
        </p:txBody>
      </p:sp>
      <p:sp>
        <p:nvSpPr>
          <p:cNvPr id="3" name="Content Placeholder 2">
            <a:extLst>
              <a:ext uri="{FF2B5EF4-FFF2-40B4-BE49-F238E27FC236}">
                <a16:creationId xmlns:a16="http://schemas.microsoft.com/office/drawing/2014/main" id="{5ED37D86-95C9-E59B-2359-F162B6497E80}"/>
              </a:ext>
            </a:extLst>
          </p:cNvPr>
          <p:cNvSpPr>
            <a:spLocks noGrp="1"/>
          </p:cNvSpPr>
          <p:nvPr>
            <p:ph idx="1"/>
          </p:nvPr>
        </p:nvSpPr>
        <p:spPr>
          <a:xfrm>
            <a:off x="1575162" y="4109159"/>
            <a:ext cx="5271247" cy="4351338"/>
          </a:xfrm>
        </p:spPr>
        <p:txBody>
          <a:bodyPr/>
          <a:lstStyle/>
          <a:p>
            <a:r>
              <a:rPr lang="en-US" sz="3200" dirty="0">
                <a:solidFill>
                  <a:schemeClr val="accent5"/>
                </a:solidFill>
              </a:rPr>
              <a:t>Why do you want increased participation of parents?</a:t>
            </a:r>
          </a:p>
          <a:p>
            <a:endParaRPr lang="en-US" dirty="0"/>
          </a:p>
        </p:txBody>
      </p:sp>
      <p:pic>
        <p:nvPicPr>
          <p:cNvPr id="4" name="Picture 3">
            <a:extLst>
              <a:ext uri="{FF2B5EF4-FFF2-40B4-BE49-F238E27FC236}">
                <a16:creationId xmlns:a16="http://schemas.microsoft.com/office/drawing/2014/main" id="{8802F75E-1AF9-99FE-A43D-693A3AB726B3}"/>
              </a:ext>
            </a:extLst>
          </p:cNvPr>
          <p:cNvPicPr>
            <a:picLocks noChangeAspect="1"/>
          </p:cNvPicPr>
          <p:nvPr/>
        </p:nvPicPr>
        <p:blipFill>
          <a:blip r:embed="rId3"/>
          <a:srcRect/>
          <a:stretch/>
        </p:blipFill>
        <p:spPr>
          <a:xfrm>
            <a:off x="7740503" y="120630"/>
            <a:ext cx="3923878" cy="5885818"/>
          </a:xfrm>
          <a:prstGeom prst="rect">
            <a:avLst/>
          </a:prstGeom>
        </p:spPr>
      </p:pic>
    </p:spTree>
    <p:extLst>
      <p:ext uri="{BB962C8B-B14F-4D97-AF65-F5344CB8AC3E}">
        <p14:creationId xmlns:p14="http://schemas.microsoft.com/office/powerpoint/2010/main" val="2210123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8C0444EE-6A75-F274-B66E-53D38F00FEBC}"/>
              </a:ext>
            </a:extLst>
          </p:cNvPr>
          <p:cNvPicPr>
            <a:picLocks noChangeAspect="1"/>
          </p:cNvPicPr>
          <p:nvPr/>
        </p:nvPicPr>
        <p:blipFill rotWithShape="1">
          <a:blip r:embed="rId3">
            <a:extLst>
              <a:ext uri="{28A0092B-C50C-407E-A947-70E740481C1C}">
                <a14:useLocalDpi xmlns:a14="http://schemas.microsoft.com/office/drawing/2010/main" val="0"/>
              </a:ext>
            </a:extLst>
          </a:blip>
          <a:srcRect t="5489" b="10257"/>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0A935671-08BC-C7D0-FF4B-90D0379A699F}"/>
              </a:ext>
            </a:extLst>
          </p:cNvPr>
          <p:cNvSpPr txBox="1"/>
          <p:nvPr/>
        </p:nvSpPr>
        <p:spPr>
          <a:xfrm>
            <a:off x="887506" y="1115670"/>
            <a:ext cx="3422276" cy="1200329"/>
          </a:xfrm>
          <a:prstGeom prst="rect">
            <a:avLst/>
          </a:prstGeom>
          <a:noFill/>
        </p:spPr>
        <p:txBody>
          <a:bodyPr wrap="square">
            <a:spAutoFit/>
          </a:bodyPr>
          <a:lstStyle/>
          <a:p>
            <a:r>
              <a:rPr kumimoji="0" lang="en-US" sz="3600" i="0" u="none" strike="noStrike" kern="1200" cap="none" spc="0" normalizeH="0" baseline="0" noProof="0" dirty="0">
                <a:ln>
                  <a:noFill/>
                </a:ln>
                <a:solidFill>
                  <a:schemeClr val="accent5"/>
                </a:solidFill>
                <a:effectLst/>
                <a:uLnTx/>
                <a:uFillTx/>
                <a:latin typeface="Source Sans Pro"/>
                <a:ea typeface="+mj-ea"/>
              </a:rPr>
              <a:t>Influence With Connectors</a:t>
            </a:r>
            <a:endParaRPr lang="en-US" dirty="0">
              <a:solidFill>
                <a:schemeClr val="accent5"/>
              </a:solidFill>
            </a:endParaRPr>
          </a:p>
        </p:txBody>
      </p:sp>
      <p:sp>
        <p:nvSpPr>
          <p:cNvPr id="10" name="Subtitle 2">
            <a:extLst>
              <a:ext uri="{FF2B5EF4-FFF2-40B4-BE49-F238E27FC236}">
                <a16:creationId xmlns:a16="http://schemas.microsoft.com/office/drawing/2014/main" id="{7B9937A0-8900-A601-DC07-DFC332931B31}"/>
              </a:ext>
            </a:extLst>
          </p:cNvPr>
          <p:cNvSpPr txBox="1">
            <a:spLocks/>
          </p:cNvSpPr>
          <p:nvPr/>
        </p:nvSpPr>
        <p:spPr>
          <a:xfrm>
            <a:off x="8014447" y="4858363"/>
            <a:ext cx="5136776" cy="1239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Tapping  the power of RELATIONSHIPS</a:t>
            </a:r>
          </a:p>
        </p:txBody>
      </p:sp>
    </p:spTree>
    <p:extLst>
      <p:ext uri="{BB962C8B-B14F-4D97-AF65-F5344CB8AC3E}">
        <p14:creationId xmlns:p14="http://schemas.microsoft.com/office/powerpoint/2010/main" val="640514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4756-43BF-D154-53F9-1E07D2D7CD28}"/>
              </a:ext>
            </a:extLst>
          </p:cNvPr>
          <p:cNvSpPr>
            <a:spLocks noGrp="1"/>
          </p:cNvSpPr>
          <p:nvPr>
            <p:ph type="title"/>
          </p:nvPr>
        </p:nvSpPr>
        <p:spPr>
          <a:xfrm>
            <a:off x="8471423" y="1433612"/>
            <a:ext cx="3442671" cy="1293626"/>
          </a:xfrm>
        </p:spPr>
        <p:txBody>
          <a:bodyPr vert="horz" lIns="91440" tIns="45720" rIns="91440" bIns="45720" rtlCol="0" anchor="ctr">
            <a:noAutofit/>
          </a:bodyPr>
          <a:lstStyle/>
          <a:p>
            <a:r>
              <a:rPr lang="en-US" sz="3200" kern="1200" dirty="0">
                <a:solidFill>
                  <a:schemeClr val="accent2"/>
                </a:solidFill>
                <a:latin typeface="Source Sans Pro" panose="020B0503030403020204" pitchFamily="34" charset="0"/>
                <a:ea typeface="Source Sans Pro" panose="020B0503030403020204" pitchFamily="34" charset="0"/>
              </a:rPr>
              <a:t>Parents and caregivers have RELATIONSHIPS that we don’t</a:t>
            </a:r>
          </a:p>
        </p:txBody>
      </p:sp>
      <p:pic>
        <p:nvPicPr>
          <p:cNvPr id="4" name="Picture 3">
            <a:extLst>
              <a:ext uri="{FF2B5EF4-FFF2-40B4-BE49-F238E27FC236}">
                <a16:creationId xmlns:a16="http://schemas.microsoft.com/office/drawing/2014/main" id="{CF03290F-BE50-7B67-D7DD-D8B8C0367831}"/>
              </a:ext>
            </a:extLst>
          </p:cNvPr>
          <p:cNvPicPr>
            <a:picLocks noChangeAspect="1"/>
          </p:cNvPicPr>
          <p:nvPr/>
        </p:nvPicPr>
        <p:blipFill>
          <a:blip r:embed="rId3"/>
          <a:stretch>
            <a:fillRect/>
          </a:stretch>
        </p:blipFill>
        <p:spPr>
          <a:xfrm>
            <a:off x="1314223" y="991673"/>
            <a:ext cx="5701348" cy="4874654"/>
          </a:xfrm>
          <a:prstGeom prst="rect">
            <a:avLst/>
          </a:prstGeom>
        </p:spPr>
      </p:pic>
      <p:sp>
        <p:nvSpPr>
          <p:cNvPr id="3" name="Content Placeholder 2">
            <a:extLst>
              <a:ext uri="{FF2B5EF4-FFF2-40B4-BE49-F238E27FC236}">
                <a16:creationId xmlns:a16="http://schemas.microsoft.com/office/drawing/2014/main" id="{EDEC8814-6F0A-2C4D-A83A-03EE80F50BFC}"/>
              </a:ext>
            </a:extLst>
          </p:cNvPr>
          <p:cNvSpPr>
            <a:spLocks noGrp="1"/>
          </p:cNvSpPr>
          <p:nvPr>
            <p:ph idx="1"/>
          </p:nvPr>
        </p:nvSpPr>
        <p:spPr>
          <a:xfrm>
            <a:off x="8471423" y="3079922"/>
            <a:ext cx="3053039" cy="3674981"/>
          </a:xfrm>
        </p:spPr>
        <p:txBody>
          <a:bodyPr vert="horz" lIns="91440" tIns="45720" rIns="91440" bIns="45720" rtlCol="0">
            <a:normAutofit/>
          </a:bodyPr>
          <a:lstStyle/>
          <a:p>
            <a:pPr indent="-228600">
              <a:buFont typeface="Arial" panose="020B0604020202020204" pitchFamily="34" charset="0"/>
              <a:buChar char="•"/>
            </a:pPr>
            <a:r>
              <a:rPr lang="en-US" sz="2400" dirty="0">
                <a:solidFill>
                  <a:srgbClr val="8CC53F"/>
                </a:solidFill>
                <a:latin typeface="Source Sans Pro" panose="020B0503030403020204" pitchFamily="34" charset="0"/>
                <a:ea typeface="Source Sans Pro" panose="020B0503030403020204" pitchFamily="34" charset="0"/>
              </a:rPr>
              <a:t>Schools</a:t>
            </a:r>
          </a:p>
          <a:p>
            <a:pPr indent="-228600">
              <a:buFont typeface="Arial" panose="020B0604020202020204" pitchFamily="34" charset="0"/>
              <a:buChar char="•"/>
            </a:pPr>
            <a:r>
              <a:rPr lang="en-US" sz="2400" dirty="0">
                <a:solidFill>
                  <a:srgbClr val="8CC53F"/>
                </a:solidFill>
                <a:latin typeface="Source Sans Pro" panose="020B0503030403020204" pitchFamily="34" charset="0"/>
                <a:ea typeface="Source Sans Pro" panose="020B0503030403020204" pitchFamily="34" charset="0"/>
              </a:rPr>
              <a:t>Sports</a:t>
            </a:r>
          </a:p>
          <a:p>
            <a:pPr indent="-228600">
              <a:buFont typeface="Arial" panose="020B0604020202020204" pitchFamily="34" charset="0"/>
              <a:buChar char="•"/>
            </a:pPr>
            <a:r>
              <a:rPr lang="en-US" sz="2400" dirty="0">
                <a:solidFill>
                  <a:srgbClr val="8CC53F"/>
                </a:solidFill>
                <a:latin typeface="Source Sans Pro" panose="020B0503030403020204" pitchFamily="34" charset="0"/>
                <a:ea typeface="Source Sans Pro" panose="020B0503030403020204" pitchFamily="34" charset="0"/>
              </a:rPr>
              <a:t>Scouts</a:t>
            </a:r>
          </a:p>
          <a:p>
            <a:pPr indent="-228600">
              <a:buFont typeface="Arial" panose="020B0604020202020204" pitchFamily="34" charset="0"/>
              <a:buChar char="•"/>
            </a:pPr>
            <a:r>
              <a:rPr lang="en-US" sz="2400" dirty="0">
                <a:solidFill>
                  <a:srgbClr val="8CC53F"/>
                </a:solidFill>
                <a:latin typeface="Source Sans Pro" panose="020B0503030403020204" pitchFamily="34" charset="0"/>
                <a:ea typeface="Source Sans Pro" panose="020B0503030403020204" pitchFamily="34" charset="0"/>
              </a:rPr>
              <a:t>Faith Communities</a:t>
            </a:r>
          </a:p>
          <a:p>
            <a:pPr indent="-228600">
              <a:buFont typeface="Arial" panose="020B0604020202020204" pitchFamily="34" charset="0"/>
              <a:buChar char="•"/>
            </a:pPr>
            <a:r>
              <a:rPr lang="en-US" sz="2400" dirty="0">
                <a:solidFill>
                  <a:srgbClr val="8CC53F"/>
                </a:solidFill>
                <a:latin typeface="Source Sans Pro" panose="020B0503030403020204" pitchFamily="34" charset="0"/>
                <a:ea typeface="Source Sans Pro" panose="020B0503030403020204" pitchFamily="34" charset="0"/>
              </a:rPr>
              <a:t>Other Parents </a:t>
            </a:r>
          </a:p>
          <a:p>
            <a:pPr indent="-228600">
              <a:buFont typeface="Arial" panose="020B0604020202020204" pitchFamily="34" charset="0"/>
              <a:buChar char="•"/>
            </a:pPr>
            <a:r>
              <a:rPr lang="en-US" sz="2400" dirty="0">
                <a:solidFill>
                  <a:srgbClr val="8CC53F"/>
                </a:solidFill>
                <a:latin typeface="Source Sans Pro" panose="020B0503030403020204" pitchFamily="34" charset="0"/>
                <a:ea typeface="Source Sans Pro" panose="020B0503030403020204" pitchFamily="34" charset="0"/>
              </a:rPr>
              <a:t>Who Else?</a:t>
            </a:r>
          </a:p>
          <a:p>
            <a:pPr indent="-228600">
              <a:buFont typeface="Arial" panose="020B0604020202020204" pitchFamily="34" charset="0"/>
              <a:buChar char="•"/>
            </a:pPr>
            <a:endParaRPr lang="en-US" sz="1800" dirty="0">
              <a:solidFill>
                <a:srgbClr val="8CC53F"/>
              </a:solidFill>
              <a:latin typeface="+mn-lt"/>
            </a:endParaRPr>
          </a:p>
          <a:p>
            <a:pPr marL="0" indent="-228600">
              <a:buFont typeface="Arial" panose="020B0604020202020204" pitchFamily="34" charset="0"/>
              <a:buChar char="•"/>
            </a:pPr>
            <a:endParaRPr lang="en-US" sz="1800" dirty="0">
              <a:solidFill>
                <a:schemeClr val="tx1"/>
              </a:solidFill>
              <a:latin typeface="+mn-lt"/>
            </a:endParaRPr>
          </a:p>
          <a:p>
            <a:pPr indent="-228600">
              <a:buFont typeface="Arial" panose="020B0604020202020204" pitchFamily="34" charset="0"/>
              <a:buChar char="•"/>
            </a:pPr>
            <a:endParaRPr lang="en-US" sz="1800" dirty="0">
              <a:solidFill>
                <a:schemeClr val="tx1"/>
              </a:solidFill>
              <a:latin typeface="+mn-lt"/>
            </a:endParaRPr>
          </a:p>
        </p:txBody>
      </p:sp>
      <p:sp>
        <p:nvSpPr>
          <p:cNvPr id="13" name="Freeform: Shape 8">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2693310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03B9-1012-8499-F0E4-9E249FC1A0A0}"/>
              </a:ext>
            </a:extLst>
          </p:cNvPr>
          <p:cNvSpPr>
            <a:spLocks noGrp="1"/>
          </p:cNvSpPr>
          <p:nvPr>
            <p:ph type="title"/>
          </p:nvPr>
        </p:nvSpPr>
        <p:spPr/>
        <p:txBody>
          <a:bodyPr/>
          <a:lstStyle/>
          <a:p>
            <a:r>
              <a:rPr lang="en-US" dirty="0">
                <a:solidFill>
                  <a:schemeClr val="accent2"/>
                </a:solidFill>
              </a:rPr>
              <a:t>Recognize that we are asking for 3 things, in varying degrees:</a:t>
            </a:r>
          </a:p>
        </p:txBody>
      </p:sp>
      <p:graphicFrame>
        <p:nvGraphicFramePr>
          <p:cNvPr id="5" name="Content Placeholder 2">
            <a:extLst>
              <a:ext uri="{FF2B5EF4-FFF2-40B4-BE49-F238E27FC236}">
                <a16:creationId xmlns:a16="http://schemas.microsoft.com/office/drawing/2014/main" id="{194200C3-4B4B-6FD4-0DF0-085520AC56BA}"/>
              </a:ext>
            </a:extLst>
          </p:cNvPr>
          <p:cNvGraphicFramePr>
            <a:graphicFrameLocks noGrp="1"/>
          </p:cNvGraphicFramePr>
          <p:nvPr>
            <p:ph idx="1"/>
          </p:nvPr>
        </p:nvGraphicFramePr>
        <p:xfrm>
          <a:off x="1402592" y="1825625"/>
          <a:ext cx="995120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259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1841-A702-CAD7-680E-5BA0F13A3E04}"/>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Strategizing For Success</a:t>
            </a:r>
          </a:p>
        </p:txBody>
      </p:sp>
      <p:pic>
        <p:nvPicPr>
          <p:cNvPr id="4" name="Content Placeholder 3">
            <a:extLst>
              <a:ext uri="{FF2B5EF4-FFF2-40B4-BE49-F238E27FC236}">
                <a16:creationId xmlns:a16="http://schemas.microsoft.com/office/drawing/2014/main" id="{5CFB1217-338D-E013-4D46-0646AE81EEDC}"/>
              </a:ext>
            </a:extLst>
          </p:cNvPr>
          <p:cNvPicPr>
            <a:picLocks noGrp="1" noChangeAspect="1"/>
          </p:cNvPicPr>
          <p:nvPr>
            <p:ph idx="1"/>
          </p:nvPr>
        </p:nvPicPr>
        <p:blipFill>
          <a:blip r:embed="rId3"/>
          <a:stretch>
            <a:fillRect/>
          </a:stretch>
        </p:blipFill>
        <p:spPr>
          <a:xfrm>
            <a:off x="4038600" y="1046214"/>
            <a:ext cx="7188199" cy="4762182"/>
          </a:xfrm>
          <a:prstGeom prst="rect">
            <a:avLst/>
          </a:prstGeom>
        </p:spPr>
      </p:pic>
    </p:spTree>
    <p:extLst>
      <p:ext uri="{BB962C8B-B14F-4D97-AF65-F5344CB8AC3E}">
        <p14:creationId xmlns:p14="http://schemas.microsoft.com/office/powerpoint/2010/main" val="287356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8499-FD99-4F3A-3FEA-087DB201752A}"/>
              </a:ext>
            </a:extLst>
          </p:cNvPr>
          <p:cNvSpPr>
            <a:spLocks noGrp="1"/>
          </p:cNvSpPr>
          <p:nvPr>
            <p:ph type="title"/>
          </p:nvPr>
        </p:nvSpPr>
        <p:spPr>
          <a:xfrm>
            <a:off x="1213476" y="557784"/>
            <a:ext cx="4944152" cy="1622321"/>
          </a:xfrm>
        </p:spPr>
        <p:txBody>
          <a:bodyPr vert="horz" lIns="91440" tIns="45720" rIns="91440" bIns="45720" rtlCol="0" anchor="ctr">
            <a:normAutofit/>
          </a:bodyPr>
          <a:lstStyle/>
          <a:p>
            <a:r>
              <a:rPr lang="en-US" kern="1200" dirty="0">
                <a:solidFill>
                  <a:schemeClr val="accent2"/>
                </a:solidFill>
                <a:latin typeface="Source Sans Pro" panose="020B0503030403020204" pitchFamily="34" charset="0"/>
                <a:ea typeface="Source Sans Pro" panose="020B0503030403020204" pitchFamily="34" charset="0"/>
              </a:rPr>
              <a:t>Reaching Parents</a:t>
            </a:r>
          </a:p>
        </p:txBody>
      </p:sp>
      <p:sp>
        <p:nvSpPr>
          <p:cNvPr id="3" name="Content Placeholder 2">
            <a:extLst>
              <a:ext uri="{FF2B5EF4-FFF2-40B4-BE49-F238E27FC236}">
                <a16:creationId xmlns:a16="http://schemas.microsoft.com/office/drawing/2014/main" id="{0416222E-2726-94DC-AF3A-E1872DFB5677}"/>
              </a:ext>
            </a:extLst>
          </p:cNvPr>
          <p:cNvSpPr>
            <a:spLocks noGrp="1"/>
          </p:cNvSpPr>
          <p:nvPr>
            <p:ph idx="1"/>
          </p:nvPr>
        </p:nvSpPr>
        <p:spPr>
          <a:xfrm>
            <a:off x="1259617" y="2235916"/>
            <a:ext cx="4477636" cy="3785419"/>
          </a:xfrm>
        </p:spPr>
        <p:txBody>
          <a:bodyPr vert="horz" lIns="91440" tIns="45720" rIns="91440" bIns="45720" rtlCol="0">
            <a:normAutofit/>
          </a:bodyPr>
          <a:lstStyle/>
          <a:p>
            <a:r>
              <a:rPr lang="en-US" sz="2400" dirty="0">
                <a:solidFill>
                  <a:schemeClr val="accent5"/>
                </a:solidFill>
                <a:latin typeface="Source Sans Pro" panose="020B0503030403020204" pitchFamily="34" charset="0"/>
                <a:ea typeface="Source Sans Pro" panose="020B0503030403020204" pitchFamily="34" charset="0"/>
              </a:rPr>
              <a:t>Families have their own pace and culture. They congregate and connect in their own ways. Finding and engaging families means learning and understanding the culture and flow of a community. </a:t>
            </a:r>
          </a:p>
          <a:p>
            <a:r>
              <a:rPr lang="en-US" sz="2400" i="1" dirty="0">
                <a:solidFill>
                  <a:schemeClr val="accent5"/>
                </a:solidFill>
                <a:latin typeface="Source Sans Pro" panose="020B0503030403020204" pitchFamily="34" charset="0"/>
                <a:ea typeface="Source Sans Pro" panose="020B0503030403020204" pitchFamily="34" charset="0"/>
              </a:rPr>
              <a:t>Listening. Understanding</a:t>
            </a:r>
          </a:p>
          <a:p>
            <a:endParaRPr lang="en-US" sz="2400" dirty="0">
              <a:solidFill>
                <a:schemeClr val="tx1"/>
              </a:solidFill>
              <a:latin typeface="+mn-lt"/>
            </a:endParaRP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4AB439-6F2C-3A9B-08D8-81FECDB268CD}"/>
              </a:ext>
            </a:extLst>
          </p:cNvPr>
          <p:cNvPicPr>
            <a:picLocks noChangeAspect="1"/>
          </p:cNvPicPr>
          <p:nvPr/>
        </p:nvPicPr>
        <p:blipFill>
          <a:blip r:embed="rId3"/>
          <a:stretch>
            <a:fillRect/>
          </a:stretch>
        </p:blipFill>
        <p:spPr>
          <a:xfrm>
            <a:off x="7417491" y="833418"/>
            <a:ext cx="3449966" cy="5187917"/>
          </a:xfrm>
          <a:prstGeom prst="rect">
            <a:avLst/>
          </a:prstGeom>
          <a:effectLst/>
        </p:spPr>
      </p:pic>
    </p:spTree>
    <p:extLst>
      <p:ext uri="{BB962C8B-B14F-4D97-AF65-F5344CB8AC3E}">
        <p14:creationId xmlns:p14="http://schemas.microsoft.com/office/powerpoint/2010/main" val="2307788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BD14402-64DE-01C4-436D-8AF4A9D1B2D8}"/>
              </a:ext>
            </a:extLst>
          </p:cNvPr>
          <p:cNvSpPr/>
          <p:nvPr/>
        </p:nvSpPr>
        <p:spPr>
          <a:xfrm>
            <a:off x="8981873" y="1838304"/>
            <a:ext cx="2892055" cy="3827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0BF33-DDD9-0F6B-19CB-75592341C66D}"/>
              </a:ext>
            </a:extLst>
          </p:cNvPr>
          <p:cNvSpPr>
            <a:spLocks noGrp="1"/>
          </p:cNvSpPr>
          <p:nvPr>
            <p:ph type="title"/>
          </p:nvPr>
        </p:nvSpPr>
        <p:spPr>
          <a:xfrm>
            <a:off x="1402591" y="365125"/>
            <a:ext cx="10463343" cy="1325563"/>
          </a:xfrm>
        </p:spPr>
        <p:txBody>
          <a:bodyPr/>
          <a:lstStyle/>
          <a:p>
            <a:r>
              <a:rPr lang="en-US" dirty="0"/>
              <a:t>Creating a Strong Recruitment Strategy</a:t>
            </a:r>
          </a:p>
        </p:txBody>
      </p:sp>
      <p:sp>
        <p:nvSpPr>
          <p:cNvPr id="3" name="Content Placeholder 2">
            <a:extLst>
              <a:ext uri="{FF2B5EF4-FFF2-40B4-BE49-F238E27FC236}">
                <a16:creationId xmlns:a16="http://schemas.microsoft.com/office/drawing/2014/main" id="{1BE7E103-D3CE-A23D-9A5C-D37520BE3332}"/>
              </a:ext>
            </a:extLst>
          </p:cNvPr>
          <p:cNvSpPr>
            <a:spLocks noGrp="1"/>
          </p:cNvSpPr>
          <p:nvPr>
            <p:ph idx="1"/>
          </p:nvPr>
        </p:nvSpPr>
        <p:spPr>
          <a:xfrm>
            <a:off x="1572713" y="1992128"/>
            <a:ext cx="7122843" cy="4663853"/>
          </a:xfrm>
        </p:spPr>
        <p:txBody>
          <a:bodyPr>
            <a:normAutofit lnSpcReduction="10000"/>
          </a:bodyPr>
          <a:lstStyle/>
          <a:p>
            <a:pPr marL="514350" indent="-514350">
              <a:buFont typeface="+mj-lt"/>
              <a:buAutoNum type="arabicPeriod"/>
            </a:pPr>
            <a:r>
              <a:rPr lang="en-US" dirty="0">
                <a:solidFill>
                  <a:schemeClr val="accent2"/>
                </a:solidFill>
              </a:rPr>
              <a:t>Define the audience you are recruiting and for what activity.</a:t>
            </a:r>
          </a:p>
          <a:p>
            <a:pPr marL="514350" indent="-514350">
              <a:buFont typeface="+mj-lt"/>
              <a:buAutoNum type="arabicPeriod"/>
            </a:pPr>
            <a:r>
              <a:rPr lang="en-US" dirty="0">
                <a:solidFill>
                  <a:schemeClr val="accent2"/>
                </a:solidFill>
              </a:rPr>
              <a:t>Determine where they can best be contacted.</a:t>
            </a:r>
          </a:p>
          <a:p>
            <a:pPr marL="514350" indent="-514350">
              <a:buFont typeface="+mj-lt"/>
              <a:buAutoNum type="arabicPeriod"/>
            </a:pPr>
            <a:r>
              <a:rPr lang="en-US" dirty="0">
                <a:solidFill>
                  <a:schemeClr val="accent2"/>
                </a:solidFill>
              </a:rPr>
              <a:t>Decide which communication format(s) will be more likely to reach them.</a:t>
            </a:r>
          </a:p>
          <a:p>
            <a:pPr marL="514350" indent="-514350">
              <a:buFont typeface="+mj-lt"/>
              <a:buAutoNum type="arabicPeriod"/>
            </a:pPr>
            <a:r>
              <a:rPr lang="en-US" dirty="0">
                <a:solidFill>
                  <a:schemeClr val="accent2"/>
                </a:solidFill>
              </a:rPr>
              <a:t>Design the messages.</a:t>
            </a:r>
          </a:p>
          <a:p>
            <a:pPr marL="514350" indent="-514350">
              <a:buFont typeface="+mj-lt"/>
              <a:buAutoNum type="arabicPeriod"/>
            </a:pPr>
            <a:r>
              <a:rPr lang="en-US" dirty="0">
                <a:solidFill>
                  <a:schemeClr val="accent2"/>
                </a:solidFill>
              </a:rPr>
              <a:t>Determine the best messengers.</a:t>
            </a:r>
          </a:p>
          <a:p>
            <a:pPr marL="514350" indent="-514350">
              <a:buFont typeface="+mj-lt"/>
              <a:buAutoNum type="arabicPeriod"/>
            </a:pPr>
            <a:r>
              <a:rPr lang="en-US" dirty="0">
                <a:solidFill>
                  <a:schemeClr val="accent2"/>
                </a:solidFill>
              </a:rPr>
              <a:t>List possible barriers.</a:t>
            </a:r>
          </a:p>
          <a:p>
            <a:pPr marL="514350" indent="-514350">
              <a:buFont typeface="+mj-lt"/>
              <a:buAutoNum type="arabicPeriod"/>
            </a:pPr>
            <a:r>
              <a:rPr lang="en-US" dirty="0">
                <a:solidFill>
                  <a:schemeClr val="accent2"/>
                </a:solidFill>
              </a:rPr>
              <a:t>Identify how to overcome barriers.</a:t>
            </a:r>
          </a:p>
          <a:p>
            <a:endParaRPr lang="en-US" dirty="0"/>
          </a:p>
        </p:txBody>
      </p:sp>
      <p:sp>
        <p:nvSpPr>
          <p:cNvPr id="5" name="TextBox 4">
            <a:extLst>
              <a:ext uri="{FF2B5EF4-FFF2-40B4-BE49-F238E27FC236}">
                <a16:creationId xmlns:a16="http://schemas.microsoft.com/office/drawing/2014/main" id="{63E1D03E-B4A2-B621-A0A8-2105391233C5}"/>
              </a:ext>
            </a:extLst>
          </p:cNvPr>
          <p:cNvSpPr txBox="1"/>
          <p:nvPr/>
        </p:nvSpPr>
        <p:spPr>
          <a:xfrm>
            <a:off x="9476847" y="3429000"/>
            <a:ext cx="2284880" cy="646331"/>
          </a:xfrm>
          <a:prstGeom prst="rect">
            <a:avLst/>
          </a:prstGeom>
          <a:noFill/>
        </p:spPr>
        <p:txBody>
          <a:bodyPr wrap="square">
            <a:spAutoFit/>
          </a:bodyPr>
          <a:lstStyle/>
          <a:p>
            <a:r>
              <a:rPr lang="en-US" sz="3600" b="1" i="1" dirty="0">
                <a:solidFill>
                  <a:schemeClr val="accent5"/>
                </a:solidFill>
                <a:latin typeface="Source Sans Pro" panose="020B0503030403020204" pitchFamily="34" charset="0"/>
                <a:ea typeface="Source Sans Pro" panose="020B0503030403020204" pitchFamily="34" charset="0"/>
              </a:rPr>
              <a:t>ACTIVITY!</a:t>
            </a:r>
          </a:p>
        </p:txBody>
      </p:sp>
    </p:spTree>
    <p:extLst>
      <p:ext uri="{BB962C8B-B14F-4D97-AF65-F5344CB8AC3E}">
        <p14:creationId xmlns:p14="http://schemas.microsoft.com/office/powerpoint/2010/main" val="2247097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E9C82-8910-4249-8A42-C64EFEFBBBBA}"/>
              </a:ext>
            </a:extLst>
          </p:cNvPr>
          <p:cNvSpPr>
            <a:spLocks noGrp="1"/>
          </p:cNvSpPr>
          <p:nvPr>
            <p:ph type="title" idx="4294967295"/>
          </p:nvPr>
        </p:nvSpPr>
        <p:spPr>
          <a:xfrm>
            <a:off x="0" y="150813"/>
            <a:ext cx="11037888" cy="1563687"/>
          </a:xfrm>
        </p:spPr>
        <p:txBody>
          <a:bodyPr>
            <a:normAutofit/>
          </a:bodyPr>
          <a:lstStyle/>
          <a:p>
            <a:r>
              <a:rPr lang="en-US" b="1" dirty="0"/>
              <a:t>Today’s Objectives</a:t>
            </a:r>
          </a:p>
        </p:txBody>
      </p:sp>
      <p:sp>
        <p:nvSpPr>
          <p:cNvPr id="4" name="Content Placeholder 3">
            <a:extLst>
              <a:ext uri="{FF2B5EF4-FFF2-40B4-BE49-F238E27FC236}">
                <a16:creationId xmlns:a16="http://schemas.microsoft.com/office/drawing/2014/main" id="{C53C9631-1CF3-9240-A4C9-491C6E25844D}"/>
              </a:ext>
            </a:extLst>
          </p:cNvPr>
          <p:cNvSpPr>
            <a:spLocks noGrp="1"/>
          </p:cNvSpPr>
          <p:nvPr>
            <p:ph idx="4294967295"/>
          </p:nvPr>
        </p:nvSpPr>
        <p:spPr>
          <a:xfrm>
            <a:off x="0" y="1714500"/>
            <a:ext cx="8612188" cy="4529138"/>
          </a:xfrm>
        </p:spPr>
        <p:txBody>
          <a:bodyPr vert="horz" lIns="90000" tIns="45720" rIns="91440" bIns="45720" rtlCol="0" anchor="t">
            <a:normAutofit/>
          </a:bodyPr>
          <a:lstStyle/>
          <a:p>
            <a:pPr marL="457200" indent="-457200">
              <a:lnSpc>
                <a:spcPct val="150000"/>
              </a:lnSpc>
              <a:buFont typeface="Arial" panose="020B0604020202020204" pitchFamily="34" charset="0"/>
              <a:buChar char="•"/>
            </a:pPr>
            <a:endParaRPr lang="en-US" sz="3600" b="1" dirty="0">
              <a:ea typeface="Source Sans Pro"/>
            </a:endParaRPr>
          </a:p>
          <a:p>
            <a:pPr marL="457200" indent="-457200">
              <a:lnSpc>
                <a:spcPct val="150000"/>
              </a:lnSpc>
              <a:buFont typeface="Arial" panose="020B0604020202020204" pitchFamily="34" charset="0"/>
              <a:buChar char="•"/>
            </a:pPr>
            <a:endParaRPr lang="en-US" sz="3600" b="1" dirty="0">
              <a:latin typeface="Source Sans Pro"/>
              <a:ea typeface="Source Sans Pro"/>
            </a:endParaRPr>
          </a:p>
          <a:p>
            <a:pPr marL="817200" lvl="1" indent="-457200">
              <a:lnSpc>
                <a:spcPct val="150000"/>
              </a:lnSpc>
              <a:buFont typeface="Arial" panose="020B0604020202020204" pitchFamily="34" charset="0"/>
              <a:buChar char="•"/>
            </a:pPr>
            <a:endParaRPr lang="en-US" sz="3200" b="1" dirty="0">
              <a:latin typeface="Source Sans Pro"/>
              <a:ea typeface="Source Sans Pro"/>
            </a:endParaRPr>
          </a:p>
          <a:p>
            <a:pPr marL="457200" indent="-457200">
              <a:lnSpc>
                <a:spcPct val="150000"/>
              </a:lnSpc>
              <a:spcBef>
                <a:spcPts val="1000"/>
              </a:spcBef>
              <a:buFont typeface="Arial,Sans-Serif"/>
              <a:buChar char="•"/>
            </a:pPr>
            <a:endParaRPr lang="en-US" sz="3600" b="1" dirty="0">
              <a:solidFill>
                <a:schemeClr val="tx1">
                  <a:lumMod val="65000"/>
                  <a:lumOff val="35000"/>
                </a:schemeClr>
              </a:solidFill>
              <a:latin typeface="Source Sans Pro"/>
              <a:ea typeface="+mn-lt"/>
              <a:cs typeface="+mn-lt"/>
            </a:endParaRP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latin typeface="Source Sans Pro"/>
              <a:ea typeface="Source Sans Pro"/>
            </a:endParaRPr>
          </a:p>
          <a:p>
            <a:endParaRPr lang="en-US" dirty="0">
              <a:ea typeface="Source Sans Pro" panose="020B0503030403020204" pitchFamily="34" charset="77"/>
            </a:endParaRPr>
          </a:p>
        </p:txBody>
      </p:sp>
      <p:sp>
        <p:nvSpPr>
          <p:cNvPr id="29" name="Freeform 11">
            <a:extLst>
              <a:ext uri="{FF2B5EF4-FFF2-40B4-BE49-F238E27FC236}">
                <a16:creationId xmlns:a16="http://schemas.microsoft.com/office/drawing/2014/main" id="{73D5943B-F7E8-087C-142F-95333AC7D125}"/>
              </a:ext>
            </a:extLst>
          </p:cNvPr>
          <p:cNvSpPr/>
          <p:nvPr/>
        </p:nvSpPr>
        <p:spPr>
          <a:xfrm>
            <a:off x="6872064" y="1368510"/>
            <a:ext cx="5319936" cy="5489491"/>
          </a:xfrm>
          <a:custGeom>
            <a:avLst/>
            <a:gdLst>
              <a:gd name="connsiteX0" fmla="*/ 1553297 w 5319936"/>
              <a:gd name="connsiteY0" fmla="*/ 0 h 5489491"/>
              <a:gd name="connsiteX1" fmla="*/ 4369566 w 5319936"/>
              <a:gd name="connsiteY1" fmla="*/ 2151468 h 5489491"/>
              <a:gd name="connsiteX2" fmla="*/ 5319936 w 5319936"/>
              <a:gd name="connsiteY2" fmla="*/ 1425440 h 5489491"/>
              <a:gd name="connsiteX3" fmla="*/ 5319936 w 5319936"/>
              <a:gd name="connsiteY3" fmla="*/ 5489491 h 5489491"/>
              <a:gd name="connsiteX4" fmla="*/ 0 w 5319936"/>
              <a:gd name="connsiteY4" fmla="*/ 5489491 h 5489491"/>
              <a:gd name="connsiteX5" fmla="*/ 2629044 w 5319936"/>
              <a:gd name="connsiteY5" fmla="*/ 3481109 h 54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9936" h="5489491">
                <a:moveTo>
                  <a:pt x="1553297" y="0"/>
                </a:moveTo>
                <a:lnTo>
                  <a:pt x="4369566" y="2151468"/>
                </a:lnTo>
                <a:lnTo>
                  <a:pt x="5319936" y="1425440"/>
                </a:lnTo>
                <a:lnTo>
                  <a:pt x="5319936" y="5489491"/>
                </a:lnTo>
                <a:lnTo>
                  <a:pt x="0" y="5489491"/>
                </a:lnTo>
                <a:lnTo>
                  <a:pt x="2629044" y="3481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CE1011E-1C25-6BBD-4AC9-90F107C2F7B7}"/>
              </a:ext>
            </a:extLst>
          </p:cNvPr>
          <p:cNvSpPr txBox="1"/>
          <p:nvPr/>
        </p:nvSpPr>
        <p:spPr>
          <a:xfrm>
            <a:off x="10954878" y="6276612"/>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3</a:t>
            </a:fld>
            <a:endParaRPr lang="en-US" b="1" i="0">
              <a:solidFill>
                <a:schemeClr val="bg1"/>
              </a:solidFill>
              <a:latin typeface="Source Sans Pro" panose="020B0503030403020204" pitchFamily="34" charset="77"/>
            </a:endParaRPr>
          </a:p>
        </p:txBody>
      </p:sp>
      <p:sp>
        <p:nvSpPr>
          <p:cNvPr id="31" name="Freeform 3982">
            <a:extLst>
              <a:ext uri="{FF2B5EF4-FFF2-40B4-BE49-F238E27FC236}">
                <a16:creationId xmlns:a16="http://schemas.microsoft.com/office/drawing/2014/main" id="{100F43A2-B163-E7A7-F08F-6ED9337B28F6}"/>
              </a:ext>
            </a:extLst>
          </p:cNvPr>
          <p:cNvSpPr>
            <a:spLocks noEditPoints="1"/>
          </p:cNvSpPr>
          <p:nvPr/>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231109FC-FE10-3971-A18A-A4D880C85EB6}"/>
              </a:ext>
            </a:extLst>
          </p:cNvPr>
          <p:cNvSpPr txBox="1"/>
          <p:nvPr/>
        </p:nvSpPr>
        <p:spPr>
          <a:xfrm>
            <a:off x="179257" y="1714500"/>
            <a:ext cx="6490483" cy="3724096"/>
          </a:xfrm>
          <a:prstGeom prst="rect">
            <a:avLst/>
          </a:prstGeom>
          <a:noFill/>
        </p:spPr>
        <p:txBody>
          <a:bodyPr wrap="square">
            <a:spAutoFit/>
          </a:bodyPr>
          <a:lstStyle/>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Define and discuss the importance of parents and caregivers related to all prevention strategies</a:t>
            </a:r>
            <a:endParaRPr kumimoji="0" lang="en-US" sz="2400" b="0" i="0" u="none" strike="noStrike" kern="1200" cap="none" spc="0" normalizeH="0" baseline="0" noProof="0" dirty="0">
              <a:ln>
                <a:noFill/>
              </a:ln>
              <a:solidFill>
                <a:srgbClr val="1F497D"/>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Proactively address Parental engagement throughout the SPF</a:t>
            </a:r>
          </a:p>
          <a:p>
            <a:pPr marL="342900" marR="0" lvl="0" indent="-3429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latin typeface="Source Sans Pro" panose="020B0503030403020204" pitchFamily="34" charset="0"/>
                <a:ea typeface="Source Sans Pro" panose="020B0503030403020204" pitchFamily="34" charset="0"/>
                <a:cs typeface="+mn-cs"/>
              </a:rPr>
              <a:t>Understand the role of culture in relationship building</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Identify recruitment and retention strategies for ongoing coalition connection</a:t>
            </a:r>
            <a:endParaRPr kumimoji="0" lang="en-US" sz="2400" b="0" i="0" u="none" strike="noStrike" kern="1200" cap="none" spc="0" normalizeH="0" baseline="0" noProof="0" dirty="0">
              <a:ln>
                <a:noFill/>
              </a:ln>
              <a:solidFill>
                <a:srgbClr val="1F497D"/>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675356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B07A-A631-941B-BDD2-226E107FDF27}"/>
              </a:ext>
            </a:extLst>
          </p:cNvPr>
          <p:cNvSpPr>
            <a:spLocks noGrp="1"/>
          </p:cNvSpPr>
          <p:nvPr>
            <p:ph type="title"/>
          </p:nvPr>
        </p:nvSpPr>
        <p:spPr/>
        <p:txBody>
          <a:bodyPr/>
          <a:lstStyle/>
          <a:p>
            <a:r>
              <a:rPr lang="en-US" dirty="0"/>
              <a:t>Creating a Recruitment Strategy</a:t>
            </a:r>
          </a:p>
        </p:txBody>
      </p:sp>
      <p:sp>
        <p:nvSpPr>
          <p:cNvPr id="3" name="Content Placeholder 2">
            <a:extLst>
              <a:ext uri="{FF2B5EF4-FFF2-40B4-BE49-F238E27FC236}">
                <a16:creationId xmlns:a16="http://schemas.microsoft.com/office/drawing/2014/main" id="{6D2C9FC4-F1E7-3DCE-13BE-3816BAC791DE}"/>
              </a:ext>
            </a:extLst>
          </p:cNvPr>
          <p:cNvSpPr>
            <a:spLocks noGrp="1"/>
          </p:cNvSpPr>
          <p:nvPr>
            <p:ph idx="1"/>
          </p:nvPr>
        </p:nvSpPr>
        <p:spPr>
          <a:xfrm>
            <a:off x="5932968" y="2790919"/>
            <a:ext cx="5869172" cy="4351338"/>
          </a:xfrm>
        </p:spPr>
        <p:txBody>
          <a:bodyPr/>
          <a:lstStyle/>
          <a:p>
            <a:pPr marL="0" indent="0">
              <a:buNone/>
            </a:pPr>
            <a:endParaRPr lang="en-US" dirty="0">
              <a:solidFill>
                <a:schemeClr val="accent4"/>
              </a:solidFill>
            </a:endParaRPr>
          </a:p>
          <a:p>
            <a:pPr marL="45720">
              <a:lnSpc>
                <a:spcPct val="90000"/>
              </a:lnSpc>
              <a:spcBef>
                <a:spcPts val="0"/>
              </a:spcBef>
              <a:spcAft>
                <a:spcPts val="1800"/>
              </a:spcAft>
            </a:pPr>
            <a:r>
              <a:rPr lang="en-US" sz="3200" dirty="0">
                <a:solidFill>
                  <a:schemeClr val="accent5"/>
                </a:solidFill>
              </a:rPr>
              <a:t>1. Define the audience you are recruiting and for what activity.</a:t>
            </a:r>
          </a:p>
          <a:p>
            <a:endParaRPr lang="en-US" dirty="0"/>
          </a:p>
        </p:txBody>
      </p:sp>
      <p:pic>
        <p:nvPicPr>
          <p:cNvPr id="5" name="Picture 4" descr="A picture containing outdoor object, plant&#10;&#10;Description automatically generated">
            <a:extLst>
              <a:ext uri="{FF2B5EF4-FFF2-40B4-BE49-F238E27FC236}">
                <a16:creationId xmlns:a16="http://schemas.microsoft.com/office/drawing/2014/main" id="{0587DE90-7ED0-287E-7D11-FAAF2D4B9B89}"/>
              </a:ext>
            </a:extLst>
          </p:cNvPr>
          <p:cNvPicPr>
            <a:picLocks noChangeAspect="1"/>
          </p:cNvPicPr>
          <p:nvPr/>
        </p:nvPicPr>
        <p:blipFill>
          <a:blip r:embed="rId3"/>
          <a:stretch>
            <a:fillRect/>
          </a:stretch>
        </p:blipFill>
        <p:spPr>
          <a:xfrm>
            <a:off x="1402592" y="1718856"/>
            <a:ext cx="3756693" cy="4774019"/>
          </a:xfrm>
          <a:prstGeom prst="rect">
            <a:avLst/>
          </a:prstGeom>
        </p:spPr>
      </p:pic>
    </p:spTree>
    <p:extLst>
      <p:ext uri="{BB962C8B-B14F-4D97-AF65-F5344CB8AC3E}">
        <p14:creationId xmlns:p14="http://schemas.microsoft.com/office/powerpoint/2010/main" val="248160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F003-21BD-F31A-AC01-54E7414572E8}"/>
              </a:ext>
            </a:extLst>
          </p:cNvPr>
          <p:cNvSpPr>
            <a:spLocks noGrp="1"/>
          </p:cNvSpPr>
          <p:nvPr>
            <p:ph type="title"/>
          </p:nvPr>
        </p:nvSpPr>
        <p:spPr/>
        <p:txBody>
          <a:bodyPr/>
          <a:lstStyle/>
          <a:p>
            <a:r>
              <a:rPr lang="en-US" dirty="0"/>
              <a:t>Whom Do I Want to Reach?</a:t>
            </a:r>
          </a:p>
        </p:txBody>
      </p:sp>
      <p:sp>
        <p:nvSpPr>
          <p:cNvPr id="3" name="Content Placeholder 2">
            <a:extLst>
              <a:ext uri="{FF2B5EF4-FFF2-40B4-BE49-F238E27FC236}">
                <a16:creationId xmlns:a16="http://schemas.microsoft.com/office/drawing/2014/main" id="{6D8E1E4B-B918-9BF1-15CE-63A21F4EF356}"/>
              </a:ext>
            </a:extLst>
          </p:cNvPr>
          <p:cNvSpPr>
            <a:spLocks noGrp="1"/>
          </p:cNvSpPr>
          <p:nvPr>
            <p:ph idx="1"/>
          </p:nvPr>
        </p:nvSpPr>
        <p:spPr>
          <a:xfrm>
            <a:off x="1593977" y="2024690"/>
            <a:ext cx="5444776" cy="4351338"/>
          </a:xfrm>
        </p:spPr>
        <p:txBody>
          <a:bodyPr>
            <a:normAutofit lnSpcReduction="10000"/>
          </a:bodyPr>
          <a:lstStyle/>
          <a:p>
            <a:r>
              <a:rPr lang="en-US" sz="3200" dirty="0">
                <a:solidFill>
                  <a:schemeClr val="accent1"/>
                </a:solidFill>
              </a:rPr>
              <a:t>While prevention can impact all ages and populations, it is helpful  to be specific: </a:t>
            </a:r>
          </a:p>
          <a:p>
            <a:endParaRPr lang="en-US" sz="3200" dirty="0">
              <a:solidFill>
                <a:schemeClr val="accent1"/>
              </a:solidFill>
            </a:endParaRPr>
          </a:p>
          <a:p>
            <a:pPr marL="457200" indent="-457200">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Parents</a:t>
            </a:r>
          </a:p>
          <a:p>
            <a:pPr marL="457200" indent="-457200">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Grandparents </a:t>
            </a:r>
          </a:p>
          <a:p>
            <a:pPr marL="457200" indent="-457200">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Foster Parents</a:t>
            </a:r>
          </a:p>
          <a:p>
            <a:pPr marL="457200" indent="-457200">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Parents of teens? Tweens? Youngers?</a:t>
            </a:r>
          </a:p>
          <a:p>
            <a:endParaRPr lang="en-US" dirty="0"/>
          </a:p>
        </p:txBody>
      </p:sp>
      <p:pic>
        <p:nvPicPr>
          <p:cNvPr id="4" name="Picture 3">
            <a:extLst>
              <a:ext uri="{FF2B5EF4-FFF2-40B4-BE49-F238E27FC236}">
                <a16:creationId xmlns:a16="http://schemas.microsoft.com/office/drawing/2014/main" id="{F1DAAE70-EEC0-E6D9-5209-582B060CB30E}"/>
              </a:ext>
            </a:extLst>
          </p:cNvPr>
          <p:cNvPicPr>
            <a:picLocks noChangeAspect="1"/>
          </p:cNvPicPr>
          <p:nvPr/>
        </p:nvPicPr>
        <p:blipFill>
          <a:blip r:embed="rId3"/>
          <a:stretch>
            <a:fillRect/>
          </a:stretch>
        </p:blipFill>
        <p:spPr>
          <a:xfrm>
            <a:off x="8509697" y="0"/>
            <a:ext cx="3682303" cy="6858000"/>
          </a:xfrm>
          <a:prstGeom prst="rect">
            <a:avLst/>
          </a:prstGeom>
        </p:spPr>
      </p:pic>
    </p:spTree>
    <p:extLst>
      <p:ext uri="{BB962C8B-B14F-4D97-AF65-F5344CB8AC3E}">
        <p14:creationId xmlns:p14="http://schemas.microsoft.com/office/powerpoint/2010/main" val="2875378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13">
            <a:extLst>
              <a:ext uri="{FF2B5EF4-FFF2-40B4-BE49-F238E27FC236}">
                <a16:creationId xmlns:a16="http://schemas.microsoft.com/office/drawing/2014/main" id="{9E50EA44-9DF7-4988-BE8B-6BFD62966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A00B0-D46F-61DD-0780-716A178C330E}"/>
              </a:ext>
            </a:extLst>
          </p:cNvPr>
          <p:cNvSpPr>
            <a:spLocks noGrp="1"/>
          </p:cNvSpPr>
          <p:nvPr>
            <p:ph type="title"/>
          </p:nvPr>
        </p:nvSpPr>
        <p:spPr>
          <a:xfrm>
            <a:off x="4601266" y="-185831"/>
            <a:ext cx="6889896" cy="2135867"/>
          </a:xfrm>
        </p:spPr>
        <p:txBody>
          <a:bodyPr vert="horz" lIns="91440" tIns="45720" rIns="91440" bIns="45720" rtlCol="0" anchor="b">
            <a:normAutofit/>
          </a:bodyPr>
          <a:lstStyle/>
          <a:p>
            <a:r>
              <a:rPr lang="en-US" sz="4800" kern="1200">
                <a:solidFill>
                  <a:schemeClr val="accent2"/>
                </a:solidFill>
                <a:latin typeface="Source Sans Pro" panose="020B0503030403020204" pitchFamily="34" charset="0"/>
                <a:ea typeface="Source Sans Pro" panose="020B0503030403020204" pitchFamily="34" charset="0"/>
              </a:rPr>
              <a:t>Strategizing for Success</a:t>
            </a:r>
            <a:endParaRPr lang="en-US" sz="4800" kern="1200" dirty="0">
              <a:solidFill>
                <a:schemeClr val="accent2"/>
              </a:solidFill>
              <a:latin typeface="Source Sans Pro" panose="020B0503030403020204" pitchFamily="34" charset="0"/>
              <a:ea typeface="Source Sans Pro" panose="020B0503030403020204" pitchFamily="34" charset="0"/>
            </a:endParaRPr>
          </a:p>
        </p:txBody>
      </p:sp>
      <p:sp>
        <p:nvSpPr>
          <p:cNvPr id="22" name="Rectangle 15">
            <a:extLst>
              <a:ext uri="{FF2B5EF4-FFF2-40B4-BE49-F238E27FC236}">
                <a16:creationId xmlns:a16="http://schemas.microsoft.com/office/drawing/2014/main" id="{DF790E19-E9B6-4BD2-909F-5CC48808D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80018"/>
            <a:ext cx="761912" cy="544982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Fire and smoke">
            <a:extLst>
              <a:ext uri="{FF2B5EF4-FFF2-40B4-BE49-F238E27FC236}">
                <a16:creationId xmlns:a16="http://schemas.microsoft.com/office/drawing/2014/main" id="{6E458391-1AF4-C23A-F3B6-85931B42BDD8}"/>
              </a:ext>
            </a:extLst>
          </p:cNvPr>
          <p:cNvPicPr>
            <a:picLocks noChangeAspect="1"/>
          </p:cNvPicPr>
          <p:nvPr/>
        </p:nvPicPr>
        <p:blipFill rotWithShape="1">
          <a:blip r:embed="rId3"/>
          <a:srcRect l="29834" r="24834" b="-1"/>
          <a:stretch/>
        </p:blipFill>
        <p:spPr>
          <a:xfrm>
            <a:off x="761912" y="739998"/>
            <a:ext cx="3703398" cy="5453197"/>
          </a:xfrm>
          <a:prstGeom prst="rect">
            <a:avLst/>
          </a:prstGeom>
        </p:spPr>
      </p:pic>
      <p:graphicFrame>
        <p:nvGraphicFramePr>
          <p:cNvPr id="25" name="Content Placeholder 2">
            <a:extLst>
              <a:ext uri="{FF2B5EF4-FFF2-40B4-BE49-F238E27FC236}">
                <a16:creationId xmlns:a16="http://schemas.microsoft.com/office/drawing/2014/main" id="{5319548D-0012-D933-1BA8-79C198E93F78}"/>
              </a:ext>
            </a:extLst>
          </p:cNvPr>
          <p:cNvGraphicFramePr>
            <a:graphicFrameLocks noGrp="1"/>
          </p:cNvGraphicFramePr>
          <p:nvPr>
            <p:ph idx="1"/>
            <p:extLst>
              <p:ext uri="{D42A27DB-BD31-4B8C-83A1-F6EECF244321}">
                <p14:modId xmlns:p14="http://schemas.microsoft.com/office/powerpoint/2010/main" val="3095457658"/>
              </p:ext>
            </p:extLst>
          </p:nvPr>
        </p:nvGraphicFramePr>
        <p:xfrm>
          <a:off x="4668103" y="2324632"/>
          <a:ext cx="6561923" cy="3416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3" name="Straight Connector 17">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0BCDA5-2D44-4128-806C-857815909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620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AB68-C370-3105-3B5B-D2279FC6F062}"/>
              </a:ext>
            </a:extLst>
          </p:cNvPr>
          <p:cNvSpPr>
            <a:spLocks noGrp="1"/>
          </p:cNvSpPr>
          <p:nvPr>
            <p:ph type="title"/>
          </p:nvPr>
        </p:nvSpPr>
        <p:spPr>
          <a:xfrm>
            <a:off x="1382233" y="1279525"/>
            <a:ext cx="3845087" cy="1506196"/>
          </a:xfrm>
        </p:spPr>
        <p:txBody>
          <a:bodyPr vert="horz" lIns="91440" tIns="45720" rIns="91440" bIns="45720" rtlCol="0" anchor="ctr">
            <a:normAutofit fontScale="90000"/>
          </a:bodyPr>
          <a:lstStyle/>
          <a:p>
            <a:r>
              <a:rPr lang="en-US" dirty="0">
                <a:solidFill>
                  <a:schemeClr val="accent2"/>
                </a:solidFill>
                <a:latin typeface="Source Sans Pro" panose="020B0503030403020204" pitchFamily="34" charset="0"/>
                <a:ea typeface="Source Sans Pro" panose="020B0503030403020204" pitchFamily="34" charset="0"/>
              </a:rPr>
              <a:t>Where my passion lies</a:t>
            </a:r>
            <a:br>
              <a:rPr lang="en-US" dirty="0">
                <a:solidFill>
                  <a:schemeClr val="accent2"/>
                </a:solidFill>
                <a:latin typeface="Source Sans Pro" panose="020B0503030403020204" pitchFamily="34" charset="0"/>
                <a:ea typeface="Source Sans Pro" panose="020B0503030403020204" pitchFamily="34" charset="0"/>
              </a:rPr>
            </a:br>
            <a:r>
              <a:rPr lang="en-US" dirty="0">
                <a:solidFill>
                  <a:schemeClr val="tx1"/>
                </a:solidFill>
                <a:latin typeface="+mj-lt"/>
              </a:rPr>
              <a:t>  </a:t>
            </a:r>
            <a:br>
              <a:rPr lang="en-US" dirty="0">
                <a:solidFill>
                  <a:schemeClr val="tx1"/>
                </a:solidFill>
                <a:latin typeface="+mj-lt"/>
              </a:rPr>
            </a:br>
            <a:endParaRPr lang="en-US" dirty="0">
              <a:solidFill>
                <a:schemeClr val="tx1"/>
              </a:solidFill>
              <a:latin typeface="+mj-lt"/>
            </a:endParaRP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1C8CA5-8251-14DA-6743-7D3EC6EB1915}"/>
              </a:ext>
            </a:extLst>
          </p:cNvPr>
          <p:cNvSpPr>
            <a:spLocks noGrp="1"/>
          </p:cNvSpPr>
          <p:nvPr>
            <p:ph idx="1"/>
          </p:nvPr>
        </p:nvSpPr>
        <p:spPr>
          <a:xfrm>
            <a:off x="655321" y="2575034"/>
            <a:ext cx="5120113" cy="3462228"/>
          </a:xfrm>
        </p:spPr>
        <p:txBody>
          <a:bodyPr vert="horz" lIns="91440" tIns="45720" rIns="91440" bIns="45720" rtlCol="0">
            <a:normAutofit/>
          </a:bodyPr>
          <a:lstStyle/>
          <a:p>
            <a:r>
              <a:rPr lang="en-US" sz="3600" dirty="0">
                <a:solidFill>
                  <a:schemeClr val="accent5"/>
                </a:solidFill>
                <a:latin typeface="+mn-lt"/>
              </a:rPr>
              <a:t>Please tell us your top </a:t>
            </a:r>
            <a:br>
              <a:rPr lang="en-US" sz="3600" dirty="0">
                <a:solidFill>
                  <a:schemeClr val="accent5"/>
                </a:solidFill>
                <a:latin typeface="+mn-lt"/>
              </a:rPr>
            </a:br>
            <a:r>
              <a:rPr lang="en-US" sz="3600" dirty="0">
                <a:solidFill>
                  <a:schemeClr val="accent5"/>
                </a:solidFill>
                <a:latin typeface="+mn-lt"/>
              </a:rPr>
              <a:t>one or two reasons why you do the work you do. </a:t>
            </a:r>
          </a:p>
          <a:p>
            <a:endParaRPr lang="en-US" sz="3600" dirty="0">
              <a:solidFill>
                <a:schemeClr val="accent5"/>
              </a:solidFill>
              <a:latin typeface="+mn-lt"/>
            </a:endParaRPr>
          </a:p>
          <a:p>
            <a:r>
              <a:rPr lang="en-US" sz="3600" dirty="0">
                <a:solidFill>
                  <a:schemeClr val="accent5"/>
                </a:solidFill>
                <a:latin typeface="+mn-lt"/>
              </a:rPr>
              <a:t>Type your answers in the </a:t>
            </a:r>
            <a:r>
              <a:rPr lang="en-US" sz="3600" dirty="0" err="1">
                <a:solidFill>
                  <a:schemeClr val="accent5"/>
                </a:solidFill>
                <a:latin typeface="+mn-lt"/>
              </a:rPr>
              <a:t>chatbox</a:t>
            </a:r>
            <a:endParaRPr lang="en-US" sz="3600" dirty="0">
              <a:solidFill>
                <a:schemeClr val="accent5"/>
              </a:solidFill>
              <a:latin typeface="+mn-lt"/>
            </a:endParaRPr>
          </a:p>
        </p:txBody>
      </p:sp>
      <p:pic>
        <p:nvPicPr>
          <p:cNvPr id="5" name="Picture 4" descr="Burning match">
            <a:extLst>
              <a:ext uri="{FF2B5EF4-FFF2-40B4-BE49-F238E27FC236}">
                <a16:creationId xmlns:a16="http://schemas.microsoft.com/office/drawing/2014/main" id="{28758298-DCB1-D7FA-C4DF-DD09424E9FCD}"/>
              </a:ext>
            </a:extLst>
          </p:cNvPr>
          <p:cNvPicPr>
            <a:picLocks noChangeAspect="1"/>
          </p:cNvPicPr>
          <p:nvPr/>
        </p:nvPicPr>
        <p:blipFill rotWithShape="1">
          <a:blip r:embed="rId3"/>
          <a:srcRect r="39013"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753130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25C5-9405-8823-1B16-EBE20C13F1DB}"/>
              </a:ext>
            </a:extLst>
          </p:cNvPr>
          <p:cNvSpPr>
            <a:spLocks noGrp="1"/>
          </p:cNvSpPr>
          <p:nvPr>
            <p:ph type="title"/>
          </p:nvPr>
        </p:nvSpPr>
        <p:spPr/>
        <p:txBody>
          <a:bodyPr/>
          <a:lstStyle/>
          <a:p>
            <a:r>
              <a:rPr lang="en-US" dirty="0"/>
              <a:t>Reasons Parents Participate:</a:t>
            </a:r>
          </a:p>
        </p:txBody>
      </p:sp>
      <p:sp>
        <p:nvSpPr>
          <p:cNvPr id="3" name="Content Placeholder 2">
            <a:extLst>
              <a:ext uri="{FF2B5EF4-FFF2-40B4-BE49-F238E27FC236}">
                <a16:creationId xmlns:a16="http://schemas.microsoft.com/office/drawing/2014/main" id="{ED47D723-78D3-5711-EB31-37D037689505}"/>
              </a:ext>
            </a:extLst>
          </p:cNvPr>
          <p:cNvSpPr>
            <a:spLocks noGrp="1"/>
          </p:cNvSpPr>
          <p:nvPr>
            <p:ph idx="1"/>
          </p:nvPr>
        </p:nvSpPr>
        <p:spPr/>
        <p:txBody>
          <a:bodyPr/>
          <a:lstStyle/>
          <a:p>
            <a:pPr marL="457200" indent="-457200">
              <a:spcBef>
                <a:spcPts val="0"/>
              </a:spcBef>
              <a:spcAft>
                <a:spcPts val="1800"/>
              </a:spcAft>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To learn more about an issue</a:t>
            </a:r>
          </a:p>
          <a:p>
            <a:pPr marL="457200" indent="-457200">
              <a:spcBef>
                <a:spcPts val="0"/>
              </a:spcBef>
              <a:spcAft>
                <a:spcPts val="1800"/>
              </a:spcAft>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Experience with the issue</a:t>
            </a:r>
          </a:p>
          <a:p>
            <a:pPr marL="457200" indent="-457200">
              <a:spcBef>
                <a:spcPts val="0"/>
              </a:spcBef>
              <a:spcAft>
                <a:spcPts val="1800"/>
              </a:spcAft>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Concern about what issues impact their family</a:t>
            </a:r>
          </a:p>
          <a:p>
            <a:pPr marL="457200" indent="-457200">
              <a:spcBef>
                <a:spcPts val="0"/>
              </a:spcBef>
              <a:spcAft>
                <a:spcPts val="1800"/>
              </a:spcAft>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To meet other parents</a:t>
            </a:r>
          </a:p>
          <a:p>
            <a:pPr marL="457200" indent="-457200">
              <a:spcBef>
                <a:spcPts val="0"/>
              </a:spcBef>
              <a:spcAft>
                <a:spcPts val="1800"/>
              </a:spcAft>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To address existing challenges</a:t>
            </a:r>
          </a:p>
          <a:p>
            <a:pPr marL="457200" indent="-457200">
              <a:spcBef>
                <a:spcPts val="0"/>
              </a:spcBef>
              <a:spcAft>
                <a:spcPts val="1800"/>
              </a:spcAft>
              <a:buFont typeface="Arial" panose="020B0604020202020204" pitchFamily="34" charset="0"/>
              <a:buChar char="•"/>
            </a:pPr>
            <a:r>
              <a:rPr lang="en-US" dirty="0">
                <a:solidFill>
                  <a:schemeClr val="accent5"/>
                </a:solidFill>
                <a:latin typeface="Source Sans Pro" panose="020B0503030403020204" pitchFamily="34" charset="0"/>
                <a:ea typeface="Source Sans Pro" panose="020B0503030403020204" pitchFamily="34" charset="0"/>
              </a:rPr>
              <a:t>To make positive change</a:t>
            </a:r>
          </a:p>
          <a:p>
            <a:endParaRPr lang="en-US" dirty="0"/>
          </a:p>
        </p:txBody>
      </p:sp>
      <p:sp>
        <p:nvSpPr>
          <p:cNvPr id="5" name="Oval 4">
            <a:extLst>
              <a:ext uri="{FF2B5EF4-FFF2-40B4-BE49-F238E27FC236}">
                <a16:creationId xmlns:a16="http://schemas.microsoft.com/office/drawing/2014/main" id="{378A9386-38ED-E6A0-A50B-15AC48D13606}"/>
              </a:ext>
            </a:extLst>
          </p:cNvPr>
          <p:cNvSpPr/>
          <p:nvPr/>
        </p:nvSpPr>
        <p:spPr>
          <a:xfrm>
            <a:off x="9441711" y="4313757"/>
            <a:ext cx="2750289" cy="2544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C29EC0-9F88-8F22-1C78-532F117B5908}"/>
              </a:ext>
            </a:extLst>
          </p:cNvPr>
          <p:cNvSpPr txBox="1"/>
          <p:nvPr/>
        </p:nvSpPr>
        <p:spPr>
          <a:xfrm>
            <a:off x="9895368" y="5262712"/>
            <a:ext cx="2296632" cy="646331"/>
          </a:xfrm>
          <a:prstGeom prst="rect">
            <a:avLst/>
          </a:prstGeom>
          <a:noFill/>
        </p:spPr>
        <p:txBody>
          <a:bodyPr wrap="square" rtlCol="0">
            <a:spAutoFit/>
          </a:bodyPr>
          <a:lstStyle/>
          <a:p>
            <a:r>
              <a:rPr lang="en-US" sz="3600" dirty="0">
                <a:solidFill>
                  <a:schemeClr val="bg1"/>
                </a:solidFill>
                <a:latin typeface="Source Sans Pro" panose="020B0503030403020204" pitchFamily="34" charset="0"/>
                <a:ea typeface="Source Sans Pro" panose="020B0503030403020204" pitchFamily="34" charset="0"/>
              </a:rPr>
              <a:t>Why Else?</a:t>
            </a:r>
          </a:p>
        </p:txBody>
      </p:sp>
    </p:spTree>
    <p:extLst>
      <p:ext uri="{BB962C8B-B14F-4D97-AF65-F5344CB8AC3E}">
        <p14:creationId xmlns:p14="http://schemas.microsoft.com/office/powerpoint/2010/main" val="3826552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D7FCA8-3A27-E6CE-DA05-5C025CA79E86}"/>
              </a:ext>
            </a:extLst>
          </p:cNvPr>
          <p:cNvSpPr>
            <a:spLocks noGrp="1"/>
          </p:cNvSpPr>
          <p:nvPr>
            <p:ph type="title"/>
          </p:nvPr>
        </p:nvSpPr>
        <p:spPr/>
        <p:txBody>
          <a:bodyPr/>
          <a:lstStyle/>
          <a:p>
            <a:r>
              <a:rPr lang="en-US" dirty="0"/>
              <a:t>Finding and Connecting with Parents</a:t>
            </a:r>
          </a:p>
        </p:txBody>
      </p:sp>
      <p:graphicFrame>
        <p:nvGraphicFramePr>
          <p:cNvPr id="6" name="Content Placeholder 5">
            <a:extLst>
              <a:ext uri="{FF2B5EF4-FFF2-40B4-BE49-F238E27FC236}">
                <a16:creationId xmlns:a16="http://schemas.microsoft.com/office/drawing/2014/main" id="{1265904E-975E-94D6-8FEB-93326ADF75A0}"/>
              </a:ext>
            </a:extLst>
          </p:cNvPr>
          <p:cNvGraphicFramePr>
            <a:graphicFrameLocks noGrp="1"/>
          </p:cNvGraphicFramePr>
          <p:nvPr>
            <p:ph idx="1"/>
            <p:extLst>
              <p:ext uri="{D42A27DB-BD31-4B8C-83A1-F6EECF244321}">
                <p14:modId xmlns:p14="http://schemas.microsoft.com/office/powerpoint/2010/main" val="2376147509"/>
              </p:ext>
            </p:extLst>
          </p:nvPr>
        </p:nvGraphicFramePr>
        <p:xfrm>
          <a:off x="1403350" y="1833563"/>
          <a:ext cx="995045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5075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44F0F-C119-5F29-1AC3-A520871DA5CC}"/>
              </a:ext>
            </a:extLst>
          </p:cNvPr>
          <p:cNvSpPr>
            <a:spLocks noGrp="1"/>
          </p:cNvSpPr>
          <p:nvPr>
            <p:ph type="title"/>
          </p:nvPr>
        </p:nvSpPr>
        <p:spPr>
          <a:xfrm>
            <a:off x="1360966" y="365125"/>
            <a:ext cx="4414467" cy="1692794"/>
          </a:xfrm>
        </p:spPr>
        <p:txBody>
          <a:bodyPr vert="horz" lIns="91440" tIns="45720" rIns="91440" bIns="45720" rtlCol="0" anchor="ctr">
            <a:normAutofit/>
          </a:bodyPr>
          <a:lstStyle/>
          <a:p>
            <a:r>
              <a:rPr lang="en-US" dirty="0">
                <a:solidFill>
                  <a:schemeClr val="accent2"/>
                </a:solidFill>
                <a:latin typeface="Source Sans Pro" panose="020B0503030403020204" pitchFamily="34" charset="0"/>
                <a:ea typeface="Source Sans Pro" panose="020B0503030403020204" pitchFamily="34" charset="0"/>
              </a:rPr>
              <a:t>Brainstorm</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90D735F-9791-230D-1CB2-EA0D2085089B}"/>
              </a:ext>
            </a:extLst>
          </p:cNvPr>
          <p:cNvSpPr>
            <a:spLocks noGrp="1"/>
          </p:cNvSpPr>
          <p:nvPr>
            <p:ph idx="1"/>
          </p:nvPr>
        </p:nvSpPr>
        <p:spPr>
          <a:xfrm>
            <a:off x="655321" y="2575034"/>
            <a:ext cx="5120113" cy="3462228"/>
          </a:xfrm>
        </p:spPr>
        <p:txBody>
          <a:bodyPr vert="horz" lIns="91440" tIns="45720" rIns="91440" bIns="45720" rtlCol="0">
            <a:normAutofit/>
          </a:bodyPr>
          <a:lstStyle/>
          <a:p>
            <a:pPr marR="0" lvl="0" fontAlgn="auto">
              <a:spcBef>
                <a:spcPct val="20000"/>
              </a:spcBef>
              <a:spcAft>
                <a:spcPts val="0"/>
              </a:spcAft>
              <a:buClr>
                <a:srgbClr val="C4DBDF">
                  <a:lumMod val="50000"/>
                </a:srgbClr>
              </a:buClr>
              <a:buSzTx/>
              <a:tabLst/>
              <a:defRPr/>
            </a:pPr>
            <a:r>
              <a:rPr kumimoji="0" lang="en-US" sz="2400" b="1" i="0" u="none" strike="noStrike" cap="none" spc="0" normalizeH="0" baseline="0" noProof="0" dirty="0">
                <a:ln>
                  <a:noFill/>
                </a:ln>
                <a:solidFill>
                  <a:schemeClr val="accent5"/>
                </a:solidFill>
                <a:effectLst/>
                <a:uLnTx/>
                <a:uFillTx/>
                <a:latin typeface="Source Sans Pro" panose="020B0503030403020204" pitchFamily="34" charset="0"/>
                <a:ea typeface="Source Sans Pro" panose="020B0503030403020204" pitchFamily="34" charset="0"/>
              </a:rPr>
              <a:t>As quickly as possible, brainstorm as many answers as possible to </a:t>
            </a:r>
            <a:br>
              <a:rPr kumimoji="0" lang="en-US" sz="2400" b="1" i="0" u="none" strike="noStrike" cap="none" spc="0" normalizeH="0" baseline="0" noProof="0" dirty="0">
                <a:ln>
                  <a:noFill/>
                </a:ln>
                <a:solidFill>
                  <a:schemeClr val="accent5"/>
                </a:solidFill>
                <a:effectLst/>
                <a:uLnTx/>
                <a:uFillTx/>
                <a:latin typeface="Source Sans Pro" panose="020B0503030403020204" pitchFamily="34" charset="0"/>
                <a:ea typeface="Source Sans Pro" panose="020B0503030403020204" pitchFamily="34" charset="0"/>
              </a:rPr>
            </a:br>
            <a:r>
              <a:rPr kumimoji="0" lang="en-US" sz="2400" b="1" i="0" u="none" strike="noStrike" cap="none" spc="0" normalizeH="0" baseline="0" noProof="0" dirty="0">
                <a:ln>
                  <a:noFill/>
                </a:ln>
                <a:solidFill>
                  <a:schemeClr val="accent5"/>
                </a:solidFill>
                <a:effectLst/>
                <a:uLnTx/>
                <a:uFillTx/>
                <a:latin typeface="Source Sans Pro" panose="020B0503030403020204" pitchFamily="34" charset="0"/>
                <a:ea typeface="Source Sans Pro" panose="020B0503030403020204" pitchFamily="34" charset="0"/>
              </a:rPr>
              <a:t>the following question: </a:t>
            </a:r>
          </a:p>
          <a:p>
            <a:pPr marL="45720" marR="0" lvl="0" indent="-228600" fontAlgn="auto">
              <a:spcBef>
                <a:spcPct val="20000"/>
              </a:spcBef>
              <a:spcAft>
                <a:spcPts val="0"/>
              </a:spcAft>
              <a:buClr>
                <a:srgbClr val="C4DBDF">
                  <a:lumMod val="50000"/>
                </a:srgbClr>
              </a:buClr>
              <a:buSzTx/>
              <a:buFont typeface="Arial" panose="020B0604020202020204" pitchFamily="34" charset="0"/>
              <a:buChar char="•"/>
              <a:tabLst/>
              <a:defRPr/>
            </a:pPr>
            <a:endParaRPr kumimoji="0" lang="en-US" sz="2400" b="1" i="0" u="none" strike="noStrike" cap="none" spc="0" normalizeH="0" baseline="0" noProof="0" dirty="0">
              <a:ln>
                <a:noFill/>
              </a:ln>
              <a:solidFill>
                <a:schemeClr val="accent5"/>
              </a:solidFill>
              <a:effectLst/>
              <a:uLnTx/>
              <a:uFillTx/>
              <a:latin typeface="Source Sans Pro" panose="020B0503030403020204" pitchFamily="34" charset="0"/>
              <a:ea typeface="Source Sans Pro" panose="020B0503030403020204" pitchFamily="34" charset="0"/>
            </a:endParaRPr>
          </a:p>
          <a:p>
            <a:pPr lvl="0">
              <a:buClr>
                <a:srgbClr val="C4DBDF">
                  <a:lumMod val="50000"/>
                </a:srgbClr>
              </a:buClr>
            </a:pPr>
            <a:r>
              <a:rPr lang="en-US" sz="2400" dirty="0">
                <a:solidFill>
                  <a:schemeClr val="accent5"/>
                </a:solidFill>
                <a:latin typeface="Source Sans Pro" panose="020B0503030403020204" pitchFamily="34" charset="0"/>
                <a:ea typeface="Source Sans Pro" panose="020B0503030403020204" pitchFamily="34" charset="0"/>
              </a:rPr>
              <a:t>Who has access to/relationships with parents in your community?</a:t>
            </a:r>
          </a:p>
          <a:p>
            <a:endParaRPr lang="en-US" sz="1800" dirty="0">
              <a:solidFill>
                <a:schemeClr val="tx1"/>
              </a:solidFill>
              <a:latin typeface="+mn-lt"/>
            </a:endParaRPr>
          </a:p>
        </p:txBody>
      </p:sp>
      <p:pic>
        <p:nvPicPr>
          <p:cNvPr id="5" name="Picture 4">
            <a:extLst>
              <a:ext uri="{FF2B5EF4-FFF2-40B4-BE49-F238E27FC236}">
                <a16:creationId xmlns:a16="http://schemas.microsoft.com/office/drawing/2014/main" id="{AAD66C36-626B-73CA-49C7-19E2ED3580CE}"/>
              </a:ext>
            </a:extLst>
          </p:cNvPr>
          <p:cNvPicPr>
            <a:picLocks noChangeAspect="1"/>
          </p:cNvPicPr>
          <p:nvPr/>
        </p:nvPicPr>
        <p:blipFill rotWithShape="1">
          <a:blip r:embed="rId3"/>
          <a:srcRect l="21306" r="1425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921005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B3EF-E6B9-80AC-FA4F-DE2A44109F0C}"/>
              </a:ext>
            </a:extLst>
          </p:cNvPr>
          <p:cNvSpPr>
            <a:spLocks noGrp="1"/>
          </p:cNvSpPr>
          <p:nvPr>
            <p:ph type="title"/>
          </p:nvPr>
        </p:nvSpPr>
        <p:spPr>
          <a:xfrm>
            <a:off x="1488558" y="365125"/>
            <a:ext cx="4286875" cy="1692794"/>
          </a:xfrm>
        </p:spPr>
        <p:txBody>
          <a:bodyPr vert="horz" lIns="91440" tIns="45720" rIns="91440" bIns="45720" rtlCol="0" anchor="ctr">
            <a:normAutofit fontScale="90000"/>
          </a:bodyPr>
          <a:lstStyle/>
          <a:p>
            <a:r>
              <a:rPr lang="en-US" dirty="0">
                <a:solidFill>
                  <a:schemeClr val="accent2"/>
                </a:solidFill>
                <a:latin typeface="Source Sans Pro" panose="020B0503030403020204" pitchFamily="34" charset="0"/>
                <a:ea typeface="Source Sans Pro" panose="020B0503030403020204" pitchFamily="34" charset="0"/>
              </a:rPr>
              <a:t>Capacity Building and Engagement with parents</a:t>
            </a:r>
            <a:br>
              <a:rPr lang="en-US" sz="3100" dirty="0">
                <a:solidFill>
                  <a:schemeClr val="tx1"/>
                </a:solidFill>
                <a:latin typeface="+mj-lt"/>
              </a:rPr>
            </a:br>
            <a:endParaRPr lang="en-US" sz="3100" dirty="0">
              <a:solidFill>
                <a:schemeClr val="tx1"/>
              </a:solidFill>
              <a:latin typeface="+mj-lt"/>
            </a:endParaRP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84D445-B2FD-C2B1-D81C-0D0A8BBA2AF4}"/>
              </a:ext>
            </a:extLst>
          </p:cNvPr>
          <p:cNvSpPr>
            <a:spLocks noGrp="1"/>
          </p:cNvSpPr>
          <p:nvPr>
            <p:ph idx="1"/>
          </p:nvPr>
        </p:nvSpPr>
        <p:spPr>
          <a:xfrm>
            <a:off x="655321" y="2575034"/>
            <a:ext cx="5120113" cy="3462228"/>
          </a:xfrm>
        </p:spPr>
        <p:txBody>
          <a:bodyPr vert="horz" lIns="91440" tIns="45720" rIns="91440" bIns="45720" rtlCol="0">
            <a:noAutofit/>
          </a:bodyPr>
          <a:lstStyle/>
          <a:p>
            <a:pPr marL="457200"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Understand how prevention impacts All sectors and how working together can impact their goals too. </a:t>
            </a:r>
          </a:p>
          <a:p>
            <a:pPr marL="457200"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Engage in learning opportunities</a:t>
            </a:r>
          </a:p>
          <a:p>
            <a:pPr marL="457200"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Provide learning opportunities</a:t>
            </a:r>
          </a:p>
          <a:p>
            <a:pPr marL="457200"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Listen, listen, listen</a:t>
            </a:r>
          </a:p>
          <a:p>
            <a:pPr marL="457200"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Be prepared to work on focus “issues”</a:t>
            </a:r>
          </a:p>
        </p:txBody>
      </p:sp>
      <p:pic>
        <p:nvPicPr>
          <p:cNvPr id="5" name="Picture 4" descr="A close-up of a fire&#10;&#10;Description automatically generated with medium confidence">
            <a:extLst>
              <a:ext uri="{FF2B5EF4-FFF2-40B4-BE49-F238E27FC236}">
                <a16:creationId xmlns:a16="http://schemas.microsoft.com/office/drawing/2014/main" id="{8C9E126C-B49F-D195-6E56-1A47657B36F8}"/>
              </a:ext>
            </a:extLst>
          </p:cNvPr>
          <p:cNvPicPr>
            <a:picLocks noChangeAspect="1"/>
          </p:cNvPicPr>
          <p:nvPr/>
        </p:nvPicPr>
        <p:blipFill rotWithShape="1">
          <a:blip r:embed="rId3"/>
          <a:srcRect t="17844" r="1" b="964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44073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BEDA2-E067-B9FC-7CCD-650FB09C8A2F}"/>
              </a:ext>
            </a:extLst>
          </p:cNvPr>
          <p:cNvPicPr>
            <a:picLocks noChangeAspect="1"/>
          </p:cNvPicPr>
          <p:nvPr/>
        </p:nvPicPr>
        <p:blipFill rotWithShape="1">
          <a:blip r:embed="rId3"/>
          <a:srcRect t="6317" b="9414"/>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CE5E50F-BFEC-2F6B-301F-F3E38BD64A24}"/>
              </a:ext>
            </a:extLst>
          </p:cNvPr>
          <p:cNvSpPr>
            <a:spLocks noGrp="1"/>
          </p:cNvSpPr>
          <p:nvPr>
            <p:ph type="title"/>
          </p:nvPr>
        </p:nvSpPr>
        <p:spPr>
          <a:xfrm>
            <a:off x="719957" y="1495303"/>
            <a:ext cx="4204137" cy="1342754"/>
          </a:xfrm>
        </p:spPr>
        <p:txBody>
          <a:bodyPr vert="horz" lIns="91440" tIns="45720" rIns="91440" bIns="45720" rtlCol="0" anchor="ctr">
            <a:normAutofit/>
          </a:bodyPr>
          <a:lstStyle/>
          <a:p>
            <a:pPr algn="ctr"/>
            <a:r>
              <a:rPr lang="en-US" dirty="0">
                <a:solidFill>
                  <a:schemeClr val="accent5"/>
                </a:solidFill>
                <a:latin typeface="Source Sans Pro" panose="020B0503030403020204" pitchFamily="34" charset="0"/>
                <a:ea typeface="Source Sans Pro" panose="020B0503030403020204" pitchFamily="34" charset="0"/>
              </a:rPr>
              <a:t>Use the WIIFM Principle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23676C-C5D8-449C-7CC3-D0AC7EE50240}"/>
              </a:ext>
            </a:extLst>
          </p:cNvPr>
          <p:cNvSpPr>
            <a:spLocks noGrp="1"/>
          </p:cNvSpPr>
          <p:nvPr>
            <p:ph idx="1"/>
          </p:nvPr>
        </p:nvSpPr>
        <p:spPr>
          <a:xfrm>
            <a:off x="712075" y="3743636"/>
            <a:ext cx="4593021" cy="2619839"/>
          </a:xfrm>
        </p:spPr>
        <p:txBody>
          <a:bodyPr vert="horz" lIns="91440" tIns="45720" rIns="91440" bIns="45720" rtlCol="0" anchor="ctr">
            <a:noAutofit/>
          </a:bodyPr>
          <a:lstStyle/>
          <a:p>
            <a:pPr>
              <a:spcAft>
                <a:spcPts val="1800"/>
              </a:spcAft>
            </a:pPr>
            <a:r>
              <a:rPr lang="en-US" sz="2000" dirty="0">
                <a:solidFill>
                  <a:schemeClr val="accent1"/>
                </a:solidFill>
                <a:latin typeface="Source Sans Pro" panose="020B0503030403020204" pitchFamily="34" charset="0"/>
                <a:ea typeface="Source Sans Pro" panose="020B0503030403020204" pitchFamily="34" charset="0"/>
              </a:rPr>
              <a:t>The most important areas to understand for outreach and engagement:</a:t>
            </a:r>
          </a:p>
          <a:p>
            <a:pPr marL="457200" indent="-228600">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Concerns</a:t>
            </a:r>
          </a:p>
          <a:p>
            <a:pPr marL="457200" indent="-228600">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Values</a:t>
            </a:r>
          </a:p>
          <a:p>
            <a:pPr marL="457200" indent="-228600">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Interests</a:t>
            </a:r>
          </a:p>
          <a:p>
            <a:pPr marL="457200" indent="-228600">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Culture</a:t>
            </a:r>
            <a:endParaRPr lang="en-US" sz="2000" b="1" dirty="0">
              <a:solidFill>
                <a:schemeClr val="accent1"/>
              </a:solidFill>
              <a:latin typeface="Source Sans Pro" panose="020B0503030403020204" pitchFamily="34" charset="0"/>
              <a:ea typeface="Source Sans Pro" panose="020B0503030403020204" pitchFamily="34" charset="0"/>
            </a:endParaRPr>
          </a:p>
          <a:p>
            <a:r>
              <a:rPr lang="en-US" sz="2000" b="1" dirty="0">
                <a:solidFill>
                  <a:schemeClr val="accent1"/>
                </a:solidFill>
                <a:latin typeface="Source Sans Pro" panose="020B0503030403020204" pitchFamily="34" charset="0"/>
                <a:ea typeface="Source Sans Pro" panose="020B0503030403020204" pitchFamily="34" charset="0"/>
              </a:rPr>
              <a:t>When you can begin to understand, recruitment flows</a:t>
            </a:r>
            <a:endParaRPr lang="en-US" sz="2000" dirty="0">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06191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AAFA-00A0-5AF3-129A-5622F6AD5868}"/>
              </a:ext>
            </a:extLst>
          </p:cNvPr>
          <p:cNvSpPr>
            <a:spLocks noGrp="1"/>
          </p:cNvSpPr>
          <p:nvPr>
            <p:ph type="title"/>
          </p:nvPr>
        </p:nvSpPr>
        <p:spPr>
          <a:xfrm>
            <a:off x="1136428" y="627564"/>
            <a:ext cx="7474172" cy="1325563"/>
          </a:xfrm>
        </p:spPr>
        <p:txBody>
          <a:bodyPr vert="horz" lIns="91440" tIns="45720" rIns="91440" bIns="45720" rtlCol="0" anchor="ctr">
            <a:normAutofit/>
          </a:bodyPr>
          <a:lstStyle/>
          <a:p>
            <a:r>
              <a:rPr lang="en-US" kern="1200" dirty="0">
                <a:solidFill>
                  <a:schemeClr val="accent2"/>
                </a:solidFill>
                <a:latin typeface="+mj-lt"/>
                <a:ea typeface="+mj-ea"/>
                <a:cs typeface="+mj-cs"/>
              </a:rPr>
              <a:t>Creating a Recruitment Strategy</a:t>
            </a:r>
          </a:p>
        </p:txBody>
      </p:sp>
      <p:sp>
        <p:nvSpPr>
          <p:cNvPr id="3" name="Content Placeholder 2">
            <a:extLst>
              <a:ext uri="{FF2B5EF4-FFF2-40B4-BE49-F238E27FC236}">
                <a16:creationId xmlns:a16="http://schemas.microsoft.com/office/drawing/2014/main" id="{3B89F0A1-4E96-B8CD-F8F8-A7E753DE1DF0}"/>
              </a:ext>
            </a:extLst>
          </p:cNvPr>
          <p:cNvSpPr>
            <a:spLocks noGrp="1"/>
          </p:cNvSpPr>
          <p:nvPr>
            <p:ph idx="1"/>
          </p:nvPr>
        </p:nvSpPr>
        <p:spPr>
          <a:xfrm>
            <a:off x="1136429" y="2278173"/>
            <a:ext cx="6467867" cy="3450613"/>
          </a:xfrm>
        </p:spPr>
        <p:txBody>
          <a:bodyPr vert="horz" lIns="91440" tIns="45720" rIns="91440" bIns="45720" rtlCol="0" anchor="ctr">
            <a:normAutofit/>
          </a:bodyPr>
          <a:lstStyle/>
          <a:p>
            <a:r>
              <a:rPr lang="en-US" sz="3200" dirty="0">
                <a:solidFill>
                  <a:schemeClr val="accent5"/>
                </a:solidFill>
                <a:latin typeface="Source Sans Pro" panose="020B0503030403020204" pitchFamily="34" charset="0"/>
                <a:ea typeface="Source Sans Pro" panose="020B0503030403020204" pitchFamily="34" charset="0"/>
              </a:rPr>
              <a:t>2. Determine where can they best be contacted</a:t>
            </a:r>
            <a:endParaRPr lang="en-US" sz="3200" dirty="0">
              <a:solidFill>
                <a:schemeClr val="tx1"/>
              </a:solidFill>
              <a:latin typeface="+mn-lt"/>
            </a:endParaRPr>
          </a:p>
          <a:p>
            <a:pPr indent="-228600">
              <a:buFont typeface="Arial" panose="020B0604020202020204" pitchFamily="34" charset="0"/>
              <a:buChar char="•"/>
            </a:pPr>
            <a:endParaRPr lang="en-US" sz="3200" dirty="0">
              <a:solidFill>
                <a:schemeClr val="tx1"/>
              </a:solidFill>
              <a:latin typeface="+mn-lt"/>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nnections">
            <a:extLst>
              <a:ext uri="{FF2B5EF4-FFF2-40B4-BE49-F238E27FC236}">
                <a16:creationId xmlns:a16="http://schemas.microsoft.com/office/drawing/2014/main" id="{9E123EC7-F48E-336C-16C7-4BD645BC6D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83621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4130-7E23-5B6C-9047-55897C72D3C6}"/>
              </a:ext>
            </a:extLst>
          </p:cNvPr>
          <p:cNvSpPr>
            <a:spLocks noGrp="1"/>
          </p:cNvSpPr>
          <p:nvPr>
            <p:ph type="title"/>
          </p:nvPr>
        </p:nvSpPr>
        <p:spPr>
          <a:xfrm>
            <a:off x="3635188" y="317984"/>
            <a:ext cx="10515599" cy="932688"/>
          </a:xfrm>
        </p:spPr>
        <p:txBody>
          <a:bodyPr vert="horz" lIns="91440" tIns="45720" rIns="91440" bIns="45720" rtlCol="0" anchor="b">
            <a:normAutofit/>
          </a:bodyPr>
          <a:lstStyle/>
          <a:p>
            <a:r>
              <a:rPr lang="en-US" sz="5400" kern="1200" dirty="0">
                <a:solidFill>
                  <a:schemeClr val="tx1"/>
                </a:solidFill>
                <a:latin typeface="+mj-lt"/>
                <a:ea typeface="+mj-ea"/>
                <a:cs typeface="+mj-cs"/>
              </a:rPr>
              <a:t>About our speaker </a:t>
            </a:r>
          </a:p>
        </p:txBody>
      </p:sp>
      <p:pic>
        <p:nvPicPr>
          <p:cNvPr id="5" name="Picture 4" descr="A person with curly hair&#10;&#10;Description automatically generated with low confidence">
            <a:extLst>
              <a:ext uri="{FF2B5EF4-FFF2-40B4-BE49-F238E27FC236}">
                <a16:creationId xmlns:a16="http://schemas.microsoft.com/office/drawing/2014/main" id="{9A6CD27D-1D8A-C13A-2597-D503585AE462}"/>
              </a:ext>
            </a:extLst>
          </p:cNvPr>
          <p:cNvPicPr>
            <a:picLocks noChangeAspect="1"/>
          </p:cNvPicPr>
          <p:nvPr/>
        </p:nvPicPr>
        <p:blipFill>
          <a:blip r:embed="rId3"/>
          <a:stretch>
            <a:fillRect/>
          </a:stretch>
        </p:blipFill>
        <p:spPr>
          <a:xfrm>
            <a:off x="4608350" y="1863801"/>
            <a:ext cx="2975299" cy="4440746"/>
          </a:xfrm>
          <a:prstGeom prst="rect">
            <a:avLst/>
          </a:prstGeom>
        </p:spPr>
      </p:pic>
    </p:spTree>
    <p:extLst>
      <p:ext uri="{BB962C8B-B14F-4D97-AF65-F5344CB8AC3E}">
        <p14:creationId xmlns:p14="http://schemas.microsoft.com/office/powerpoint/2010/main" val="539051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570E8-E7BB-788A-9113-CF8E15FB4897}"/>
              </a:ext>
            </a:extLst>
          </p:cNvPr>
          <p:cNvSpPr>
            <a:spLocks noGrp="1"/>
          </p:cNvSpPr>
          <p:nvPr>
            <p:ph type="title"/>
          </p:nvPr>
        </p:nvSpPr>
        <p:spPr>
          <a:xfrm>
            <a:off x="297712" y="723898"/>
            <a:ext cx="6541077" cy="1495425"/>
          </a:xfrm>
        </p:spPr>
        <p:txBody>
          <a:bodyPr vert="horz" lIns="91440" tIns="45720" rIns="91440" bIns="45720" rtlCol="0" anchor="ctr">
            <a:normAutofit fontScale="90000"/>
          </a:bodyPr>
          <a:lstStyle/>
          <a:p>
            <a:r>
              <a:rPr lang="en-US" sz="4900" dirty="0">
                <a:solidFill>
                  <a:schemeClr val="accent2"/>
                </a:solidFill>
                <a:latin typeface="Source Sans Pro" panose="020B0503030403020204" pitchFamily="34" charset="0"/>
                <a:ea typeface="Source Sans Pro" panose="020B0503030403020204" pitchFamily="34" charset="0"/>
              </a:rPr>
              <a:t>Creating a Recruitment Strategy fire</a:t>
            </a:r>
            <a:br>
              <a:rPr lang="en-US" sz="3400" dirty="0">
                <a:solidFill>
                  <a:schemeClr val="tx1"/>
                </a:solidFill>
                <a:latin typeface="+mj-lt"/>
              </a:rPr>
            </a:br>
            <a:endParaRPr lang="en-US" sz="3400" dirty="0">
              <a:solidFill>
                <a:schemeClr val="tx1"/>
              </a:solidFill>
              <a:latin typeface="+mj-lt"/>
            </a:endParaRPr>
          </a:p>
        </p:txBody>
      </p:sp>
      <p:sp>
        <p:nvSpPr>
          <p:cNvPr id="3" name="Content Placeholder 2">
            <a:extLst>
              <a:ext uri="{FF2B5EF4-FFF2-40B4-BE49-F238E27FC236}">
                <a16:creationId xmlns:a16="http://schemas.microsoft.com/office/drawing/2014/main" id="{79565F21-CEA2-EFB1-2159-FEBE48ACA416}"/>
              </a:ext>
            </a:extLst>
          </p:cNvPr>
          <p:cNvSpPr>
            <a:spLocks noGrp="1"/>
          </p:cNvSpPr>
          <p:nvPr>
            <p:ph idx="1"/>
          </p:nvPr>
        </p:nvSpPr>
        <p:spPr>
          <a:xfrm>
            <a:off x="297712" y="2405068"/>
            <a:ext cx="6002110" cy="3729034"/>
          </a:xfrm>
        </p:spPr>
        <p:txBody>
          <a:bodyPr vert="horz" lIns="91440" tIns="45720" rIns="91440" bIns="45720" rtlCol="0">
            <a:normAutofit/>
          </a:bodyPr>
          <a:lstStyle/>
          <a:p>
            <a:r>
              <a:rPr lang="en-US" sz="3200" dirty="0">
                <a:solidFill>
                  <a:schemeClr val="accent5"/>
                </a:solidFill>
                <a:latin typeface="Source Sans Pro" panose="020B0503030403020204" pitchFamily="34" charset="0"/>
                <a:ea typeface="Source Sans Pro" panose="020B0503030403020204" pitchFamily="34" charset="0"/>
              </a:rPr>
              <a:t>3 &amp; 4 - Decide Which Communication Format(s) will be More Likely to Reach Them and Which Messages Would They Be Most Likely to Respond To? </a:t>
            </a:r>
          </a:p>
          <a:p>
            <a:pPr indent="-228600">
              <a:buFont typeface="Arial" panose="020B0604020202020204" pitchFamily="34" charset="0"/>
              <a:buChar char="•"/>
            </a:pPr>
            <a:endParaRPr lang="en-US" sz="2000" dirty="0">
              <a:solidFill>
                <a:schemeClr val="tx1"/>
              </a:solidFill>
              <a:latin typeface="+mn-lt"/>
            </a:endParaRPr>
          </a:p>
        </p:txBody>
      </p:sp>
      <p:pic>
        <p:nvPicPr>
          <p:cNvPr id="5" name="Picture 4" descr="Yellow rays of light">
            <a:extLst>
              <a:ext uri="{FF2B5EF4-FFF2-40B4-BE49-F238E27FC236}">
                <a16:creationId xmlns:a16="http://schemas.microsoft.com/office/drawing/2014/main" id="{FC474DB7-0314-453F-008F-FD1354C594EC}"/>
              </a:ext>
            </a:extLst>
          </p:cNvPr>
          <p:cNvPicPr>
            <a:picLocks noChangeAspect="1"/>
          </p:cNvPicPr>
          <p:nvPr/>
        </p:nvPicPr>
        <p:blipFill rotWithShape="1">
          <a:blip r:embed="rId3"/>
          <a:srcRect l="47908" r="3498" b="-1"/>
          <a:stretch/>
        </p:blipFill>
        <p:spPr>
          <a:xfrm>
            <a:off x="7199440" y="10"/>
            <a:ext cx="4992560" cy="6857990"/>
          </a:xfrm>
          <a:prstGeom prst="rect">
            <a:avLst/>
          </a:prstGeom>
          <a:effectLst/>
        </p:spPr>
      </p:pic>
    </p:spTree>
    <p:extLst>
      <p:ext uri="{BB962C8B-B14F-4D97-AF65-F5344CB8AC3E}">
        <p14:creationId xmlns:p14="http://schemas.microsoft.com/office/powerpoint/2010/main" val="2811984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etwork with pins">
            <a:extLst>
              <a:ext uri="{FF2B5EF4-FFF2-40B4-BE49-F238E27FC236}">
                <a16:creationId xmlns:a16="http://schemas.microsoft.com/office/drawing/2014/main" id="{B057EC10-80AE-9FFD-A454-9C1CE4624753}"/>
              </a:ext>
            </a:extLst>
          </p:cNvPr>
          <p:cNvPicPr>
            <a:picLocks noChangeAspect="1"/>
          </p:cNvPicPr>
          <p:nvPr/>
        </p:nvPicPr>
        <p:blipFill rotWithShape="1">
          <a:blip r:embed="rId3"/>
          <a:srcRect l="2446" r="379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3D566-1295-36EB-CE78-4C5613D638D9}"/>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solidFill>
                  <a:schemeClr val="accent2"/>
                </a:solidFill>
                <a:latin typeface="+mj-lt"/>
              </a:rPr>
              <a:t>Creating a Recruitment Strategy</a:t>
            </a:r>
          </a:p>
        </p:txBody>
      </p:sp>
      <p:sp>
        <p:nvSpPr>
          <p:cNvPr id="3" name="Content Placeholder 2">
            <a:extLst>
              <a:ext uri="{FF2B5EF4-FFF2-40B4-BE49-F238E27FC236}">
                <a16:creationId xmlns:a16="http://schemas.microsoft.com/office/drawing/2014/main" id="{8FCDDD01-B1F8-377A-74A2-BDB9B29E237B}"/>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sz="3200" dirty="0">
                <a:solidFill>
                  <a:schemeClr val="accent5"/>
                </a:solidFill>
                <a:latin typeface="+mn-lt"/>
              </a:rPr>
              <a:t>5. Determine the best messengers.</a:t>
            </a:r>
          </a:p>
          <a:p>
            <a:endParaRPr lang="en-US" sz="2000" dirty="0">
              <a:solidFill>
                <a:schemeClr val="tx1"/>
              </a:solidFill>
              <a:latin typeface="+mn-lt"/>
            </a:endParaRPr>
          </a:p>
        </p:txBody>
      </p:sp>
    </p:spTree>
    <p:extLst>
      <p:ext uri="{BB962C8B-B14F-4D97-AF65-F5344CB8AC3E}">
        <p14:creationId xmlns:p14="http://schemas.microsoft.com/office/powerpoint/2010/main" val="876633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CA2E-8505-26BB-FCFB-A184A55C9172}"/>
              </a:ext>
            </a:extLst>
          </p:cNvPr>
          <p:cNvSpPr>
            <a:spLocks noGrp="1"/>
          </p:cNvSpPr>
          <p:nvPr>
            <p:ph type="title"/>
          </p:nvPr>
        </p:nvSpPr>
        <p:spPr>
          <a:xfrm>
            <a:off x="1136428" y="627564"/>
            <a:ext cx="7474172" cy="1325563"/>
          </a:xfrm>
        </p:spPr>
        <p:txBody>
          <a:bodyPr vert="horz" lIns="91440" tIns="45720" rIns="91440" bIns="45720" rtlCol="0" anchor="ctr">
            <a:normAutofit/>
          </a:bodyPr>
          <a:lstStyle/>
          <a:p>
            <a:r>
              <a:rPr lang="en-US">
                <a:solidFill>
                  <a:schemeClr val="accent2"/>
                </a:solidFill>
                <a:latin typeface="Source Sans Pro" panose="020B0503030403020204" pitchFamily="34" charset="0"/>
                <a:ea typeface="Source Sans Pro" panose="020B0503030403020204" pitchFamily="34" charset="0"/>
              </a:rPr>
              <a:t>Creating a Recruitment Strategy</a:t>
            </a:r>
            <a:endParaRPr lang="en-US" dirty="0">
              <a:solidFill>
                <a:schemeClr val="accent2"/>
              </a:solidFill>
              <a:latin typeface="Source Sans Pro" panose="020B0503030403020204" pitchFamily="34" charset="0"/>
              <a:ea typeface="Source Sans Pro" panose="020B0503030403020204" pitchFamily="34" charset="0"/>
            </a:endParaRPr>
          </a:p>
        </p:txBody>
      </p:sp>
      <p:sp>
        <p:nvSpPr>
          <p:cNvPr id="3" name="Content Placeholder 2">
            <a:extLst>
              <a:ext uri="{FF2B5EF4-FFF2-40B4-BE49-F238E27FC236}">
                <a16:creationId xmlns:a16="http://schemas.microsoft.com/office/drawing/2014/main" id="{A7468600-8119-4DCE-55BA-4DFA6527487D}"/>
              </a:ext>
            </a:extLst>
          </p:cNvPr>
          <p:cNvSpPr>
            <a:spLocks noGrp="1"/>
          </p:cNvSpPr>
          <p:nvPr>
            <p:ph idx="1"/>
          </p:nvPr>
        </p:nvSpPr>
        <p:spPr>
          <a:xfrm>
            <a:off x="1136429" y="2278173"/>
            <a:ext cx="6467867" cy="3450613"/>
          </a:xfrm>
        </p:spPr>
        <p:txBody>
          <a:bodyPr vert="horz" lIns="91440" tIns="45720" rIns="91440" bIns="45720" rtlCol="0" anchor="ctr">
            <a:normAutofit/>
          </a:bodyPr>
          <a:lstStyle/>
          <a:p>
            <a:r>
              <a:rPr lang="en-US" sz="3200">
                <a:solidFill>
                  <a:schemeClr val="accent5"/>
                </a:solidFill>
                <a:latin typeface="Source Sans Pro" panose="020B0503030403020204" pitchFamily="34" charset="0"/>
                <a:ea typeface="Source Sans Pro" panose="020B0503030403020204" pitchFamily="34" charset="0"/>
              </a:rPr>
              <a:t>6 &amp; 7 - List Barriers and Identify Ways to Overcome Them</a:t>
            </a:r>
          </a:p>
          <a:p>
            <a:pPr indent="-228600">
              <a:buFont typeface="Arial" panose="020B0604020202020204" pitchFamily="34" charset="0"/>
              <a:buChar char="•"/>
            </a:pPr>
            <a:endParaRPr lang="en-US" sz="2400" dirty="0">
              <a:solidFill>
                <a:schemeClr val="tx1"/>
              </a:solidFill>
              <a:latin typeface="+mn-lt"/>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E16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958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toy person in front of two lines of white figures">
            <a:extLst>
              <a:ext uri="{FF2B5EF4-FFF2-40B4-BE49-F238E27FC236}">
                <a16:creationId xmlns:a16="http://schemas.microsoft.com/office/drawing/2014/main" id="{D99A7995-C279-4FC1-44C1-61DA030FA838}"/>
              </a:ext>
            </a:extLst>
          </p:cNvPr>
          <p:cNvPicPr>
            <a:picLocks noChangeAspect="1"/>
          </p:cNvPicPr>
          <p:nvPr/>
        </p:nvPicPr>
        <p:blipFill rotWithShape="1">
          <a:blip r:embed="rId3">
            <a:alphaModFix/>
          </a:blip>
          <a:srcRect l="19026" r="15114" b="-6"/>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265438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6F4F-FCC1-C90D-44DC-E38C61B50A7D}"/>
              </a:ext>
            </a:extLst>
          </p:cNvPr>
          <p:cNvSpPr>
            <a:spLocks noGrp="1"/>
          </p:cNvSpPr>
          <p:nvPr>
            <p:ph type="title"/>
          </p:nvPr>
        </p:nvSpPr>
        <p:spPr>
          <a:xfrm>
            <a:off x="1127051" y="365125"/>
            <a:ext cx="11064949" cy="1325563"/>
          </a:xfrm>
        </p:spPr>
        <p:txBody>
          <a:bodyPr/>
          <a:lstStyle/>
          <a:p>
            <a:r>
              <a:rPr lang="en-US" dirty="0"/>
              <a:t>A Reminder: Culturally Relevant Strategies:</a:t>
            </a:r>
          </a:p>
        </p:txBody>
      </p:sp>
      <p:sp>
        <p:nvSpPr>
          <p:cNvPr id="3" name="Content Placeholder 2">
            <a:extLst>
              <a:ext uri="{FF2B5EF4-FFF2-40B4-BE49-F238E27FC236}">
                <a16:creationId xmlns:a16="http://schemas.microsoft.com/office/drawing/2014/main" id="{CDF9E05C-9D28-97F9-C2CB-552B9C12A656}"/>
              </a:ext>
            </a:extLst>
          </p:cNvPr>
          <p:cNvSpPr>
            <a:spLocks noGrp="1"/>
          </p:cNvSpPr>
          <p:nvPr>
            <p:ph idx="1"/>
          </p:nvPr>
        </p:nvSpPr>
        <p:spPr/>
        <p:txBody>
          <a:bodyPr>
            <a:normAutofit fontScale="40000" lnSpcReduction="20000"/>
          </a:bodyPr>
          <a:lstStyle/>
          <a:p>
            <a:r>
              <a:rPr lang="en-US" sz="9600" dirty="0">
                <a:solidFill>
                  <a:schemeClr val="accent5"/>
                </a:solidFill>
              </a:rPr>
              <a:t>Address problems THE WAY THEY SEE THEM</a:t>
            </a:r>
          </a:p>
          <a:p>
            <a:r>
              <a:rPr lang="en-US" sz="9600" dirty="0">
                <a:solidFill>
                  <a:schemeClr val="accent5"/>
                </a:solidFill>
              </a:rPr>
              <a:t>Complement rather than compete</a:t>
            </a:r>
          </a:p>
          <a:p>
            <a:r>
              <a:rPr lang="en-US" sz="9600" dirty="0">
                <a:solidFill>
                  <a:schemeClr val="accent5"/>
                </a:solidFill>
              </a:rPr>
              <a:t>Understand…</a:t>
            </a:r>
          </a:p>
          <a:p>
            <a:pPr marL="1314450" lvl="1" indent="-857250">
              <a:buFont typeface="Arial" panose="020B0604020202020204" pitchFamily="34" charset="0"/>
              <a:buChar char="•"/>
            </a:pPr>
            <a:r>
              <a:rPr lang="en-US" sz="6400" dirty="0">
                <a:solidFill>
                  <a:schemeClr val="accent5"/>
                </a:solidFill>
              </a:rPr>
              <a:t>Concerns</a:t>
            </a:r>
          </a:p>
          <a:p>
            <a:pPr marL="1314450" lvl="1" indent="-857250">
              <a:buFont typeface="Arial" panose="020B0604020202020204" pitchFamily="34" charset="0"/>
              <a:buChar char="•"/>
            </a:pPr>
            <a:r>
              <a:rPr lang="en-US" sz="6400" dirty="0">
                <a:solidFill>
                  <a:schemeClr val="accent5"/>
                </a:solidFill>
              </a:rPr>
              <a:t>Values</a:t>
            </a:r>
          </a:p>
          <a:p>
            <a:pPr marL="1314450" lvl="1" indent="-857250">
              <a:buFont typeface="Arial" panose="020B0604020202020204" pitchFamily="34" charset="0"/>
              <a:buChar char="•"/>
            </a:pPr>
            <a:r>
              <a:rPr lang="en-US" sz="6400" dirty="0">
                <a:solidFill>
                  <a:schemeClr val="accent5"/>
                </a:solidFill>
              </a:rPr>
              <a:t>Interests</a:t>
            </a:r>
          </a:p>
          <a:p>
            <a:r>
              <a:rPr lang="en-US" sz="9600" dirty="0">
                <a:solidFill>
                  <a:schemeClr val="accent5"/>
                </a:solidFill>
              </a:rPr>
              <a:t>Are inclusive</a:t>
            </a:r>
          </a:p>
          <a:p>
            <a:r>
              <a:rPr lang="en-US" sz="9600" dirty="0">
                <a:solidFill>
                  <a:schemeClr val="accent5"/>
                </a:solidFill>
              </a:rPr>
              <a:t>Create real change</a:t>
            </a:r>
            <a:endParaRPr lang="en-US" dirty="0"/>
          </a:p>
        </p:txBody>
      </p:sp>
      <p:sp>
        <p:nvSpPr>
          <p:cNvPr id="5" name="TextBox 4">
            <a:extLst>
              <a:ext uri="{FF2B5EF4-FFF2-40B4-BE49-F238E27FC236}">
                <a16:creationId xmlns:a16="http://schemas.microsoft.com/office/drawing/2014/main" id="{FFBF1166-0F29-89EA-5A96-6A21100A4373}"/>
              </a:ext>
            </a:extLst>
          </p:cNvPr>
          <p:cNvSpPr txBox="1"/>
          <p:nvPr/>
        </p:nvSpPr>
        <p:spPr>
          <a:xfrm>
            <a:off x="285738" y="5913129"/>
            <a:ext cx="9951207" cy="461665"/>
          </a:xfrm>
          <a:prstGeom prst="rect">
            <a:avLst/>
          </a:prstGeom>
          <a:noFill/>
        </p:spPr>
        <p:txBody>
          <a:bodyPr wrap="square">
            <a:spAutoFit/>
          </a:bodyPr>
          <a:lstStyle/>
          <a:p>
            <a:pPr marL="45720" indent="0" algn="ctr">
              <a:buNone/>
            </a:pPr>
            <a:r>
              <a:rPr lang="en-US" sz="2400" b="1" dirty="0">
                <a:solidFill>
                  <a:schemeClr val="accent2"/>
                </a:solidFill>
                <a:latin typeface="Source Sans Pro" panose="020B0503030403020204" pitchFamily="34" charset="0"/>
                <a:ea typeface="Source Sans Pro" panose="020B0503030403020204" pitchFamily="34" charset="0"/>
              </a:rPr>
              <a:t>Cultural relevance is key to sustainability AND impact</a:t>
            </a:r>
            <a:r>
              <a:rPr lang="en-US" sz="2400" dirty="0">
                <a:solidFill>
                  <a:schemeClr val="accent2"/>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2379082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31A3BD-0109-74F3-5F60-4016F5F46568}"/>
              </a:ext>
            </a:extLst>
          </p:cNvPr>
          <p:cNvPicPr>
            <a:picLocks noChangeAspect="1"/>
          </p:cNvPicPr>
          <p:nvPr/>
        </p:nvPicPr>
        <p:blipFill rotWithShape="1">
          <a:blip r:embed="rId3"/>
          <a:srcRect l="1"/>
          <a:stretch/>
        </p:blipFill>
        <p:spPr>
          <a:xfrm>
            <a:off x="20" y="-22"/>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3E7A6D-4E36-8A25-8979-14747716460C}"/>
              </a:ext>
            </a:extLst>
          </p:cNvPr>
          <p:cNvSpPr>
            <a:spLocks noGrp="1"/>
          </p:cNvSpPr>
          <p:nvPr>
            <p:ph type="title"/>
          </p:nvPr>
        </p:nvSpPr>
        <p:spPr>
          <a:xfrm>
            <a:off x="643466" y="643467"/>
            <a:ext cx="5452529" cy="3569242"/>
          </a:xfrm>
        </p:spPr>
        <p:txBody>
          <a:bodyPr vert="horz" lIns="91440" tIns="45720" rIns="91440" bIns="45720" rtlCol="0" anchor="t">
            <a:normAutofit/>
          </a:bodyPr>
          <a:lstStyle/>
          <a:p>
            <a:pPr algn="l"/>
            <a:r>
              <a:rPr lang="en-US" sz="5200">
                <a:solidFill>
                  <a:srgbClr val="FFFFFF"/>
                </a:solidFill>
                <a:latin typeface="+mj-lt"/>
              </a:rPr>
              <a:t>Retention</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059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FA8652-ECE5-979E-2807-60931D072B36}"/>
              </a:ext>
            </a:extLst>
          </p:cNvPr>
          <p:cNvSpPr>
            <a:spLocks noGrp="1"/>
          </p:cNvSpPr>
          <p:nvPr>
            <p:ph type="title"/>
          </p:nvPr>
        </p:nvSpPr>
        <p:spPr>
          <a:xfrm>
            <a:off x="1446028" y="327025"/>
            <a:ext cx="4202297" cy="1946274"/>
          </a:xfrm>
        </p:spPr>
        <p:txBody>
          <a:bodyPr vert="horz" lIns="91440" tIns="45720" rIns="91440" bIns="45720" rtlCol="0" anchor="b">
            <a:normAutofit/>
          </a:bodyPr>
          <a:lstStyle/>
          <a:p>
            <a:r>
              <a:rPr lang="en-US" sz="3600" dirty="0">
                <a:solidFill>
                  <a:schemeClr val="accent2"/>
                </a:solidFill>
                <a:latin typeface="Source Sans Pro" panose="020B0503030403020204" pitchFamily="34" charset="0"/>
                <a:ea typeface="Source Sans Pro" panose="020B0503030403020204" pitchFamily="34" charset="0"/>
              </a:rPr>
              <a:t>Retention: It’s a Matter of</a:t>
            </a:r>
          </a:p>
        </p:txBody>
      </p:sp>
      <p:sp>
        <p:nvSpPr>
          <p:cNvPr id="4" name="Content Placeholder 3">
            <a:extLst>
              <a:ext uri="{FF2B5EF4-FFF2-40B4-BE49-F238E27FC236}">
                <a16:creationId xmlns:a16="http://schemas.microsoft.com/office/drawing/2014/main" id="{A3E4606F-1205-B4AB-0323-4700BAB798EE}"/>
              </a:ext>
            </a:extLst>
          </p:cNvPr>
          <p:cNvSpPr>
            <a:spLocks noGrp="1"/>
          </p:cNvSpPr>
          <p:nvPr>
            <p:ph idx="1"/>
          </p:nvPr>
        </p:nvSpPr>
        <p:spPr>
          <a:xfrm>
            <a:off x="481014" y="2614613"/>
            <a:ext cx="5167311" cy="3590925"/>
          </a:xfrm>
        </p:spPr>
        <p:txBody>
          <a:bodyPr vert="horz" lIns="91440" tIns="45720" rIns="91440" bIns="45720" rtlCol="0">
            <a:normAutofit/>
          </a:bodyPr>
          <a:lstStyle/>
          <a:p>
            <a:r>
              <a:rPr lang="en-US" sz="3200" b="1" dirty="0">
                <a:solidFill>
                  <a:schemeClr val="accent5"/>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Time…..</a:t>
            </a:r>
            <a:endParaRPr lang="en-US" sz="3200" dirty="0">
              <a:solidFill>
                <a:schemeClr val="accent5"/>
              </a:solidFill>
              <a:latin typeface="Source Sans Pro" panose="020B0503030403020204" pitchFamily="34" charset="0"/>
              <a:ea typeface="Source Sans Pro" panose="020B0503030403020204" pitchFamily="34" charset="0"/>
            </a:endParaRPr>
          </a:p>
          <a:p>
            <a:pPr indent="-228600">
              <a:buFont typeface="Arial" panose="020B0604020202020204" pitchFamily="34" charset="0"/>
              <a:buChar char="•"/>
            </a:pPr>
            <a:endParaRPr lang="en-US" sz="1800" dirty="0">
              <a:solidFill>
                <a:schemeClr val="tx1"/>
              </a:solidFill>
              <a:latin typeface="+mn-lt"/>
            </a:endParaRPr>
          </a:p>
        </p:txBody>
      </p:sp>
      <p:pic>
        <p:nvPicPr>
          <p:cNvPr id="5" name="Picture 4">
            <a:extLst>
              <a:ext uri="{FF2B5EF4-FFF2-40B4-BE49-F238E27FC236}">
                <a16:creationId xmlns:a16="http://schemas.microsoft.com/office/drawing/2014/main" id="{A39D2826-1249-A943-E1E2-36F7D8470CBE}"/>
              </a:ext>
            </a:extLst>
          </p:cNvPr>
          <p:cNvPicPr>
            <a:picLocks noChangeAspect="1"/>
          </p:cNvPicPr>
          <p:nvPr/>
        </p:nvPicPr>
        <p:blipFill rotWithShape="1">
          <a:blip r:embed="rId2"/>
          <a:srcRect l="21636" r="15607"/>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3396477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Fireworks in the sky&#10;&#10;Description automatically generated">
            <a:extLst>
              <a:ext uri="{FF2B5EF4-FFF2-40B4-BE49-F238E27FC236}">
                <a16:creationId xmlns:a16="http://schemas.microsoft.com/office/drawing/2014/main" id="{CCBD5D13-0BDC-DFC2-768F-1376DFBC85FC}"/>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E3C5172-F65C-83FC-DEDB-F908A90619EF}"/>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solidFill>
                  <a:schemeClr val="accent1"/>
                </a:solidFill>
                <a:latin typeface="+mj-lt"/>
              </a:rPr>
              <a:t>… and Focus</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389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95D6-C168-6CAC-30F1-F948197BE66E}"/>
              </a:ext>
            </a:extLst>
          </p:cNvPr>
          <p:cNvSpPr>
            <a:spLocks noGrp="1"/>
          </p:cNvSpPr>
          <p:nvPr>
            <p:ph type="title"/>
          </p:nvPr>
        </p:nvSpPr>
        <p:spPr>
          <a:xfrm>
            <a:off x="1402592" y="365125"/>
            <a:ext cx="10569668" cy="1325563"/>
          </a:xfrm>
        </p:spPr>
        <p:txBody>
          <a:bodyPr/>
          <a:lstStyle/>
          <a:p>
            <a:r>
              <a:rPr lang="en-US" sz="4400" dirty="0"/>
              <a:t>Retention Strategies for Parenting Adults</a:t>
            </a:r>
            <a:endParaRPr lang="en-US" dirty="0"/>
          </a:p>
        </p:txBody>
      </p:sp>
      <p:sp>
        <p:nvSpPr>
          <p:cNvPr id="3" name="Content Placeholder 2">
            <a:extLst>
              <a:ext uri="{FF2B5EF4-FFF2-40B4-BE49-F238E27FC236}">
                <a16:creationId xmlns:a16="http://schemas.microsoft.com/office/drawing/2014/main" id="{305F6043-5C04-7011-09E9-C5E503B9FF1B}"/>
              </a:ext>
            </a:extLst>
          </p:cNvPr>
          <p:cNvSpPr>
            <a:spLocks noGrp="1"/>
          </p:cNvSpPr>
          <p:nvPr>
            <p:ph idx="1"/>
          </p:nvPr>
        </p:nvSpPr>
        <p:spPr/>
        <p:txBody>
          <a:bodyPr>
            <a:normAutofit lnSpcReduction="10000"/>
          </a:bodyPr>
          <a:lstStyle/>
          <a:p>
            <a:pPr>
              <a:lnSpc>
                <a:spcPct val="90000"/>
              </a:lnSpc>
            </a:pPr>
            <a:r>
              <a:rPr lang="en-US" sz="3200" dirty="0">
                <a:solidFill>
                  <a:schemeClr val="tx2"/>
                </a:solidFill>
              </a:rPr>
              <a:t>Projects with successful retention strategies have these things in common they:</a:t>
            </a:r>
          </a:p>
          <a:p>
            <a:pPr lvl="1">
              <a:lnSpc>
                <a:spcPct val="90000"/>
              </a:lnSpc>
            </a:pPr>
            <a:r>
              <a:rPr lang="en-US" sz="3200" dirty="0">
                <a:solidFill>
                  <a:schemeClr val="tx2"/>
                </a:solidFill>
              </a:rPr>
              <a:t>Listen</a:t>
            </a:r>
          </a:p>
          <a:p>
            <a:pPr marL="1177200" lvl="2" indent="-457200">
              <a:lnSpc>
                <a:spcPct val="90000"/>
              </a:lnSpc>
              <a:buFont typeface="Arial" panose="020B0604020202020204" pitchFamily="34" charset="0"/>
              <a:buChar char="•"/>
            </a:pPr>
            <a:r>
              <a:rPr lang="en-US" sz="3200" dirty="0">
                <a:solidFill>
                  <a:schemeClr val="tx2"/>
                </a:solidFill>
              </a:rPr>
              <a:t>Build on empathy</a:t>
            </a:r>
          </a:p>
          <a:p>
            <a:pPr marL="1177200" lvl="2" indent="-457200">
              <a:lnSpc>
                <a:spcPct val="90000"/>
              </a:lnSpc>
              <a:buFont typeface="Arial" panose="020B0604020202020204" pitchFamily="34" charset="0"/>
              <a:buChar char="•"/>
            </a:pPr>
            <a:r>
              <a:rPr lang="en-US" sz="3200" dirty="0">
                <a:solidFill>
                  <a:schemeClr val="tx2"/>
                </a:solidFill>
              </a:rPr>
              <a:t>Address concerns</a:t>
            </a:r>
          </a:p>
          <a:p>
            <a:pPr marL="1177200" lvl="2" indent="-457200">
              <a:lnSpc>
                <a:spcPct val="90000"/>
              </a:lnSpc>
              <a:buFont typeface="Arial" panose="020B0604020202020204" pitchFamily="34" charset="0"/>
              <a:buChar char="•"/>
            </a:pPr>
            <a:r>
              <a:rPr lang="en-US" sz="3200" dirty="0">
                <a:solidFill>
                  <a:schemeClr val="tx2"/>
                </a:solidFill>
              </a:rPr>
              <a:t>Address barriers</a:t>
            </a:r>
          </a:p>
          <a:p>
            <a:pPr lvl="1">
              <a:lnSpc>
                <a:spcPct val="90000"/>
              </a:lnSpc>
            </a:pPr>
            <a:r>
              <a:rPr lang="en-US" sz="3200" dirty="0">
                <a:solidFill>
                  <a:schemeClr val="tx2"/>
                </a:solidFill>
              </a:rPr>
              <a:t>Instill Hope</a:t>
            </a:r>
          </a:p>
          <a:p>
            <a:pPr marL="1177200" lvl="2" indent="-457200">
              <a:lnSpc>
                <a:spcPct val="90000"/>
              </a:lnSpc>
              <a:buFont typeface="Arial" panose="020B0604020202020204" pitchFamily="34" charset="0"/>
              <a:buChar char="•"/>
            </a:pPr>
            <a:r>
              <a:rPr lang="en-US" sz="3200" dirty="0">
                <a:solidFill>
                  <a:schemeClr val="tx2"/>
                </a:solidFill>
              </a:rPr>
              <a:t>Encouragement</a:t>
            </a:r>
          </a:p>
          <a:p>
            <a:pPr marL="1177200" lvl="2" indent="-457200">
              <a:lnSpc>
                <a:spcPct val="90000"/>
              </a:lnSpc>
              <a:buFont typeface="Arial" panose="020B0604020202020204" pitchFamily="34" charset="0"/>
              <a:buChar char="•"/>
            </a:pPr>
            <a:r>
              <a:rPr lang="en-US" sz="3200" dirty="0">
                <a:solidFill>
                  <a:schemeClr val="tx2"/>
                </a:solidFill>
              </a:rPr>
              <a:t>Strengthen provider/family alliances</a:t>
            </a:r>
          </a:p>
          <a:p>
            <a:endParaRPr lang="en-US" dirty="0"/>
          </a:p>
        </p:txBody>
      </p:sp>
    </p:spTree>
    <p:extLst>
      <p:ext uri="{BB962C8B-B14F-4D97-AF65-F5344CB8AC3E}">
        <p14:creationId xmlns:p14="http://schemas.microsoft.com/office/powerpoint/2010/main" val="294140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F73B1-439F-3819-E0A9-243E7EF3DF45}"/>
              </a:ext>
            </a:extLst>
          </p:cNvPr>
          <p:cNvSpPr>
            <a:spLocks noGrp="1"/>
          </p:cNvSpPr>
          <p:nvPr>
            <p:ph type="title"/>
          </p:nvPr>
        </p:nvSpPr>
        <p:spPr/>
        <p:txBody>
          <a:bodyPr>
            <a:normAutofit fontScale="90000"/>
          </a:bodyPr>
          <a:lstStyle/>
          <a:p>
            <a:r>
              <a:rPr lang="en-US" sz="4400" dirty="0"/>
              <a:t>Recruitment and Retention are built on one thing: Relationships!</a:t>
            </a:r>
            <a:br>
              <a:rPr lang="en-US" sz="4400" dirty="0"/>
            </a:br>
            <a:endParaRPr lang="en-US" dirty="0"/>
          </a:p>
        </p:txBody>
      </p:sp>
      <p:pic>
        <p:nvPicPr>
          <p:cNvPr id="4" name="Content Placeholder 3">
            <a:extLst>
              <a:ext uri="{FF2B5EF4-FFF2-40B4-BE49-F238E27FC236}">
                <a16:creationId xmlns:a16="http://schemas.microsoft.com/office/drawing/2014/main" id="{48CDB038-3ED6-6CD8-9F25-CAA5D18C0ECE}"/>
              </a:ext>
            </a:extLst>
          </p:cNvPr>
          <p:cNvPicPr>
            <a:picLocks noGrp="1" noChangeAspect="1"/>
          </p:cNvPicPr>
          <p:nvPr>
            <p:ph idx="1"/>
          </p:nvPr>
        </p:nvPicPr>
        <p:blipFill>
          <a:blip r:embed="rId2"/>
          <a:stretch>
            <a:fillRect/>
          </a:stretch>
        </p:blipFill>
        <p:spPr>
          <a:xfrm>
            <a:off x="2184163" y="2399748"/>
            <a:ext cx="8388823" cy="3218967"/>
          </a:xfrm>
          <a:prstGeom prst="rect">
            <a:avLst/>
          </a:prstGeom>
        </p:spPr>
      </p:pic>
    </p:spTree>
    <p:extLst>
      <p:ext uri="{BB962C8B-B14F-4D97-AF65-F5344CB8AC3E}">
        <p14:creationId xmlns:p14="http://schemas.microsoft.com/office/powerpoint/2010/main" val="2850194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604B-77D4-0B79-1645-1EE9D905AC8B}"/>
              </a:ext>
            </a:extLst>
          </p:cNvPr>
          <p:cNvSpPr>
            <a:spLocks noGrp="1"/>
          </p:cNvSpPr>
          <p:nvPr>
            <p:ph type="title"/>
          </p:nvPr>
        </p:nvSpPr>
        <p:spPr>
          <a:xfrm>
            <a:off x="481013" y="-320675"/>
            <a:ext cx="5167311" cy="1946274"/>
          </a:xfrm>
        </p:spPr>
        <p:txBody>
          <a:bodyPr vert="horz" lIns="91440" tIns="45720" rIns="91440" bIns="45720" rtlCol="0" anchor="b">
            <a:normAutofit/>
          </a:bodyPr>
          <a:lstStyle/>
          <a:p>
            <a:r>
              <a:rPr lang="en-US" sz="3600" dirty="0">
                <a:latin typeface="Source Sans Pro" panose="020B0503030403020204" pitchFamily="34" charset="0"/>
                <a:ea typeface="Source Sans Pro" panose="020B0503030403020204" pitchFamily="34" charset="0"/>
              </a:rPr>
              <a:t>Final Thought</a:t>
            </a:r>
          </a:p>
        </p:txBody>
      </p:sp>
      <p:sp>
        <p:nvSpPr>
          <p:cNvPr id="5" name="Content Placeholder 4">
            <a:extLst>
              <a:ext uri="{FF2B5EF4-FFF2-40B4-BE49-F238E27FC236}">
                <a16:creationId xmlns:a16="http://schemas.microsoft.com/office/drawing/2014/main" id="{976D609C-164A-6CCB-E6DB-F6E0CCFBBFE4}"/>
              </a:ext>
            </a:extLst>
          </p:cNvPr>
          <p:cNvSpPr>
            <a:spLocks noGrp="1"/>
          </p:cNvSpPr>
          <p:nvPr>
            <p:ph idx="1"/>
          </p:nvPr>
        </p:nvSpPr>
        <p:spPr>
          <a:xfrm>
            <a:off x="481014" y="2614613"/>
            <a:ext cx="5167311" cy="3590925"/>
          </a:xfrm>
        </p:spPr>
        <p:txBody>
          <a:bodyPr vert="horz" lIns="91440" tIns="45720" rIns="91440" bIns="45720" rtlCol="0">
            <a:normAutofit/>
          </a:bodyPr>
          <a:lstStyle/>
          <a:p>
            <a:pPr>
              <a:defRPr/>
            </a:pPr>
            <a:r>
              <a:rPr lang="en-US" sz="3200" i="1" dirty="0">
                <a:latin typeface="Source Sans Pro" panose="020B0503030403020204" pitchFamily="34" charset="0"/>
                <a:ea typeface="Source Sans Pro" panose="020B0503030403020204" pitchFamily="34" charset="0"/>
              </a:rPr>
              <a:t>“If at first, you </a:t>
            </a:r>
            <a:r>
              <a:rPr lang="en-US" sz="3200" b="1" i="1" dirty="0">
                <a:latin typeface="Source Sans Pro" panose="020B0503030403020204" pitchFamily="34" charset="0"/>
                <a:ea typeface="Source Sans Pro" panose="020B0503030403020204" pitchFamily="34" charset="0"/>
              </a:rPr>
              <a:t>DO</a:t>
            </a:r>
            <a:r>
              <a:rPr lang="en-US" sz="3200" i="1" dirty="0">
                <a:latin typeface="Source Sans Pro" panose="020B0503030403020204" pitchFamily="34" charset="0"/>
                <a:ea typeface="Source Sans Pro" panose="020B0503030403020204" pitchFamily="34" charset="0"/>
              </a:rPr>
              <a:t> succeed - try to hide your astonishment.”</a:t>
            </a:r>
          </a:p>
          <a:p>
            <a:pPr>
              <a:defRPr/>
            </a:pPr>
            <a:r>
              <a:rPr lang="en-US" sz="3200" i="1" dirty="0">
                <a:latin typeface="Source Sans Pro" panose="020B0503030403020204" pitchFamily="34" charset="0"/>
                <a:ea typeface="Source Sans Pro" panose="020B0503030403020204" pitchFamily="34" charset="0"/>
              </a:rPr>
              <a:t>  ~Author Unknown </a:t>
            </a:r>
          </a:p>
          <a:p>
            <a:pPr indent="-228600">
              <a:buFont typeface="Arial" panose="020B0604020202020204" pitchFamily="34" charset="0"/>
              <a:buChar char="•"/>
            </a:pPr>
            <a:endParaRPr lang="en-US" sz="1800" dirty="0">
              <a:solidFill>
                <a:schemeClr val="tx1"/>
              </a:solidFill>
              <a:latin typeface="+mn-lt"/>
            </a:endParaRPr>
          </a:p>
        </p:txBody>
      </p:sp>
      <p:pic>
        <p:nvPicPr>
          <p:cNvPr id="6" name="Picture 5">
            <a:extLst>
              <a:ext uri="{FF2B5EF4-FFF2-40B4-BE49-F238E27FC236}">
                <a16:creationId xmlns:a16="http://schemas.microsoft.com/office/drawing/2014/main" id="{8F90D038-7B3A-FBE3-7640-C54D26E7F2D5}"/>
              </a:ext>
            </a:extLst>
          </p:cNvPr>
          <p:cNvPicPr>
            <a:picLocks noChangeAspect="1"/>
          </p:cNvPicPr>
          <p:nvPr/>
        </p:nvPicPr>
        <p:blipFill rotWithShape="1">
          <a:blip r:embed="rId2"/>
          <a:srcRect r="2" b="4899"/>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70522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09F999-36AE-5953-7B67-3863BAE2CBA0}"/>
              </a:ext>
            </a:extLst>
          </p:cNvPr>
          <p:cNvSpPr>
            <a:spLocks noGrp="1"/>
          </p:cNvSpPr>
          <p:nvPr>
            <p:ph type="title"/>
          </p:nvPr>
        </p:nvSpPr>
        <p:spPr>
          <a:xfrm>
            <a:off x="5911158" y="1009258"/>
            <a:ext cx="5925219" cy="1538130"/>
          </a:xfrm>
        </p:spPr>
        <p:txBody>
          <a:bodyPr vert="horz" lIns="91440" tIns="45720" rIns="91440" bIns="45720" rtlCol="0" anchor="ctr">
            <a:normAutofit fontScale="90000"/>
          </a:bodyPr>
          <a:lstStyle/>
          <a:p>
            <a:r>
              <a:rPr lang="en-US" sz="4000" kern="1200" dirty="0">
                <a:solidFill>
                  <a:schemeClr val="accent1"/>
                </a:solidFill>
                <a:latin typeface="+mj-lt"/>
                <a:ea typeface="+mj-ea"/>
                <a:cs typeface="+mj-cs"/>
              </a:rPr>
              <a:t>Define Your Goal</a:t>
            </a:r>
            <a:br>
              <a:rPr lang="en-US" sz="4000" kern="1200" dirty="0">
                <a:solidFill>
                  <a:schemeClr val="accent1"/>
                </a:solidFill>
                <a:latin typeface="+mj-lt"/>
                <a:ea typeface="+mj-ea"/>
                <a:cs typeface="+mj-cs"/>
              </a:rPr>
            </a:br>
            <a:r>
              <a:rPr lang="en-US" sz="4000" kern="1200" dirty="0">
                <a:solidFill>
                  <a:schemeClr val="accent1"/>
                </a:solidFill>
                <a:latin typeface="+mj-lt"/>
                <a:ea typeface="+mj-ea"/>
                <a:cs typeface="+mj-cs"/>
              </a:rPr>
              <a:t>Strategy: Determine your goals by understanding YOUR Why</a:t>
            </a:r>
            <a:br>
              <a:rPr lang="en-US"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sp>
        <p:nvSpPr>
          <p:cNvPr id="25"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6" name="Picture 5">
            <a:extLst>
              <a:ext uri="{FF2B5EF4-FFF2-40B4-BE49-F238E27FC236}">
                <a16:creationId xmlns:a16="http://schemas.microsoft.com/office/drawing/2014/main" id="{FF70DA4F-1A77-3985-7D08-114001E005C5}"/>
              </a:ext>
            </a:extLst>
          </p:cNvPr>
          <p:cNvPicPr>
            <a:picLocks noChangeAspect="1"/>
          </p:cNvPicPr>
          <p:nvPr/>
        </p:nvPicPr>
        <p:blipFill>
          <a:blip r:embed="rId3"/>
          <a:stretch>
            <a:fillRect/>
          </a:stretch>
        </p:blipFill>
        <p:spPr>
          <a:xfrm>
            <a:off x="1480173" y="1778323"/>
            <a:ext cx="3267942" cy="3292761"/>
          </a:xfrm>
          <a:prstGeom prst="rect">
            <a:avLst/>
          </a:prstGeom>
        </p:spPr>
      </p:pic>
      <p:sp>
        <p:nvSpPr>
          <p:cNvPr id="5" name="Content Placeholder 4">
            <a:extLst>
              <a:ext uri="{FF2B5EF4-FFF2-40B4-BE49-F238E27FC236}">
                <a16:creationId xmlns:a16="http://schemas.microsoft.com/office/drawing/2014/main" id="{D280A9AC-A11A-F5C7-A82A-7C4A9960B5A9}"/>
              </a:ext>
            </a:extLst>
          </p:cNvPr>
          <p:cNvSpPr>
            <a:spLocks noGrp="1"/>
          </p:cNvSpPr>
          <p:nvPr>
            <p:ph idx="1"/>
          </p:nvPr>
        </p:nvSpPr>
        <p:spPr>
          <a:xfrm>
            <a:off x="6055490" y="3218985"/>
            <a:ext cx="5383652" cy="3470097"/>
          </a:xfrm>
        </p:spPr>
        <p:txBody>
          <a:bodyPr vert="horz" lIns="91440" tIns="45720" rIns="91440" bIns="45720" rtlCol="0">
            <a:normAutofit/>
          </a:bodyPr>
          <a:lstStyle/>
          <a:p>
            <a:r>
              <a:rPr lang="en-US" sz="3200" dirty="0">
                <a:solidFill>
                  <a:schemeClr val="accent2"/>
                </a:solidFill>
                <a:latin typeface="+mn-lt"/>
              </a:rPr>
              <a:t>Why do you want increased participation of parents?</a:t>
            </a:r>
          </a:p>
          <a:p>
            <a:pPr indent="-228600">
              <a:buFont typeface="Arial" panose="020B0604020202020204" pitchFamily="34" charset="0"/>
              <a:buChar char="•"/>
            </a:pPr>
            <a:endParaRPr lang="en-US" sz="2400" dirty="0">
              <a:solidFill>
                <a:schemeClr val="tx1"/>
              </a:solidFill>
              <a:latin typeface="+mn-lt"/>
            </a:endParaRPr>
          </a:p>
        </p:txBody>
      </p:sp>
    </p:spTree>
    <p:extLst>
      <p:ext uri="{BB962C8B-B14F-4D97-AF65-F5344CB8AC3E}">
        <p14:creationId xmlns:p14="http://schemas.microsoft.com/office/powerpoint/2010/main" val="3660980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17">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19">
            <a:extLst>
              <a:ext uri="{FF2B5EF4-FFF2-40B4-BE49-F238E27FC236}">
                <a16:creationId xmlns:a16="http://schemas.microsoft.com/office/drawing/2014/main" id="{B28EC6A1-D299-4AFF-AD16-9ADC9A31F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F0B932-318C-1FAC-AE65-C41DD4EF8606}"/>
              </a:ext>
            </a:extLst>
          </p:cNvPr>
          <p:cNvSpPr>
            <a:spLocks noGrp="1"/>
          </p:cNvSpPr>
          <p:nvPr>
            <p:ph type="title"/>
          </p:nvPr>
        </p:nvSpPr>
        <p:spPr>
          <a:xfrm>
            <a:off x="537037" y="2308046"/>
            <a:ext cx="3922908" cy="2967606"/>
          </a:xfrm>
        </p:spPr>
        <p:txBody>
          <a:bodyPr vert="horz" lIns="91440" tIns="45720" rIns="91440" bIns="45720" rtlCol="0" anchor="b">
            <a:normAutofit/>
          </a:bodyPr>
          <a:lstStyle/>
          <a:p>
            <a:r>
              <a:rPr lang="en-US" sz="4800" kern="1200" dirty="0">
                <a:solidFill>
                  <a:schemeClr val="accent5"/>
                </a:solidFill>
                <a:latin typeface="+mj-lt"/>
                <a:ea typeface="+mj-ea"/>
                <a:cs typeface="+mj-cs"/>
              </a:rPr>
              <a:t>Questions, Comments, Thoughts, Ideas?</a:t>
            </a:r>
          </a:p>
        </p:txBody>
      </p:sp>
      <p:sp>
        <p:nvSpPr>
          <p:cNvPr id="29" name="Rectangle 21">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5232" y="699896"/>
            <a:ext cx="826767" cy="5410328"/>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chemeClr val="accent5"/>
              </a:solidFill>
              <a:effectLst/>
              <a:uFillTx/>
              <a:latin typeface="Helvetica Neue Medium"/>
              <a:ea typeface="Helvetica Neue Medium"/>
              <a:cs typeface="Helvetica Neue Medium"/>
              <a:sym typeface="Helvetica Neue Medium"/>
            </a:endParaRPr>
          </a:p>
        </p:txBody>
      </p:sp>
      <p:cxnSp>
        <p:nvCxnSpPr>
          <p:cNvPr id="24" name="Straight Connector 23">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descr="Yellow and blue symbols">
            <a:extLst>
              <a:ext uri="{FF2B5EF4-FFF2-40B4-BE49-F238E27FC236}">
                <a16:creationId xmlns:a16="http://schemas.microsoft.com/office/drawing/2014/main" id="{5AE89254-91C2-C6ED-BDAE-DEADCD5C736D}"/>
              </a:ext>
            </a:extLst>
          </p:cNvPr>
          <p:cNvPicPr>
            <a:picLocks noChangeAspect="1"/>
          </p:cNvPicPr>
          <p:nvPr/>
        </p:nvPicPr>
        <p:blipFill rotWithShape="1">
          <a:blip r:embed="rId2"/>
          <a:srcRect t="12909" b="13562"/>
          <a:stretch/>
        </p:blipFill>
        <p:spPr>
          <a:xfrm>
            <a:off x="4593221" y="2308046"/>
            <a:ext cx="6771061" cy="3808700"/>
          </a:xfrm>
          <a:prstGeom prst="rect">
            <a:avLst/>
          </a:prstGeom>
        </p:spPr>
      </p:pic>
    </p:spTree>
    <p:extLst>
      <p:ext uri="{BB962C8B-B14F-4D97-AF65-F5344CB8AC3E}">
        <p14:creationId xmlns:p14="http://schemas.microsoft.com/office/powerpoint/2010/main" val="1537375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holding mouse">
            <a:extLst>
              <a:ext uri="{FF2B5EF4-FFF2-40B4-BE49-F238E27FC236}">
                <a16:creationId xmlns:a16="http://schemas.microsoft.com/office/drawing/2014/main" id="{1D5A7676-0FEE-F543-7AD7-EDBF9D1C7D7E}"/>
              </a:ext>
            </a:extLst>
          </p:cNvPr>
          <p:cNvPicPr>
            <a:picLocks noChangeAspect="1"/>
          </p:cNvPicPr>
          <p:nvPr/>
        </p:nvPicPr>
        <p:blipFill rotWithShape="1">
          <a:blip r:embed="rId2"/>
          <a:srcRect l="27689" r="25123" b="-2"/>
          <a:stretch/>
        </p:blipFill>
        <p:spPr>
          <a:xfrm>
            <a:off x="3306519" y="1587"/>
            <a:ext cx="4846882" cy="6856413"/>
          </a:xfrm>
          <a:custGeom>
            <a:avLst/>
            <a:gdLst/>
            <a:ahLst/>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p:spPr>
      </p:pic>
      <p:sp>
        <p:nvSpPr>
          <p:cNvPr id="2" name="Title 1">
            <a:extLst>
              <a:ext uri="{FF2B5EF4-FFF2-40B4-BE49-F238E27FC236}">
                <a16:creationId xmlns:a16="http://schemas.microsoft.com/office/drawing/2014/main" id="{B296D9D5-8170-A103-08F9-239982EC386A}"/>
              </a:ext>
            </a:extLst>
          </p:cNvPr>
          <p:cNvSpPr>
            <a:spLocks noGrp="1"/>
          </p:cNvSpPr>
          <p:nvPr>
            <p:ph type="title"/>
          </p:nvPr>
        </p:nvSpPr>
        <p:spPr>
          <a:xfrm>
            <a:off x="481012" y="485775"/>
            <a:ext cx="2825506" cy="5719762"/>
          </a:xfrm>
        </p:spPr>
        <p:txBody>
          <a:bodyPr vert="horz" lIns="91440" tIns="45720" rIns="91440" bIns="45720" rtlCol="0" anchor="ctr">
            <a:normAutofit/>
          </a:bodyPr>
          <a:lstStyle/>
          <a:p>
            <a:r>
              <a:rPr lang="en-US" sz="3600" dirty="0">
                <a:solidFill>
                  <a:schemeClr val="accent1"/>
                </a:solidFill>
                <a:latin typeface="Source Sans Pro" panose="020B0503030403020204" pitchFamily="34" charset="0"/>
                <a:ea typeface="Source Sans Pro" panose="020B0503030403020204" pitchFamily="34" charset="0"/>
              </a:rPr>
              <a:t>Contact Information</a:t>
            </a:r>
          </a:p>
        </p:txBody>
      </p:sp>
      <p:sp>
        <p:nvSpPr>
          <p:cNvPr id="3" name="Content Placeholder 2">
            <a:extLst>
              <a:ext uri="{FF2B5EF4-FFF2-40B4-BE49-F238E27FC236}">
                <a16:creationId xmlns:a16="http://schemas.microsoft.com/office/drawing/2014/main" id="{3A391722-C50F-429F-B823-8BE5CF975220}"/>
              </a:ext>
            </a:extLst>
          </p:cNvPr>
          <p:cNvSpPr>
            <a:spLocks noGrp="1"/>
          </p:cNvSpPr>
          <p:nvPr>
            <p:ph idx="1"/>
          </p:nvPr>
        </p:nvSpPr>
        <p:spPr>
          <a:xfrm>
            <a:off x="8416925" y="485774"/>
            <a:ext cx="3775075" cy="5719763"/>
          </a:xfrm>
        </p:spPr>
        <p:txBody>
          <a:bodyPr vert="horz" lIns="91440" tIns="45720" rIns="91440" bIns="45720" rtlCol="0" anchor="ctr">
            <a:normAutofit/>
          </a:bodyPr>
          <a:lstStyle/>
          <a:p>
            <a:r>
              <a:rPr lang="en-US" dirty="0">
                <a:solidFill>
                  <a:schemeClr val="accent5"/>
                </a:solidFill>
                <a:latin typeface="Source Sans Pro" panose="020B0503030403020204" pitchFamily="34" charset="0"/>
                <a:ea typeface="Source Sans Pro" panose="020B0503030403020204" pitchFamily="34" charset="0"/>
              </a:rPr>
              <a:t>Angela Da Re</a:t>
            </a:r>
          </a:p>
          <a:p>
            <a:r>
              <a:rPr lang="en-US" dirty="0">
                <a:solidFill>
                  <a:schemeClr val="accent5"/>
                </a:solidFill>
                <a:latin typeface="Source Sans Pro" panose="020B0503030403020204" pitchFamily="34" charset="0"/>
                <a:ea typeface="Source Sans Pro" panose="020B0503030403020204" pitchFamily="34" charset="0"/>
              </a:rPr>
              <a:t>CADCA Trainer</a:t>
            </a:r>
          </a:p>
          <a:p>
            <a:r>
              <a:rPr lang="en-US" dirty="0">
                <a:solidFill>
                  <a:schemeClr val="accent5"/>
                </a:solidFill>
                <a:latin typeface="Source Sans Pro" panose="020B0503030403020204" pitchFamily="34" charset="0"/>
                <a:ea typeface="Source Sans Pro" panose="020B0503030403020204" pitchFamily="34" charset="0"/>
              </a:rPr>
              <a:t>dare.email@gmail.com</a:t>
            </a:r>
          </a:p>
        </p:txBody>
      </p:sp>
    </p:spTree>
    <p:extLst>
      <p:ext uri="{BB962C8B-B14F-4D97-AF65-F5344CB8AC3E}">
        <p14:creationId xmlns:p14="http://schemas.microsoft.com/office/powerpoint/2010/main" val="2610457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805F-C5D7-797A-D6EC-1ECBE7D9A88A}"/>
              </a:ext>
            </a:extLst>
          </p:cNvPr>
          <p:cNvSpPr>
            <a:spLocks noGrp="1"/>
          </p:cNvSpPr>
          <p:nvPr>
            <p:ph type="title"/>
          </p:nvPr>
        </p:nvSpPr>
        <p:spPr/>
        <p:txBody>
          <a:bodyPr/>
          <a:lstStyle/>
          <a:p>
            <a:r>
              <a:rPr lang="en-US" dirty="0"/>
              <a:t>Next in the Wednesday Webinar series</a:t>
            </a:r>
          </a:p>
        </p:txBody>
      </p:sp>
      <p:sp>
        <p:nvSpPr>
          <p:cNvPr id="3" name="Content Placeholder 2">
            <a:extLst>
              <a:ext uri="{FF2B5EF4-FFF2-40B4-BE49-F238E27FC236}">
                <a16:creationId xmlns:a16="http://schemas.microsoft.com/office/drawing/2014/main" id="{5589BCCB-31EC-343F-1DF0-FA24FEEBED4E}"/>
              </a:ext>
            </a:extLst>
          </p:cNvPr>
          <p:cNvSpPr>
            <a:spLocks noGrp="1"/>
          </p:cNvSpPr>
          <p:nvPr>
            <p:ph idx="1"/>
          </p:nvPr>
        </p:nvSpPr>
        <p:spPr>
          <a:xfrm>
            <a:off x="1402591" y="1833988"/>
            <a:ext cx="3641849" cy="4604911"/>
          </a:xfrm>
        </p:spPr>
        <p:txBody>
          <a:bodyPr/>
          <a:lstStyle/>
          <a:p>
            <a:pPr marL="0" marR="0" algn="ctr">
              <a:spcBef>
                <a:spcPts val="0"/>
              </a:spcBef>
              <a:spcAft>
                <a:spcPts val="0"/>
              </a:spcAft>
            </a:pPr>
            <a:r>
              <a:rPr lang="en-US" dirty="0">
                <a:latin typeface="Source Sans Pro" panose="020B0503030403020204" pitchFamily="34" charset="0"/>
                <a:ea typeface="Source Sans Pro" panose="020B0503030403020204" pitchFamily="34" charset="0"/>
              </a:rPr>
              <a:t>April 19th at 1pm (EST) “</a:t>
            </a:r>
            <a:r>
              <a:rPr lang="en-US" sz="2800" dirty="0">
                <a:effectLst/>
                <a:latin typeface="Source Sans Pro" panose="020B0503030403020204" pitchFamily="34" charset="0"/>
                <a:ea typeface="Source Sans Pro" panose="020B0503030403020204" pitchFamily="34" charset="0"/>
              </a:rPr>
              <a:t>How to bring Urban Leaders together to enhance capacity, support and resources” with CADCA Trainer </a:t>
            </a:r>
            <a:r>
              <a:rPr lang="en-US" sz="2800" dirty="0" err="1">
                <a:effectLst/>
                <a:latin typeface="Source Sans Pro" panose="020B0503030403020204" pitchFamily="34" charset="0"/>
                <a:ea typeface="Source Sans Pro" panose="020B0503030403020204" pitchFamily="34" charset="0"/>
              </a:rPr>
              <a:t>Jerria</a:t>
            </a:r>
            <a:r>
              <a:rPr lang="en-US" sz="2800" dirty="0">
                <a:effectLst/>
                <a:latin typeface="Source Sans Pro" panose="020B0503030403020204" pitchFamily="34" charset="0"/>
                <a:ea typeface="Source Sans Pro" panose="020B0503030403020204" pitchFamily="34" charset="0"/>
              </a:rPr>
              <a:t> Martin. </a:t>
            </a:r>
          </a:p>
          <a:p>
            <a:pPr marL="0" marR="0" algn="ctr">
              <a:spcBef>
                <a:spcPts val="0"/>
              </a:spcBef>
              <a:spcAft>
                <a:spcPts val="0"/>
              </a:spcAft>
            </a:pP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2AD8C574-01E4-4A4A-7C8B-F32E12C3C818}"/>
              </a:ext>
            </a:extLst>
          </p:cNvPr>
          <p:cNvPicPr>
            <a:picLocks noChangeAspect="1"/>
          </p:cNvPicPr>
          <p:nvPr/>
        </p:nvPicPr>
        <p:blipFill>
          <a:blip r:embed="rId2"/>
          <a:stretch>
            <a:fillRect/>
          </a:stretch>
        </p:blipFill>
        <p:spPr>
          <a:xfrm>
            <a:off x="6903721" y="1833989"/>
            <a:ext cx="3014598" cy="3151905"/>
          </a:xfrm>
          <a:prstGeom prst="rect">
            <a:avLst/>
          </a:prstGeom>
        </p:spPr>
      </p:pic>
    </p:spTree>
    <p:extLst>
      <p:ext uri="{BB962C8B-B14F-4D97-AF65-F5344CB8AC3E}">
        <p14:creationId xmlns:p14="http://schemas.microsoft.com/office/powerpoint/2010/main" val="2226377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7F66-B3F5-6F2B-5CDD-3E18786F15A1}"/>
              </a:ext>
            </a:extLst>
          </p:cNvPr>
          <p:cNvSpPr>
            <a:spLocks noGrp="1"/>
          </p:cNvSpPr>
          <p:nvPr>
            <p:ph type="title"/>
          </p:nvPr>
        </p:nvSpPr>
        <p:spPr>
          <a:xfrm>
            <a:off x="1402592" y="365125"/>
            <a:ext cx="5059168" cy="1325563"/>
          </a:xfrm>
        </p:spPr>
        <p:txBody>
          <a:bodyPr/>
          <a:lstStyle/>
          <a:p>
            <a:pPr algn="ctr"/>
            <a:r>
              <a:rPr lang="en-US" dirty="0"/>
              <a:t>    22</a:t>
            </a:r>
            <a:r>
              <a:rPr lang="en-US" baseline="30000" dirty="0"/>
              <a:t>nd</a:t>
            </a:r>
            <a:r>
              <a:rPr lang="en-US" dirty="0"/>
              <a:t> Annal         Mid -Year </a:t>
            </a:r>
          </a:p>
        </p:txBody>
      </p:sp>
      <p:pic>
        <p:nvPicPr>
          <p:cNvPr id="9" name="Content Placeholder 8" descr="Graphical user interface, website&#10;&#10;Description automatically generated">
            <a:extLst>
              <a:ext uri="{FF2B5EF4-FFF2-40B4-BE49-F238E27FC236}">
                <a16:creationId xmlns:a16="http://schemas.microsoft.com/office/drawing/2014/main" id="{A4E7A22D-0129-DACD-B8DD-BBB4F4D73E30}"/>
              </a:ext>
            </a:extLst>
          </p:cNvPr>
          <p:cNvPicPr>
            <a:picLocks noGrp="1" noChangeAspect="1"/>
          </p:cNvPicPr>
          <p:nvPr>
            <p:ph idx="1"/>
          </p:nvPr>
        </p:nvPicPr>
        <p:blipFill>
          <a:blip r:embed="rId2"/>
          <a:stretch>
            <a:fillRect/>
          </a:stretch>
        </p:blipFill>
        <p:spPr>
          <a:xfrm>
            <a:off x="6804343" y="76893"/>
            <a:ext cx="5387657" cy="3624782"/>
          </a:xfrm>
        </p:spPr>
      </p:pic>
      <p:sp>
        <p:nvSpPr>
          <p:cNvPr id="11" name="TextBox 10">
            <a:extLst>
              <a:ext uri="{FF2B5EF4-FFF2-40B4-BE49-F238E27FC236}">
                <a16:creationId xmlns:a16="http://schemas.microsoft.com/office/drawing/2014/main" id="{4346ABCB-5171-D276-0919-C5DD536C97BB}"/>
              </a:ext>
            </a:extLst>
          </p:cNvPr>
          <p:cNvSpPr txBox="1"/>
          <p:nvPr/>
        </p:nvSpPr>
        <p:spPr>
          <a:xfrm>
            <a:off x="411480" y="2087880"/>
            <a:ext cx="6545580" cy="4154984"/>
          </a:xfrm>
          <a:prstGeom prst="rect">
            <a:avLst/>
          </a:prstGeom>
          <a:noFill/>
        </p:spPr>
        <p:txBody>
          <a:bodyPr wrap="square" rtlCol="0">
            <a:spAutoFit/>
          </a:bodyPr>
          <a:lstStyle/>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CADCA’s 2023 Mid Year will take place on July 16-20th at the Gaylord Texan resort in Grapevine Texas. </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Submit a Call for Presentation now on CADCA.org </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Deadline for submission is 4/3/21</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Registration starts June 5th</a:t>
            </a:r>
          </a:p>
        </p:txBody>
      </p:sp>
    </p:spTree>
    <p:extLst>
      <p:ext uri="{BB962C8B-B14F-4D97-AF65-F5344CB8AC3E}">
        <p14:creationId xmlns:p14="http://schemas.microsoft.com/office/powerpoint/2010/main" val="8598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33E3-B33D-074C-B703-EF8F51460FCC}"/>
              </a:ext>
            </a:extLst>
          </p:cNvPr>
          <p:cNvSpPr>
            <a:spLocks noGrp="1"/>
          </p:cNvSpPr>
          <p:nvPr>
            <p:ph type="title"/>
          </p:nvPr>
        </p:nvSpPr>
        <p:spPr/>
        <p:txBody>
          <a:bodyPr>
            <a:normAutofit/>
          </a:bodyPr>
          <a:lstStyle/>
          <a:p>
            <a:r>
              <a:rPr lang="en-US" sz="6000" dirty="0"/>
              <a:t>Stay Connected!</a:t>
            </a:r>
          </a:p>
        </p:txBody>
      </p:sp>
      <p:grpSp>
        <p:nvGrpSpPr>
          <p:cNvPr id="4030" name="Group 4029"/>
          <p:cNvGrpSpPr/>
          <p:nvPr/>
        </p:nvGrpSpPr>
        <p:grpSpPr>
          <a:xfrm>
            <a:off x="5900379" y="2015662"/>
            <a:ext cx="7488976" cy="3902350"/>
            <a:chOff x="5900379" y="2015662"/>
            <a:chExt cx="7488976" cy="3902350"/>
          </a:xfrm>
        </p:grpSpPr>
        <p:sp>
          <p:nvSpPr>
            <p:cNvPr id="4" name="TextBox 3">
              <a:extLst>
                <a:ext uri="{FF2B5EF4-FFF2-40B4-BE49-F238E27FC236}">
                  <a16:creationId xmlns:a16="http://schemas.microsoft.com/office/drawing/2014/main" id="{D2695943-C206-7E47-9EBC-E0396894D301}"/>
                </a:ext>
              </a:extLst>
            </p:cNvPr>
            <p:cNvSpPr txBox="1"/>
            <p:nvPr/>
          </p:nvSpPr>
          <p:spPr>
            <a:xfrm>
              <a:off x="6477232" y="2015662"/>
              <a:ext cx="6912123" cy="3902350"/>
            </a:xfrm>
            <a:prstGeom prst="rect">
              <a:avLst/>
            </a:prstGeom>
            <a:noFill/>
          </p:spPr>
          <p:txBody>
            <a:bodyPr wrap="square" rtlCol="0">
              <a:spAutoFit/>
            </a:bodyPr>
            <a:lstStyle/>
            <a:p>
              <a:pPr>
                <a:lnSpc>
                  <a:spcPct val="150000"/>
                </a:lnSpc>
              </a:pPr>
              <a:r>
                <a:rPr lang="en-US" sz="2700" kern="1200" dirty="0">
                  <a:solidFill>
                    <a:schemeClr val="bg1"/>
                  </a:solidFill>
                  <a:effectLst/>
                  <a:latin typeface="Source Sans Pro" panose="020B0503030403020204" pitchFamily="34" charset="77"/>
                  <a:ea typeface="+mn-ea"/>
                  <a:cs typeface="+mn-cs"/>
                </a:rPr>
                <a:t>Facebook.com/CADCA        </a:t>
              </a:r>
            </a:p>
            <a:p>
              <a:pPr>
                <a:lnSpc>
                  <a:spcPct val="150000"/>
                </a:lnSpc>
              </a:pPr>
              <a:r>
                <a:rPr lang="en-US" sz="2700" kern="1200" dirty="0">
                  <a:solidFill>
                    <a:schemeClr val="bg1"/>
                  </a:solidFill>
                  <a:effectLst/>
                  <a:latin typeface="Source Sans Pro" panose="020B0503030403020204" pitchFamily="34" charset="77"/>
                  <a:ea typeface="+mn-ea"/>
                  <a:cs typeface="+mn-cs"/>
                </a:rPr>
                <a:t>Twitter.com/CADCA        </a:t>
              </a:r>
            </a:p>
            <a:p>
              <a:pPr>
                <a:lnSpc>
                  <a:spcPct val="150000"/>
                </a:lnSpc>
              </a:pPr>
              <a:r>
                <a:rPr lang="en-US" sz="2700" kern="1200" dirty="0">
                  <a:solidFill>
                    <a:schemeClr val="bg1"/>
                  </a:solidFill>
                  <a:effectLst/>
                  <a:latin typeface="Source Sans Pro" panose="020B0503030403020204" pitchFamily="34" charset="77"/>
                  <a:ea typeface="+mn-ea"/>
                  <a:cs typeface="+mn-cs"/>
                </a:rPr>
                <a:t>Instagram.com/</a:t>
              </a:r>
              <a:r>
                <a:rPr lang="en-US" sz="2700" kern="1200" dirty="0" err="1">
                  <a:solidFill>
                    <a:schemeClr val="bg1"/>
                  </a:solidFill>
                  <a:effectLst/>
                  <a:latin typeface="Source Sans Pro" panose="020B0503030403020204" pitchFamily="34" charset="77"/>
                  <a:ea typeface="+mn-ea"/>
                  <a:cs typeface="+mn-cs"/>
                </a:rPr>
                <a:t>CADCACoalitions</a:t>
              </a:r>
              <a:r>
                <a:rPr lang="en-US" sz="2700" kern="1200" dirty="0">
                  <a:solidFill>
                    <a:schemeClr val="bg1"/>
                  </a:solidFill>
                  <a:effectLst/>
                  <a:latin typeface="Source Sans Pro" panose="020B0503030403020204" pitchFamily="34" charset="77"/>
                  <a:ea typeface="+mn-ea"/>
                  <a:cs typeface="+mn-cs"/>
                </a:rPr>
                <a:t>        </a:t>
              </a:r>
            </a:p>
            <a:p>
              <a:pPr>
                <a:lnSpc>
                  <a:spcPct val="150000"/>
                </a:lnSpc>
              </a:pPr>
              <a:r>
                <a:rPr lang="en-US" sz="2700" kern="1200" dirty="0">
                  <a:solidFill>
                    <a:schemeClr val="bg1"/>
                  </a:solidFill>
                  <a:effectLst/>
                  <a:latin typeface="Source Sans Pro" panose="020B0503030403020204" pitchFamily="34" charset="77"/>
                  <a:ea typeface="+mn-ea"/>
                  <a:cs typeface="+mn-cs"/>
                </a:rPr>
                <a:t>YouTube.com/</a:t>
              </a:r>
              <a:r>
                <a:rPr lang="en-US" sz="2700" kern="1200" dirty="0" err="1">
                  <a:solidFill>
                    <a:schemeClr val="bg1"/>
                  </a:solidFill>
                  <a:effectLst/>
                  <a:latin typeface="Source Sans Pro" panose="020B0503030403020204" pitchFamily="34" charset="77"/>
                  <a:ea typeface="+mn-ea"/>
                  <a:cs typeface="+mn-cs"/>
                </a:rPr>
                <a:t>CADCAorg</a:t>
              </a:r>
              <a:r>
                <a:rPr lang="en-US" sz="2700" kern="1200" dirty="0">
                  <a:solidFill>
                    <a:schemeClr val="bg1"/>
                  </a:solidFill>
                  <a:effectLst/>
                  <a:latin typeface="Source Sans Pro" panose="020B0503030403020204" pitchFamily="34" charset="77"/>
                  <a:ea typeface="+mn-ea"/>
                  <a:cs typeface="+mn-cs"/>
                </a:rPr>
                <a:t>        </a:t>
              </a:r>
            </a:p>
            <a:p>
              <a:pPr>
                <a:lnSpc>
                  <a:spcPct val="150000"/>
                </a:lnSpc>
              </a:pPr>
              <a:r>
                <a:rPr lang="en-US" sz="2700" kern="1200" dirty="0">
                  <a:solidFill>
                    <a:schemeClr val="bg1"/>
                  </a:solidFill>
                  <a:effectLst/>
                  <a:latin typeface="Source Sans Pro" panose="020B0503030403020204" pitchFamily="34" charset="77"/>
                  <a:ea typeface="+mn-ea"/>
                  <a:cs typeface="+mn-cs"/>
                </a:rPr>
                <a:t>LinkedIn.com/company/CADCA</a:t>
              </a:r>
            </a:p>
            <a:p>
              <a:pPr>
                <a:lnSpc>
                  <a:spcPct val="150000"/>
                </a:lnSpc>
              </a:pPr>
              <a:r>
                <a:rPr lang="en-US" sz="2700" b="1" i="0" kern="1200" dirty="0">
                  <a:solidFill>
                    <a:schemeClr val="bg1"/>
                  </a:solidFill>
                  <a:effectLst/>
                  <a:latin typeface="Source Sans Pro Semibold" panose="020B0503030403020204" pitchFamily="34" charset="77"/>
                  <a:ea typeface="+mn-ea"/>
                  <a:cs typeface="+mn-cs"/>
                </a:rPr>
                <a:t>cadca.org</a:t>
              </a:r>
            </a:p>
          </p:txBody>
        </p:sp>
        <p:sp>
          <p:nvSpPr>
            <p:cNvPr id="9103" name="Freeform 3983"/>
            <p:cNvSpPr>
              <a:spLocks noEditPoints="1"/>
            </p:cNvSpPr>
            <p:nvPr/>
          </p:nvSpPr>
          <p:spPr bwMode="auto">
            <a:xfrm>
              <a:off x="5913089" y="2218678"/>
              <a:ext cx="381824" cy="381824"/>
            </a:xfrm>
            <a:custGeom>
              <a:avLst/>
              <a:gdLst/>
              <a:ahLst/>
              <a:cxnLst>
                <a:cxn ang="0">
                  <a:pos x="42" y="84"/>
                </a:cxn>
                <a:cxn ang="0">
                  <a:pos x="25" y="81"/>
                </a:cxn>
                <a:cxn ang="0">
                  <a:pos x="12" y="72"/>
                </a:cxn>
                <a:cxn ang="0">
                  <a:pos x="3" y="58"/>
                </a:cxn>
                <a:cxn ang="0">
                  <a:pos x="0" y="42"/>
                </a:cxn>
                <a:cxn ang="0">
                  <a:pos x="3" y="26"/>
                </a:cxn>
                <a:cxn ang="0">
                  <a:pos x="12" y="12"/>
                </a:cxn>
                <a:cxn ang="0">
                  <a:pos x="25" y="3"/>
                </a:cxn>
                <a:cxn ang="0">
                  <a:pos x="42" y="0"/>
                </a:cxn>
                <a:cxn ang="0">
                  <a:pos x="58" y="3"/>
                </a:cxn>
                <a:cxn ang="0">
                  <a:pos x="71" y="12"/>
                </a:cxn>
                <a:cxn ang="0">
                  <a:pos x="80" y="26"/>
                </a:cxn>
                <a:cxn ang="0">
                  <a:pos x="84" y="42"/>
                </a:cxn>
                <a:cxn ang="0">
                  <a:pos x="80" y="58"/>
                </a:cxn>
                <a:cxn ang="0">
                  <a:pos x="71" y="72"/>
                </a:cxn>
                <a:cxn ang="0">
                  <a:pos x="58" y="81"/>
                </a:cxn>
                <a:cxn ang="0">
                  <a:pos x="42" y="84"/>
                </a:cxn>
                <a:cxn ang="0">
                  <a:pos x="31" y="44"/>
                </a:cxn>
                <a:cxn ang="0">
                  <a:pos x="37" y="44"/>
                </a:cxn>
                <a:cxn ang="0">
                  <a:pos x="37" y="62"/>
                </a:cxn>
                <a:cxn ang="0">
                  <a:pos x="45" y="62"/>
                </a:cxn>
                <a:cxn ang="0">
                  <a:pos x="45" y="44"/>
                </a:cxn>
                <a:cxn ang="0">
                  <a:pos x="53" y="44"/>
                </a:cxn>
                <a:cxn ang="0">
                  <a:pos x="53" y="36"/>
                </a:cxn>
                <a:cxn ang="0">
                  <a:pos x="45" y="36"/>
                </a:cxn>
                <a:cxn ang="0">
                  <a:pos x="45" y="32"/>
                </a:cxn>
                <a:cxn ang="0">
                  <a:pos x="45" y="30"/>
                </a:cxn>
                <a:cxn ang="0">
                  <a:pos x="46" y="29"/>
                </a:cxn>
                <a:cxn ang="0">
                  <a:pos x="53" y="29"/>
                </a:cxn>
                <a:cxn ang="0">
                  <a:pos x="53" y="22"/>
                </a:cxn>
                <a:cxn ang="0">
                  <a:pos x="46" y="22"/>
                </a:cxn>
                <a:cxn ang="0">
                  <a:pos x="40" y="25"/>
                </a:cxn>
                <a:cxn ang="0">
                  <a:pos x="37" y="32"/>
                </a:cxn>
                <a:cxn ang="0">
                  <a:pos x="37" y="36"/>
                </a:cxn>
                <a:cxn ang="0">
                  <a:pos x="31" y="36"/>
                </a:cxn>
                <a:cxn ang="0">
                  <a:pos x="31" y="44"/>
                </a:cxn>
              </a:cxnLst>
              <a:rect l="0" t="0" r="r" b="b"/>
              <a:pathLst>
                <a:path w="84" h="84">
                  <a:moveTo>
                    <a:pt x="42" y="84"/>
                  </a:moveTo>
                  <a:cubicBezTo>
                    <a:pt x="36" y="84"/>
                    <a:pt x="30" y="83"/>
                    <a:pt x="25" y="81"/>
                  </a:cubicBezTo>
                  <a:cubicBezTo>
                    <a:pt x="20" y="79"/>
                    <a:pt x="16" y="76"/>
                    <a:pt x="12" y="72"/>
                  </a:cubicBezTo>
                  <a:cubicBezTo>
                    <a:pt x="8" y="68"/>
                    <a:pt x="5" y="64"/>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ubicBezTo>
                    <a:pt x="47" y="0"/>
                    <a:pt x="53" y="1"/>
                    <a:pt x="58" y="3"/>
                  </a:cubicBezTo>
                  <a:cubicBezTo>
                    <a:pt x="63" y="6"/>
                    <a:pt x="68" y="9"/>
                    <a:pt x="71" y="12"/>
                  </a:cubicBezTo>
                  <a:cubicBezTo>
                    <a:pt x="75" y="16"/>
                    <a:pt x="78" y="21"/>
                    <a:pt x="80" y="26"/>
                  </a:cubicBezTo>
                  <a:cubicBezTo>
                    <a:pt x="82" y="31"/>
                    <a:pt x="84" y="36"/>
                    <a:pt x="84" y="42"/>
                  </a:cubicBezTo>
                  <a:cubicBezTo>
                    <a:pt x="84" y="48"/>
                    <a:pt x="82" y="53"/>
                    <a:pt x="80" y="58"/>
                  </a:cubicBezTo>
                  <a:cubicBezTo>
                    <a:pt x="78" y="64"/>
                    <a:pt x="75" y="68"/>
                    <a:pt x="71" y="72"/>
                  </a:cubicBezTo>
                  <a:cubicBezTo>
                    <a:pt x="68" y="76"/>
                    <a:pt x="63" y="79"/>
                    <a:pt x="58" y="81"/>
                  </a:cubicBezTo>
                  <a:cubicBezTo>
                    <a:pt x="53" y="83"/>
                    <a:pt x="47" y="84"/>
                    <a:pt x="42" y="84"/>
                  </a:cubicBezTo>
                  <a:close/>
                  <a:moveTo>
                    <a:pt x="31" y="44"/>
                  </a:moveTo>
                  <a:cubicBezTo>
                    <a:pt x="37" y="44"/>
                    <a:pt x="37" y="44"/>
                    <a:pt x="37" y="44"/>
                  </a:cubicBezTo>
                  <a:cubicBezTo>
                    <a:pt x="37" y="62"/>
                    <a:pt x="37" y="62"/>
                    <a:pt x="37" y="62"/>
                  </a:cubicBezTo>
                  <a:cubicBezTo>
                    <a:pt x="45" y="62"/>
                    <a:pt x="45" y="62"/>
                    <a:pt x="45" y="62"/>
                  </a:cubicBezTo>
                  <a:cubicBezTo>
                    <a:pt x="45" y="44"/>
                    <a:pt x="45" y="44"/>
                    <a:pt x="45" y="44"/>
                  </a:cubicBezTo>
                  <a:cubicBezTo>
                    <a:pt x="53" y="44"/>
                    <a:pt x="53" y="44"/>
                    <a:pt x="53" y="44"/>
                  </a:cubicBezTo>
                  <a:cubicBezTo>
                    <a:pt x="53" y="36"/>
                    <a:pt x="53" y="36"/>
                    <a:pt x="53" y="36"/>
                  </a:cubicBezTo>
                  <a:cubicBezTo>
                    <a:pt x="45" y="36"/>
                    <a:pt x="45" y="36"/>
                    <a:pt x="45" y="36"/>
                  </a:cubicBezTo>
                  <a:cubicBezTo>
                    <a:pt x="45" y="32"/>
                    <a:pt x="45" y="32"/>
                    <a:pt x="45" y="32"/>
                  </a:cubicBezTo>
                  <a:cubicBezTo>
                    <a:pt x="45" y="31"/>
                    <a:pt x="45" y="31"/>
                    <a:pt x="45" y="30"/>
                  </a:cubicBezTo>
                  <a:cubicBezTo>
                    <a:pt x="46" y="30"/>
                    <a:pt x="46" y="29"/>
                    <a:pt x="46" y="29"/>
                  </a:cubicBezTo>
                  <a:cubicBezTo>
                    <a:pt x="53" y="29"/>
                    <a:pt x="53" y="29"/>
                    <a:pt x="53" y="29"/>
                  </a:cubicBezTo>
                  <a:cubicBezTo>
                    <a:pt x="53" y="22"/>
                    <a:pt x="53" y="22"/>
                    <a:pt x="53" y="22"/>
                  </a:cubicBezTo>
                  <a:cubicBezTo>
                    <a:pt x="46" y="22"/>
                    <a:pt x="46" y="22"/>
                    <a:pt x="46" y="22"/>
                  </a:cubicBezTo>
                  <a:cubicBezTo>
                    <a:pt x="44" y="22"/>
                    <a:pt x="42" y="23"/>
                    <a:pt x="40" y="25"/>
                  </a:cubicBezTo>
                  <a:cubicBezTo>
                    <a:pt x="38" y="27"/>
                    <a:pt x="37" y="29"/>
                    <a:pt x="37" y="32"/>
                  </a:cubicBezTo>
                  <a:cubicBezTo>
                    <a:pt x="37" y="36"/>
                    <a:pt x="37" y="36"/>
                    <a:pt x="37" y="36"/>
                  </a:cubicBezTo>
                  <a:cubicBezTo>
                    <a:pt x="31" y="36"/>
                    <a:pt x="31" y="36"/>
                    <a:pt x="31" y="36"/>
                  </a:cubicBezTo>
                  <a:lnTo>
                    <a:pt x="31"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4" name="Freeform 3984"/>
            <p:cNvSpPr>
              <a:spLocks noEditPoints="1"/>
            </p:cNvSpPr>
            <p:nvPr/>
          </p:nvSpPr>
          <p:spPr bwMode="auto">
            <a:xfrm>
              <a:off x="5900379" y="2817833"/>
              <a:ext cx="381824" cy="381824"/>
            </a:xfrm>
            <a:custGeom>
              <a:avLst/>
              <a:gdLst/>
              <a:ahLst/>
              <a:cxnLst>
                <a:cxn ang="0">
                  <a:pos x="42" y="0"/>
                </a:cxn>
                <a:cxn ang="0">
                  <a:pos x="58" y="3"/>
                </a:cxn>
                <a:cxn ang="0">
                  <a:pos x="71" y="12"/>
                </a:cxn>
                <a:cxn ang="0">
                  <a:pos x="80" y="26"/>
                </a:cxn>
                <a:cxn ang="0">
                  <a:pos x="84" y="42"/>
                </a:cxn>
                <a:cxn ang="0">
                  <a:pos x="80" y="58"/>
                </a:cxn>
                <a:cxn ang="0">
                  <a:pos x="71" y="72"/>
                </a:cxn>
                <a:cxn ang="0">
                  <a:pos x="58" y="81"/>
                </a:cxn>
                <a:cxn ang="0">
                  <a:pos x="42" y="84"/>
                </a:cxn>
                <a:cxn ang="0">
                  <a:pos x="25" y="81"/>
                </a:cxn>
                <a:cxn ang="0">
                  <a:pos x="12" y="72"/>
                </a:cxn>
                <a:cxn ang="0">
                  <a:pos x="3" y="58"/>
                </a:cxn>
                <a:cxn ang="0">
                  <a:pos x="0" y="42"/>
                </a:cxn>
                <a:cxn ang="0">
                  <a:pos x="3" y="26"/>
                </a:cxn>
                <a:cxn ang="0">
                  <a:pos x="12" y="12"/>
                </a:cxn>
                <a:cxn ang="0">
                  <a:pos x="25" y="3"/>
                </a:cxn>
                <a:cxn ang="0">
                  <a:pos x="42" y="0"/>
                </a:cxn>
                <a:cxn ang="0">
                  <a:pos x="64" y="30"/>
                </a:cxn>
                <a:cxn ang="0">
                  <a:pos x="62" y="31"/>
                </a:cxn>
                <a:cxn ang="0">
                  <a:pos x="59" y="31"/>
                </a:cxn>
                <a:cxn ang="0">
                  <a:pos x="62" y="29"/>
                </a:cxn>
                <a:cxn ang="0">
                  <a:pos x="63" y="27"/>
                </a:cxn>
                <a:cxn ang="0">
                  <a:pos x="61" y="28"/>
                </a:cxn>
                <a:cxn ang="0">
                  <a:pos x="58" y="29"/>
                </a:cxn>
                <a:cxn ang="0">
                  <a:pos x="55" y="27"/>
                </a:cxn>
                <a:cxn ang="0">
                  <a:pos x="52" y="26"/>
                </a:cxn>
                <a:cxn ang="0">
                  <a:pos x="46" y="28"/>
                </a:cxn>
                <a:cxn ang="0">
                  <a:pos x="43" y="35"/>
                </a:cxn>
                <a:cxn ang="0">
                  <a:pos x="43" y="36"/>
                </a:cxn>
                <a:cxn ang="0">
                  <a:pos x="34" y="34"/>
                </a:cxn>
                <a:cxn ang="0">
                  <a:pos x="26" y="28"/>
                </a:cxn>
                <a:cxn ang="0">
                  <a:pos x="25" y="32"/>
                </a:cxn>
                <a:cxn ang="0">
                  <a:pos x="28" y="39"/>
                </a:cxn>
                <a:cxn ang="0">
                  <a:pos x="25" y="38"/>
                </a:cxn>
                <a:cxn ang="0">
                  <a:pos x="25" y="38"/>
                </a:cxn>
                <a:cxn ang="0">
                  <a:pos x="27" y="43"/>
                </a:cxn>
                <a:cxn ang="0">
                  <a:pos x="31" y="46"/>
                </a:cxn>
                <a:cxn ang="0">
                  <a:pos x="30" y="47"/>
                </a:cxn>
                <a:cxn ang="0">
                  <a:pos x="29" y="47"/>
                </a:cxn>
                <a:cxn ang="0">
                  <a:pos x="28" y="46"/>
                </a:cxn>
                <a:cxn ang="0">
                  <a:pos x="30" y="51"/>
                </a:cxn>
                <a:cxn ang="0">
                  <a:pos x="35" y="52"/>
                </a:cxn>
                <a:cxn ang="0">
                  <a:pos x="25" y="56"/>
                </a:cxn>
                <a:cxn ang="0">
                  <a:pos x="23" y="56"/>
                </a:cxn>
                <a:cxn ang="0">
                  <a:pos x="29" y="59"/>
                </a:cxn>
                <a:cxn ang="0">
                  <a:pos x="36" y="60"/>
                </a:cxn>
                <a:cxn ang="0">
                  <a:pos x="46" y="58"/>
                </a:cxn>
                <a:cxn ang="0">
                  <a:pos x="54" y="52"/>
                </a:cxn>
                <a:cxn ang="0">
                  <a:pos x="59" y="44"/>
                </a:cxn>
                <a:cxn ang="0">
                  <a:pos x="60" y="36"/>
                </a:cxn>
                <a:cxn ang="0">
                  <a:pos x="60" y="34"/>
                </a:cxn>
                <a:cxn ang="0">
                  <a:pos x="62" y="32"/>
                </a:cxn>
                <a:cxn ang="0">
                  <a:pos x="64" y="30"/>
                </a:cxn>
              </a:cxnLst>
              <a:rect l="0" t="0" r="r" b="b"/>
              <a:pathLst>
                <a:path w="84" h="84">
                  <a:moveTo>
                    <a:pt x="42" y="0"/>
                  </a:moveTo>
                  <a:cubicBezTo>
                    <a:pt x="48" y="0"/>
                    <a:pt x="53" y="1"/>
                    <a:pt x="58" y="3"/>
                  </a:cubicBezTo>
                  <a:cubicBezTo>
                    <a:pt x="63" y="6"/>
                    <a:pt x="68" y="9"/>
                    <a:pt x="71" y="12"/>
                  </a:cubicBezTo>
                  <a:cubicBezTo>
                    <a:pt x="75" y="16"/>
                    <a:pt x="78" y="21"/>
                    <a:pt x="80" y="26"/>
                  </a:cubicBezTo>
                  <a:cubicBezTo>
                    <a:pt x="83" y="31"/>
                    <a:pt x="84" y="36"/>
                    <a:pt x="84" y="42"/>
                  </a:cubicBezTo>
                  <a:cubicBezTo>
                    <a:pt x="84" y="48"/>
                    <a:pt x="83" y="53"/>
                    <a:pt x="80" y="58"/>
                  </a:cubicBezTo>
                  <a:cubicBezTo>
                    <a:pt x="78" y="64"/>
                    <a:pt x="75" y="68"/>
                    <a:pt x="71" y="72"/>
                  </a:cubicBezTo>
                  <a:cubicBezTo>
                    <a:pt x="68" y="76"/>
                    <a:pt x="63" y="79"/>
                    <a:pt x="58" y="81"/>
                  </a:cubicBezTo>
                  <a:cubicBezTo>
                    <a:pt x="53" y="83"/>
                    <a:pt x="48" y="84"/>
                    <a:pt x="42" y="84"/>
                  </a:cubicBezTo>
                  <a:cubicBezTo>
                    <a:pt x="36" y="84"/>
                    <a:pt x="30" y="83"/>
                    <a:pt x="25" y="81"/>
                  </a:cubicBezTo>
                  <a:cubicBezTo>
                    <a:pt x="20" y="79"/>
                    <a:pt x="16" y="76"/>
                    <a:pt x="12" y="72"/>
                  </a:cubicBezTo>
                  <a:cubicBezTo>
                    <a:pt x="8" y="68"/>
                    <a:pt x="5" y="64"/>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lose/>
                  <a:moveTo>
                    <a:pt x="64" y="30"/>
                  </a:moveTo>
                  <a:cubicBezTo>
                    <a:pt x="64" y="30"/>
                    <a:pt x="63" y="31"/>
                    <a:pt x="62" y="31"/>
                  </a:cubicBezTo>
                  <a:cubicBezTo>
                    <a:pt x="61" y="31"/>
                    <a:pt x="60" y="31"/>
                    <a:pt x="59" y="31"/>
                  </a:cubicBezTo>
                  <a:cubicBezTo>
                    <a:pt x="60" y="31"/>
                    <a:pt x="61" y="30"/>
                    <a:pt x="62" y="29"/>
                  </a:cubicBezTo>
                  <a:cubicBezTo>
                    <a:pt x="62" y="29"/>
                    <a:pt x="63" y="28"/>
                    <a:pt x="63" y="27"/>
                  </a:cubicBezTo>
                  <a:cubicBezTo>
                    <a:pt x="62" y="27"/>
                    <a:pt x="62" y="27"/>
                    <a:pt x="61" y="28"/>
                  </a:cubicBezTo>
                  <a:cubicBezTo>
                    <a:pt x="60" y="28"/>
                    <a:pt x="59" y="29"/>
                    <a:pt x="58" y="29"/>
                  </a:cubicBezTo>
                  <a:cubicBezTo>
                    <a:pt x="57" y="28"/>
                    <a:pt x="56" y="27"/>
                    <a:pt x="55" y="27"/>
                  </a:cubicBezTo>
                  <a:cubicBezTo>
                    <a:pt x="54" y="26"/>
                    <a:pt x="53" y="26"/>
                    <a:pt x="52" y="26"/>
                  </a:cubicBezTo>
                  <a:cubicBezTo>
                    <a:pt x="49" y="26"/>
                    <a:pt x="47" y="27"/>
                    <a:pt x="46" y="28"/>
                  </a:cubicBezTo>
                  <a:cubicBezTo>
                    <a:pt x="44" y="30"/>
                    <a:pt x="43" y="32"/>
                    <a:pt x="43" y="35"/>
                  </a:cubicBezTo>
                  <a:cubicBezTo>
                    <a:pt x="43" y="35"/>
                    <a:pt x="43" y="36"/>
                    <a:pt x="43" y="36"/>
                  </a:cubicBezTo>
                  <a:cubicBezTo>
                    <a:pt x="40" y="36"/>
                    <a:pt x="37" y="35"/>
                    <a:pt x="34" y="34"/>
                  </a:cubicBezTo>
                  <a:cubicBezTo>
                    <a:pt x="31" y="32"/>
                    <a:pt x="28" y="30"/>
                    <a:pt x="26" y="28"/>
                  </a:cubicBezTo>
                  <a:cubicBezTo>
                    <a:pt x="25" y="29"/>
                    <a:pt x="25" y="30"/>
                    <a:pt x="25" y="32"/>
                  </a:cubicBezTo>
                  <a:cubicBezTo>
                    <a:pt x="25" y="35"/>
                    <a:pt x="26" y="37"/>
                    <a:pt x="28" y="39"/>
                  </a:cubicBezTo>
                  <a:cubicBezTo>
                    <a:pt x="27" y="39"/>
                    <a:pt x="26" y="39"/>
                    <a:pt x="25" y="38"/>
                  </a:cubicBezTo>
                  <a:cubicBezTo>
                    <a:pt x="25" y="38"/>
                    <a:pt x="25" y="38"/>
                    <a:pt x="25" y="38"/>
                  </a:cubicBezTo>
                  <a:cubicBezTo>
                    <a:pt x="25" y="40"/>
                    <a:pt x="25" y="42"/>
                    <a:pt x="27" y="43"/>
                  </a:cubicBezTo>
                  <a:cubicBezTo>
                    <a:pt x="28" y="45"/>
                    <a:pt x="29" y="46"/>
                    <a:pt x="31" y="46"/>
                  </a:cubicBezTo>
                  <a:cubicBezTo>
                    <a:pt x="30" y="47"/>
                    <a:pt x="30" y="47"/>
                    <a:pt x="30" y="47"/>
                  </a:cubicBezTo>
                  <a:cubicBezTo>
                    <a:pt x="30" y="47"/>
                    <a:pt x="30" y="47"/>
                    <a:pt x="29" y="47"/>
                  </a:cubicBezTo>
                  <a:cubicBezTo>
                    <a:pt x="29" y="47"/>
                    <a:pt x="28" y="47"/>
                    <a:pt x="28" y="46"/>
                  </a:cubicBezTo>
                  <a:cubicBezTo>
                    <a:pt x="28" y="48"/>
                    <a:pt x="29" y="49"/>
                    <a:pt x="30" y="51"/>
                  </a:cubicBezTo>
                  <a:cubicBezTo>
                    <a:pt x="32" y="52"/>
                    <a:pt x="34" y="52"/>
                    <a:pt x="35" y="52"/>
                  </a:cubicBezTo>
                  <a:cubicBezTo>
                    <a:pt x="32" y="55"/>
                    <a:pt x="29" y="56"/>
                    <a:pt x="25" y="56"/>
                  </a:cubicBezTo>
                  <a:cubicBezTo>
                    <a:pt x="23" y="56"/>
                    <a:pt x="23" y="56"/>
                    <a:pt x="23" y="56"/>
                  </a:cubicBezTo>
                  <a:cubicBezTo>
                    <a:pt x="25" y="57"/>
                    <a:pt x="27" y="58"/>
                    <a:pt x="29" y="59"/>
                  </a:cubicBezTo>
                  <a:cubicBezTo>
                    <a:pt x="31" y="59"/>
                    <a:pt x="34" y="60"/>
                    <a:pt x="36" y="60"/>
                  </a:cubicBezTo>
                  <a:cubicBezTo>
                    <a:pt x="40" y="60"/>
                    <a:pt x="43" y="59"/>
                    <a:pt x="46" y="58"/>
                  </a:cubicBezTo>
                  <a:cubicBezTo>
                    <a:pt x="49" y="56"/>
                    <a:pt x="52" y="54"/>
                    <a:pt x="54" y="52"/>
                  </a:cubicBezTo>
                  <a:cubicBezTo>
                    <a:pt x="56" y="50"/>
                    <a:pt x="58" y="47"/>
                    <a:pt x="59" y="44"/>
                  </a:cubicBezTo>
                  <a:cubicBezTo>
                    <a:pt x="60" y="41"/>
                    <a:pt x="60" y="38"/>
                    <a:pt x="60" y="36"/>
                  </a:cubicBezTo>
                  <a:cubicBezTo>
                    <a:pt x="60" y="34"/>
                    <a:pt x="60" y="34"/>
                    <a:pt x="60" y="34"/>
                  </a:cubicBezTo>
                  <a:cubicBezTo>
                    <a:pt x="61" y="34"/>
                    <a:pt x="62" y="33"/>
                    <a:pt x="62" y="32"/>
                  </a:cubicBezTo>
                  <a:cubicBezTo>
                    <a:pt x="63" y="32"/>
                    <a:pt x="64" y="31"/>
                    <a:pt x="64" y="3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5" name="Freeform 3985"/>
            <p:cNvSpPr>
              <a:spLocks noEditPoints="1"/>
            </p:cNvSpPr>
            <p:nvPr/>
          </p:nvSpPr>
          <p:spPr bwMode="auto">
            <a:xfrm>
              <a:off x="5909005" y="4087608"/>
              <a:ext cx="381824" cy="381824"/>
            </a:xfrm>
            <a:custGeom>
              <a:avLst/>
              <a:gdLst/>
              <a:ahLst/>
              <a:cxnLst>
                <a:cxn ang="0">
                  <a:pos x="12" y="72"/>
                </a:cxn>
                <a:cxn ang="0">
                  <a:pos x="3" y="26"/>
                </a:cxn>
                <a:cxn ang="0">
                  <a:pos x="42" y="0"/>
                </a:cxn>
                <a:cxn ang="0">
                  <a:pos x="80" y="26"/>
                </a:cxn>
                <a:cxn ang="0">
                  <a:pos x="71" y="72"/>
                </a:cxn>
                <a:cxn ang="0">
                  <a:pos x="24" y="47"/>
                </a:cxn>
                <a:cxn ang="0">
                  <a:pos x="30" y="61"/>
                </a:cxn>
                <a:cxn ang="0">
                  <a:pos x="33" y="44"/>
                </a:cxn>
                <a:cxn ang="0">
                  <a:pos x="27" y="22"/>
                </a:cxn>
                <a:cxn ang="0">
                  <a:pos x="34" y="41"/>
                </a:cxn>
                <a:cxn ang="0">
                  <a:pos x="34" y="22"/>
                </a:cxn>
                <a:cxn ang="0">
                  <a:pos x="30" y="22"/>
                </a:cxn>
                <a:cxn ang="0">
                  <a:pos x="39" y="49"/>
                </a:cxn>
                <a:cxn ang="0">
                  <a:pos x="37" y="59"/>
                </a:cxn>
                <a:cxn ang="0">
                  <a:pos x="37" y="58"/>
                </a:cxn>
                <a:cxn ang="0">
                  <a:pos x="34" y="59"/>
                </a:cxn>
                <a:cxn ang="0">
                  <a:pos x="37" y="61"/>
                </a:cxn>
                <a:cxn ang="0">
                  <a:pos x="41" y="61"/>
                </a:cxn>
                <a:cxn ang="0">
                  <a:pos x="39" y="40"/>
                </a:cxn>
                <a:cxn ang="0">
                  <a:pos x="46" y="38"/>
                </a:cxn>
                <a:cxn ang="0">
                  <a:pos x="42" y="27"/>
                </a:cxn>
                <a:cxn ang="0">
                  <a:pos x="38" y="38"/>
                </a:cxn>
                <a:cxn ang="0">
                  <a:pos x="41" y="38"/>
                </a:cxn>
                <a:cxn ang="0">
                  <a:pos x="42" y="29"/>
                </a:cxn>
                <a:cxn ang="0">
                  <a:pos x="43" y="38"/>
                </a:cxn>
                <a:cxn ang="0">
                  <a:pos x="48" y="49"/>
                </a:cxn>
                <a:cxn ang="0">
                  <a:pos x="46" y="44"/>
                </a:cxn>
                <a:cxn ang="0">
                  <a:pos x="46" y="61"/>
                </a:cxn>
                <a:cxn ang="0">
                  <a:pos x="48" y="62"/>
                </a:cxn>
                <a:cxn ang="0">
                  <a:pos x="50" y="52"/>
                </a:cxn>
                <a:cxn ang="0">
                  <a:pos x="46" y="51"/>
                </a:cxn>
                <a:cxn ang="0">
                  <a:pos x="46" y="51"/>
                </a:cxn>
                <a:cxn ang="0">
                  <a:pos x="48" y="52"/>
                </a:cxn>
                <a:cxn ang="0">
                  <a:pos x="47" y="60"/>
                </a:cxn>
                <a:cxn ang="0">
                  <a:pos x="46" y="59"/>
                </a:cxn>
                <a:cxn ang="0">
                  <a:pos x="49" y="41"/>
                </a:cxn>
                <a:cxn ang="0">
                  <a:pos x="53" y="40"/>
                </a:cxn>
                <a:cxn ang="0">
                  <a:pos x="56" y="41"/>
                </a:cxn>
                <a:cxn ang="0">
                  <a:pos x="54" y="38"/>
                </a:cxn>
                <a:cxn ang="0">
                  <a:pos x="51" y="39"/>
                </a:cxn>
                <a:cxn ang="0">
                  <a:pos x="48" y="27"/>
                </a:cxn>
                <a:cxn ang="0">
                  <a:pos x="58" y="49"/>
                </a:cxn>
                <a:cxn ang="0">
                  <a:pos x="52" y="52"/>
                </a:cxn>
                <a:cxn ang="0">
                  <a:pos x="55" y="62"/>
                </a:cxn>
                <a:cxn ang="0">
                  <a:pos x="59" y="57"/>
                </a:cxn>
                <a:cxn ang="0">
                  <a:pos x="56" y="59"/>
                </a:cxn>
                <a:cxn ang="0">
                  <a:pos x="54" y="58"/>
                </a:cxn>
                <a:cxn ang="0">
                  <a:pos x="59" y="52"/>
                </a:cxn>
                <a:cxn ang="0">
                  <a:pos x="56" y="51"/>
                </a:cxn>
                <a:cxn ang="0">
                  <a:pos x="54" y="53"/>
                </a:cxn>
              </a:cxnLst>
              <a:rect l="0" t="0" r="r" b="b"/>
              <a:pathLst>
                <a:path w="84" h="84">
                  <a:moveTo>
                    <a:pt x="42" y="84"/>
                  </a:moveTo>
                  <a:cubicBezTo>
                    <a:pt x="36" y="84"/>
                    <a:pt x="30" y="83"/>
                    <a:pt x="25" y="81"/>
                  </a:cubicBezTo>
                  <a:cubicBezTo>
                    <a:pt x="20" y="79"/>
                    <a:pt x="16" y="76"/>
                    <a:pt x="12" y="72"/>
                  </a:cubicBezTo>
                  <a:cubicBezTo>
                    <a:pt x="8" y="68"/>
                    <a:pt x="5" y="64"/>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ubicBezTo>
                    <a:pt x="48" y="0"/>
                    <a:pt x="53" y="1"/>
                    <a:pt x="58" y="3"/>
                  </a:cubicBezTo>
                  <a:cubicBezTo>
                    <a:pt x="63" y="6"/>
                    <a:pt x="68" y="9"/>
                    <a:pt x="71" y="12"/>
                  </a:cubicBezTo>
                  <a:cubicBezTo>
                    <a:pt x="75" y="16"/>
                    <a:pt x="78" y="21"/>
                    <a:pt x="80" y="26"/>
                  </a:cubicBezTo>
                  <a:cubicBezTo>
                    <a:pt x="83" y="31"/>
                    <a:pt x="84" y="36"/>
                    <a:pt x="84" y="42"/>
                  </a:cubicBezTo>
                  <a:cubicBezTo>
                    <a:pt x="84" y="48"/>
                    <a:pt x="83" y="53"/>
                    <a:pt x="80" y="58"/>
                  </a:cubicBezTo>
                  <a:cubicBezTo>
                    <a:pt x="78" y="64"/>
                    <a:pt x="75" y="68"/>
                    <a:pt x="71" y="72"/>
                  </a:cubicBezTo>
                  <a:cubicBezTo>
                    <a:pt x="68" y="76"/>
                    <a:pt x="63" y="79"/>
                    <a:pt x="58" y="81"/>
                  </a:cubicBezTo>
                  <a:cubicBezTo>
                    <a:pt x="53" y="83"/>
                    <a:pt x="48" y="84"/>
                    <a:pt x="42" y="84"/>
                  </a:cubicBezTo>
                  <a:close/>
                  <a:moveTo>
                    <a:pt x="24" y="47"/>
                  </a:moveTo>
                  <a:cubicBezTo>
                    <a:pt x="27" y="47"/>
                    <a:pt x="27" y="47"/>
                    <a:pt x="27" y="47"/>
                  </a:cubicBezTo>
                  <a:cubicBezTo>
                    <a:pt x="27" y="61"/>
                    <a:pt x="27" y="61"/>
                    <a:pt x="27" y="61"/>
                  </a:cubicBezTo>
                  <a:cubicBezTo>
                    <a:pt x="30" y="61"/>
                    <a:pt x="30" y="61"/>
                    <a:pt x="30" y="61"/>
                  </a:cubicBezTo>
                  <a:cubicBezTo>
                    <a:pt x="30" y="47"/>
                    <a:pt x="30" y="47"/>
                    <a:pt x="30" y="47"/>
                  </a:cubicBezTo>
                  <a:cubicBezTo>
                    <a:pt x="33" y="47"/>
                    <a:pt x="33" y="47"/>
                    <a:pt x="33" y="47"/>
                  </a:cubicBezTo>
                  <a:cubicBezTo>
                    <a:pt x="33" y="44"/>
                    <a:pt x="33" y="44"/>
                    <a:pt x="33" y="44"/>
                  </a:cubicBezTo>
                  <a:cubicBezTo>
                    <a:pt x="24" y="44"/>
                    <a:pt x="24" y="44"/>
                    <a:pt x="24" y="44"/>
                  </a:cubicBezTo>
                  <a:lnTo>
                    <a:pt x="24" y="47"/>
                  </a:lnTo>
                  <a:close/>
                  <a:moveTo>
                    <a:pt x="27" y="22"/>
                  </a:moveTo>
                  <a:cubicBezTo>
                    <a:pt x="31" y="34"/>
                    <a:pt x="31" y="34"/>
                    <a:pt x="31" y="34"/>
                  </a:cubicBezTo>
                  <a:cubicBezTo>
                    <a:pt x="31" y="41"/>
                    <a:pt x="31" y="41"/>
                    <a:pt x="31" y="41"/>
                  </a:cubicBezTo>
                  <a:cubicBezTo>
                    <a:pt x="34" y="41"/>
                    <a:pt x="34" y="41"/>
                    <a:pt x="34" y="41"/>
                  </a:cubicBezTo>
                  <a:cubicBezTo>
                    <a:pt x="34" y="33"/>
                    <a:pt x="34" y="33"/>
                    <a:pt x="34" y="33"/>
                  </a:cubicBezTo>
                  <a:cubicBezTo>
                    <a:pt x="38" y="22"/>
                    <a:pt x="38" y="22"/>
                    <a:pt x="38" y="22"/>
                  </a:cubicBezTo>
                  <a:cubicBezTo>
                    <a:pt x="34" y="22"/>
                    <a:pt x="34" y="22"/>
                    <a:pt x="34" y="22"/>
                  </a:cubicBezTo>
                  <a:cubicBezTo>
                    <a:pt x="32" y="30"/>
                    <a:pt x="32" y="30"/>
                    <a:pt x="32" y="30"/>
                  </a:cubicBezTo>
                  <a:cubicBezTo>
                    <a:pt x="32" y="30"/>
                    <a:pt x="32" y="30"/>
                    <a:pt x="32" y="30"/>
                  </a:cubicBezTo>
                  <a:cubicBezTo>
                    <a:pt x="30" y="22"/>
                    <a:pt x="30" y="22"/>
                    <a:pt x="30" y="22"/>
                  </a:cubicBezTo>
                  <a:lnTo>
                    <a:pt x="27" y="22"/>
                  </a:lnTo>
                  <a:close/>
                  <a:moveTo>
                    <a:pt x="41" y="49"/>
                  </a:moveTo>
                  <a:cubicBezTo>
                    <a:pt x="39" y="49"/>
                    <a:pt x="39" y="49"/>
                    <a:pt x="39" y="49"/>
                  </a:cubicBezTo>
                  <a:cubicBezTo>
                    <a:pt x="39" y="58"/>
                    <a:pt x="39" y="58"/>
                    <a:pt x="39" y="58"/>
                  </a:cubicBezTo>
                  <a:cubicBezTo>
                    <a:pt x="38" y="59"/>
                    <a:pt x="38" y="59"/>
                    <a:pt x="38" y="59"/>
                  </a:cubicBezTo>
                  <a:cubicBezTo>
                    <a:pt x="37" y="59"/>
                    <a:pt x="37" y="59"/>
                    <a:pt x="37" y="59"/>
                  </a:cubicBezTo>
                  <a:cubicBezTo>
                    <a:pt x="37" y="59"/>
                    <a:pt x="37" y="59"/>
                    <a:pt x="37" y="59"/>
                  </a:cubicBezTo>
                  <a:cubicBezTo>
                    <a:pt x="37" y="59"/>
                    <a:pt x="37" y="59"/>
                    <a:pt x="37" y="59"/>
                  </a:cubicBezTo>
                  <a:cubicBezTo>
                    <a:pt x="37" y="58"/>
                    <a:pt x="37" y="58"/>
                    <a:pt x="37" y="58"/>
                  </a:cubicBezTo>
                  <a:cubicBezTo>
                    <a:pt x="37" y="49"/>
                    <a:pt x="37" y="49"/>
                    <a:pt x="37" y="49"/>
                  </a:cubicBezTo>
                  <a:cubicBezTo>
                    <a:pt x="34" y="49"/>
                    <a:pt x="34" y="49"/>
                    <a:pt x="34" y="49"/>
                  </a:cubicBezTo>
                  <a:cubicBezTo>
                    <a:pt x="34" y="59"/>
                    <a:pt x="34" y="59"/>
                    <a:pt x="34" y="59"/>
                  </a:cubicBezTo>
                  <a:cubicBezTo>
                    <a:pt x="34" y="60"/>
                    <a:pt x="34" y="61"/>
                    <a:pt x="35" y="61"/>
                  </a:cubicBezTo>
                  <a:cubicBezTo>
                    <a:pt x="35" y="61"/>
                    <a:pt x="35" y="62"/>
                    <a:pt x="36" y="62"/>
                  </a:cubicBezTo>
                  <a:cubicBezTo>
                    <a:pt x="36" y="62"/>
                    <a:pt x="37" y="61"/>
                    <a:pt x="37" y="61"/>
                  </a:cubicBezTo>
                  <a:cubicBezTo>
                    <a:pt x="38" y="61"/>
                    <a:pt x="38" y="61"/>
                    <a:pt x="39" y="60"/>
                  </a:cubicBezTo>
                  <a:cubicBezTo>
                    <a:pt x="39" y="61"/>
                    <a:pt x="39" y="61"/>
                    <a:pt x="39" y="61"/>
                  </a:cubicBezTo>
                  <a:cubicBezTo>
                    <a:pt x="41" y="61"/>
                    <a:pt x="41" y="61"/>
                    <a:pt x="41" y="61"/>
                  </a:cubicBezTo>
                  <a:lnTo>
                    <a:pt x="41" y="49"/>
                  </a:lnTo>
                  <a:close/>
                  <a:moveTo>
                    <a:pt x="38" y="38"/>
                  </a:moveTo>
                  <a:cubicBezTo>
                    <a:pt x="38" y="39"/>
                    <a:pt x="38" y="40"/>
                    <a:pt x="39" y="40"/>
                  </a:cubicBezTo>
                  <a:cubicBezTo>
                    <a:pt x="40" y="41"/>
                    <a:pt x="41" y="41"/>
                    <a:pt x="42" y="41"/>
                  </a:cubicBezTo>
                  <a:cubicBezTo>
                    <a:pt x="43" y="41"/>
                    <a:pt x="44" y="41"/>
                    <a:pt x="45" y="40"/>
                  </a:cubicBezTo>
                  <a:cubicBezTo>
                    <a:pt x="46" y="40"/>
                    <a:pt x="46" y="39"/>
                    <a:pt x="46" y="38"/>
                  </a:cubicBezTo>
                  <a:cubicBezTo>
                    <a:pt x="46" y="30"/>
                    <a:pt x="46" y="30"/>
                    <a:pt x="46" y="30"/>
                  </a:cubicBezTo>
                  <a:cubicBezTo>
                    <a:pt x="46" y="29"/>
                    <a:pt x="46" y="29"/>
                    <a:pt x="45" y="28"/>
                  </a:cubicBezTo>
                  <a:cubicBezTo>
                    <a:pt x="44" y="27"/>
                    <a:pt x="43" y="27"/>
                    <a:pt x="42" y="27"/>
                  </a:cubicBezTo>
                  <a:cubicBezTo>
                    <a:pt x="41" y="27"/>
                    <a:pt x="40" y="27"/>
                    <a:pt x="39" y="28"/>
                  </a:cubicBezTo>
                  <a:cubicBezTo>
                    <a:pt x="38" y="28"/>
                    <a:pt x="38" y="29"/>
                    <a:pt x="38" y="30"/>
                  </a:cubicBezTo>
                  <a:lnTo>
                    <a:pt x="38" y="38"/>
                  </a:lnTo>
                  <a:close/>
                  <a:moveTo>
                    <a:pt x="42" y="39"/>
                  </a:moveTo>
                  <a:cubicBezTo>
                    <a:pt x="42" y="39"/>
                    <a:pt x="41" y="39"/>
                    <a:pt x="41" y="39"/>
                  </a:cubicBezTo>
                  <a:cubicBezTo>
                    <a:pt x="41" y="38"/>
                    <a:pt x="41" y="38"/>
                    <a:pt x="41" y="38"/>
                  </a:cubicBezTo>
                  <a:cubicBezTo>
                    <a:pt x="41" y="30"/>
                    <a:pt x="41" y="30"/>
                    <a:pt x="41" y="30"/>
                  </a:cubicBezTo>
                  <a:cubicBezTo>
                    <a:pt x="41" y="30"/>
                    <a:pt x="41" y="30"/>
                    <a:pt x="41" y="30"/>
                  </a:cubicBezTo>
                  <a:cubicBezTo>
                    <a:pt x="41" y="29"/>
                    <a:pt x="42" y="29"/>
                    <a:pt x="42" y="29"/>
                  </a:cubicBezTo>
                  <a:cubicBezTo>
                    <a:pt x="43" y="30"/>
                    <a:pt x="43" y="30"/>
                    <a:pt x="43" y="30"/>
                  </a:cubicBezTo>
                  <a:cubicBezTo>
                    <a:pt x="43" y="30"/>
                    <a:pt x="43" y="30"/>
                    <a:pt x="43" y="30"/>
                  </a:cubicBezTo>
                  <a:cubicBezTo>
                    <a:pt x="43" y="38"/>
                    <a:pt x="43" y="38"/>
                    <a:pt x="43" y="38"/>
                  </a:cubicBezTo>
                  <a:cubicBezTo>
                    <a:pt x="43" y="39"/>
                    <a:pt x="43" y="39"/>
                    <a:pt x="43" y="39"/>
                  </a:cubicBezTo>
                  <a:lnTo>
                    <a:pt x="42" y="39"/>
                  </a:lnTo>
                  <a:close/>
                  <a:moveTo>
                    <a:pt x="48" y="49"/>
                  </a:moveTo>
                  <a:cubicBezTo>
                    <a:pt x="47" y="49"/>
                    <a:pt x="47" y="49"/>
                    <a:pt x="47" y="49"/>
                  </a:cubicBezTo>
                  <a:cubicBezTo>
                    <a:pt x="46" y="49"/>
                    <a:pt x="46" y="50"/>
                    <a:pt x="46" y="50"/>
                  </a:cubicBezTo>
                  <a:cubicBezTo>
                    <a:pt x="46" y="44"/>
                    <a:pt x="46" y="44"/>
                    <a:pt x="46" y="44"/>
                  </a:cubicBezTo>
                  <a:cubicBezTo>
                    <a:pt x="43" y="44"/>
                    <a:pt x="43" y="44"/>
                    <a:pt x="43" y="44"/>
                  </a:cubicBezTo>
                  <a:cubicBezTo>
                    <a:pt x="43" y="61"/>
                    <a:pt x="43" y="61"/>
                    <a:pt x="43" y="61"/>
                  </a:cubicBezTo>
                  <a:cubicBezTo>
                    <a:pt x="46" y="61"/>
                    <a:pt x="46" y="61"/>
                    <a:pt x="46" y="61"/>
                  </a:cubicBezTo>
                  <a:cubicBezTo>
                    <a:pt x="46" y="60"/>
                    <a:pt x="46" y="60"/>
                    <a:pt x="46" y="60"/>
                  </a:cubicBezTo>
                  <a:cubicBezTo>
                    <a:pt x="46" y="61"/>
                    <a:pt x="46" y="61"/>
                    <a:pt x="47" y="61"/>
                  </a:cubicBezTo>
                  <a:cubicBezTo>
                    <a:pt x="47" y="61"/>
                    <a:pt x="48" y="62"/>
                    <a:pt x="48" y="62"/>
                  </a:cubicBezTo>
                  <a:cubicBezTo>
                    <a:pt x="49" y="62"/>
                    <a:pt x="49" y="61"/>
                    <a:pt x="50" y="61"/>
                  </a:cubicBezTo>
                  <a:cubicBezTo>
                    <a:pt x="50" y="60"/>
                    <a:pt x="50" y="60"/>
                    <a:pt x="50" y="59"/>
                  </a:cubicBezTo>
                  <a:cubicBezTo>
                    <a:pt x="50" y="52"/>
                    <a:pt x="50" y="52"/>
                    <a:pt x="50" y="52"/>
                  </a:cubicBezTo>
                  <a:cubicBezTo>
                    <a:pt x="50" y="51"/>
                    <a:pt x="50" y="50"/>
                    <a:pt x="50" y="49"/>
                  </a:cubicBezTo>
                  <a:cubicBezTo>
                    <a:pt x="49" y="49"/>
                    <a:pt x="49" y="49"/>
                    <a:pt x="48" y="49"/>
                  </a:cubicBezTo>
                  <a:close/>
                  <a:moveTo>
                    <a:pt x="46" y="51"/>
                  </a:moveTo>
                  <a:cubicBezTo>
                    <a:pt x="46" y="51"/>
                    <a:pt x="46" y="51"/>
                    <a:pt x="46" y="51"/>
                  </a:cubicBezTo>
                  <a:cubicBezTo>
                    <a:pt x="46" y="51"/>
                    <a:pt x="46" y="51"/>
                    <a:pt x="46" y="51"/>
                  </a:cubicBezTo>
                  <a:cubicBezTo>
                    <a:pt x="46" y="51"/>
                    <a:pt x="46" y="51"/>
                    <a:pt x="46" y="51"/>
                  </a:cubicBezTo>
                  <a:cubicBezTo>
                    <a:pt x="47" y="51"/>
                    <a:pt x="47" y="51"/>
                    <a:pt x="47" y="51"/>
                  </a:cubicBezTo>
                  <a:cubicBezTo>
                    <a:pt x="47" y="51"/>
                    <a:pt x="47" y="51"/>
                    <a:pt x="47" y="51"/>
                  </a:cubicBezTo>
                  <a:cubicBezTo>
                    <a:pt x="48" y="51"/>
                    <a:pt x="48" y="52"/>
                    <a:pt x="48" y="52"/>
                  </a:cubicBezTo>
                  <a:cubicBezTo>
                    <a:pt x="48" y="58"/>
                    <a:pt x="48" y="58"/>
                    <a:pt x="48" y="58"/>
                  </a:cubicBezTo>
                  <a:cubicBezTo>
                    <a:pt x="48" y="59"/>
                    <a:pt x="48" y="59"/>
                    <a:pt x="48" y="59"/>
                  </a:cubicBezTo>
                  <a:cubicBezTo>
                    <a:pt x="47" y="60"/>
                    <a:pt x="47" y="60"/>
                    <a:pt x="47" y="60"/>
                  </a:cubicBezTo>
                  <a:cubicBezTo>
                    <a:pt x="47" y="60"/>
                    <a:pt x="47" y="60"/>
                    <a:pt x="47" y="60"/>
                  </a:cubicBezTo>
                  <a:cubicBezTo>
                    <a:pt x="46" y="60"/>
                    <a:pt x="46" y="60"/>
                    <a:pt x="46" y="60"/>
                  </a:cubicBezTo>
                  <a:cubicBezTo>
                    <a:pt x="46" y="59"/>
                    <a:pt x="46" y="59"/>
                    <a:pt x="46" y="59"/>
                  </a:cubicBezTo>
                  <a:lnTo>
                    <a:pt x="46" y="51"/>
                  </a:lnTo>
                  <a:close/>
                  <a:moveTo>
                    <a:pt x="48" y="39"/>
                  </a:moveTo>
                  <a:cubicBezTo>
                    <a:pt x="48" y="39"/>
                    <a:pt x="48" y="40"/>
                    <a:pt x="49" y="41"/>
                  </a:cubicBezTo>
                  <a:cubicBezTo>
                    <a:pt x="49" y="41"/>
                    <a:pt x="50" y="41"/>
                    <a:pt x="50" y="41"/>
                  </a:cubicBezTo>
                  <a:cubicBezTo>
                    <a:pt x="51" y="41"/>
                    <a:pt x="51" y="41"/>
                    <a:pt x="52" y="41"/>
                  </a:cubicBezTo>
                  <a:cubicBezTo>
                    <a:pt x="53" y="40"/>
                    <a:pt x="53" y="40"/>
                    <a:pt x="53" y="40"/>
                  </a:cubicBezTo>
                  <a:cubicBezTo>
                    <a:pt x="54" y="39"/>
                    <a:pt x="54" y="39"/>
                    <a:pt x="54" y="39"/>
                  </a:cubicBezTo>
                  <a:cubicBezTo>
                    <a:pt x="54" y="41"/>
                    <a:pt x="54" y="41"/>
                    <a:pt x="54" y="41"/>
                  </a:cubicBezTo>
                  <a:cubicBezTo>
                    <a:pt x="56" y="41"/>
                    <a:pt x="56" y="41"/>
                    <a:pt x="56" y="41"/>
                  </a:cubicBezTo>
                  <a:cubicBezTo>
                    <a:pt x="56" y="27"/>
                    <a:pt x="56" y="27"/>
                    <a:pt x="56" y="27"/>
                  </a:cubicBezTo>
                  <a:cubicBezTo>
                    <a:pt x="54" y="27"/>
                    <a:pt x="54" y="27"/>
                    <a:pt x="54" y="27"/>
                  </a:cubicBezTo>
                  <a:cubicBezTo>
                    <a:pt x="54" y="38"/>
                    <a:pt x="54" y="38"/>
                    <a:pt x="54" y="38"/>
                  </a:cubicBezTo>
                  <a:cubicBezTo>
                    <a:pt x="53" y="38"/>
                    <a:pt x="53" y="38"/>
                    <a:pt x="53" y="38"/>
                  </a:cubicBezTo>
                  <a:cubicBezTo>
                    <a:pt x="52" y="39"/>
                    <a:pt x="52" y="39"/>
                    <a:pt x="52" y="39"/>
                  </a:cubicBezTo>
                  <a:cubicBezTo>
                    <a:pt x="51" y="39"/>
                    <a:pt x="51" y="39"/>
                    <a:pt x="51" y="39"/>
                  </a:cubicBezTo>
                  <a:cubicBezTo>
                    <a:pt x="51" y="38"/>
                    <a:pt x="51" y="38"/>
                    <a:pt x="51" y="38"/>
                  </a:cubicBezTo>
                  <a:cubicBezTo>
                    <a:pt x="51" y="27"/>
                    <a:pt x="51" y="27"/>
                    <a:pt x="51" y="27"/>
                  </a:cubicBezTo>
                  <a:cubicBezTo>
                    <a:pt x="48" y="27"/>
                    <a:pt x="48" y="27"/>
                    <a:pt x="48" y="27"/>
                  </a:cubicBezTo>
                  <a:lnTo>
                    <a:pt x="48" y="39"/>
                  </a:lnTo>
                  <a:close/>
                  <a:moveTo>
                    <a:pt x="59" y="52"/>
                  </a:moveTo>
                  <a:cubicBezTo>
                    <a:pt x="59" y="51"/>
                    <a:pt x="59" y="50"/>
                    <a:pt x="58" y="49"/>
                  </a:cubicBezTo>
                  <a:cubicBezTo>
                    <a:pt x="57" y="49"/>
                    <a:pt x="57" y="49"/>
                    <a:pt x="55" y="49"/>
                  </a:cubicBezTo>
                  <a:cubicBezTo>
                    <a:pt x="54" y="49"/>
                    <a:pt x="53" y="49"/>
                    <a:pt x="53" y="50"/>
                  </a:cubicBezTo>
                  <a:cubicBezTo>
                    <a:pt x="52" y="50"/>
                    <a:pt x="52" y="51"/>
                    <a:pt x="52" y="52"/>
                  </a:cubicBezTo>
                  <a:cubicBezTo>
                    <a:pt x="52" y="58"/>
                    <a:pt x="52" y="58"/>
                    <a:pt x="52" y="58"/>
                  </a:cubicBezTo>
                  <a:cubicBezTo>
                    <a:pt x="52" y="59"/>
                    <a:pt x="52" y="60"/>
                    <a:pt x="53" y="61"/>
                  </a:cubicBezTo>
                  <a:cubicBezTo>
                    <a:pt x="53" y="61"/>
                    <a:pt x="54" y="62"/>
                    <a:pt x="55" y="62"/>
                  </a:cubicBezTo>
                  <a:cubicBezTo>
                    <a:pt x="57" y="62"/>
                    <a:pt x="57" y="61"/>
                    <a:pt x="58" y="61"/>
                  </a:cubicBezTo>
                  <a:cubicBezTo>
                    <a:pt x="59" y="60"/>
                    <a:pt x="59" y="59"/>
                    <a:pt x="59" y="58"/>
                  </a:cubicBezTo>
                  <a:cubicBezTo>
                    <a:pt x="59" y="57"/>
                    <a:pt x="59" y="57"/>
                    <a:pt x="59" y="57"/>
                  </a:cubicBezTo>
                  <a:cubicBezTo>
                    <a:pt x="56" y="57"/>
                    <a:pt x="56" y="57"/>
                    <a:pt x="56" y="57"/>
                  </a:cubicBezTo>
                  <a:cubicBezTo>
                    <a:pt x="56" y="58"/>
                    <a:pt x="56" y="58"/>
                    <a:pt x="56" y="58"/>
                  </a:cubicBezTo>
                  <a:cubicBezTo>
                    <a:pt x="56" y="59"/>
                    <a:pt x="56" y="59"/>
                    <a:pt x="56" y="59"/>
                  </a:cubicBezTo>
                  <a:cubicBezTo>
                    <a:pt x="56" y="59"/>
                    <a:pt x="56" y="60"/>
                    <a:pt x="55" y="60"/>
                  </a:cubicBezTo>
                  <a:cubicBezTo>
                    <a:pt x="55" y="60"/>
                    <a:pt x="55" y="59"/>
                    <a:pt x="55" y="59"/>
                  </a:cubicBezTo>
                  <a:cubicBezTo>
                    <a:pt x="54" y="59"/>
                    <a:pt x="54" y="59"/>
                    <a:pt x="54" y="58"/>
                  </a:cubicBezTo>
                  <a:cubicBezTo>
                    <a:pt x="54" y="55"/>
                    <a:pt x="54" y="55"/>
                    <a:pt x="54" y="55"/>
                  </a:cubicBezTo>
                  <a:cubicBezTo>
                    <a:pt x="59" y="55"/>
                    <a:pt x="59" y="55"/>
                    <a:pt x="59" y="55"/>
                  </a:cubicBezTo>
                  <a:lnTo>
                    <a:pt x="59" y="52"/>
                  </a:lnTo>
                  <a:close/>
                  <a:moveTo>
                    <a:pt x="55" y="51"/>
                  </a:moveTo>
                  <a:cubicBezTo>
                    <a:pt x="55" y="51"/>
                    <a:pt x="55" y="51"/>
                    <a:pt x="55" y="51"/>
                  </a:cubicBezTo>
                  <a:cubicBezTo>
                    <a:pt x="56" y="51"/>
                    <a:pt x="56" y="51"/>
                    <a:pt x="56" y="51"/>
                  </a:cubicBezTo>
                  <a:cubicBezTo>
                    <a:pt x="56" y="51"/>
                    <a:pt x="56" y="52"/>
                    <a:pt x="56" y="52"/>
                  </a:cubicBezTo>
                  <a:cubicBezTo>
                    <a:pt x="56" y="53"/>
                    <a:pt x="56" y="53"/>
                    <a:pt x="56" y="53"/>
                  </a:cubicBezTo>
                  <a:cubicBezTo>
                    <a:pt x="54" y="53"/>
                    <a:pt x="54" y="53"/>
                    <a:pt x="54" y="53"/>
                  </a:cubicBezTo>
                  <a:cubicBezTo>
                    <a:pt x="54" y="52"/>
                    <a:pt x="54" y="52"/>
                    <a:pt x="54" y="52"/>
                  </a:cubicBezTo>
                  <a:cubicBezTo>
                    <a:pt x="54" y="52"/>
                    <a:pt x="54" y="51"/>
                    <a:pt x="55" y="5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6" name="Freeform 3986"/>
            <p:cNvSpPr>
              <a:spLocks noEditPoints="1"/>
            </p:cNvSpPr>
            <p:nvPr/>
          </p:nvSpPr>
          <p:spPr bwMode="auto">
            <a:xfrm>
              <a:off x="5914590" y="4717266"/>
              <a:ext cx="381824" cy="381824"/>
            </a:xfrm>
            <a:custGeom>
              <a:avLst/>
              <a:gdLst/>
              <a:ahLst/>
              <a:cxnLst>
                <a:cxn ang="0">
                  <a:pos x="42" y="84"/>
                </a:cxn>
                <a:cxn ang="0">
                  <a:pos x="25" y="81"/>
                </a:cxn>
                <a:cxn ang="0">
                  <a:pos x="12" y="72"/>
                </a:cxn>
                <a:cxn ang="0">
                  <a:pos x="3" y="58"/>
                </a:cxn>
                <a:cxn ang="0">
                  <a:pos x="0" y="42"/>
                </a:cxn>
                <a:cxn ang="0">
                  <a:pos x="3" y="26"/>
                </a:cxn>
                <a:cxn ang="0">
                  <a:pos x="12" y="12"/>
                </a:cxn>
                <a:cxn ang="0">
                  <a:pos x="25" y="3"/>
                </a:cxn>
                <a:cxn ang="0">
                  <a:pos x="42" y="0"/>
                </a:cxn>
                <a:cxn ang="0">
                  <a:pos x="58" y="3"/>
                </a:cxn>
                <a:cxn ang="0">
                  <a:pos x="71" y="12"/>
                </a:cxn>
                <a:cxn ang="0">
                  <a:pos x="80" y="26"/>
                </a:cxn>
                <a:cxn ang="0">
                  <a:pos x="84" y="42"/>
                </a:cxn>
                <a:cxn ang="0">
                  <a:pos x="80" y="58"/>
                </a:cxn>
                <a:cxn ang="0">
                  <a:pos x="71" y="72"/>
                </a:cxn>
                <a:cxn ang="0">
                  <a:pos x="58" y="81"/>
                </a:cxn>
                <a:cxn ang="0">
                  <a:pos x="42" y="84"/>
                </a:cxn>
                <a:cxn ang="0">
                  <a:pos x="30" y="18"/>
                </a:cxn>
                <a:cxn ang="0">
                  <a:pos x="27" y="20"/>
                </a:cxn>
                <a:cxn ang="0">
                  <a:pos x="25" y="23"/>
                </a:cxn>
                <a:cxn ang="0">
                  <a:pos x="27" y="26"/>
                </a:cxn>
                <a:cxn ang="0">
                  <a:pos x="30" y="27"/>
                </a:cxn>
                <a:cxn ang="0">
                  <a:pos x="33" y="26"/>
                </a:cxn>
                <a:cxn ang="0">
                  <a:pos x="34" y="23"/>
                </a:cxn>
                <a:cxn ang="0">
                  <a:pos x="33" y="20"/>
                </a:cxn>
                <a:cxn ang="0">
                  <a:pos x="30" y="18"/>
                </a:cxn>
                <a:cxn ang="0">
                  <a:pos x="34" y="30"/>
                </a:cxn>
                <a:cxn ang="0">
                  <a:pos x="26" y="30"/>
                </a:cxn>
                <a:cxn ang="0">
                  <a:pos x="26" y="56"/>
                </a:cxn>
                <a:cxn ang="0">
                  <a:pos x="34" y="56"/>
                </a:cxn>
                <a:cxn ang="0">
                  <a:pos x="34" y="30"/>
                </a:cxn>
                <a:cxn ang="0">
                  <a:pos x="37" y="56"/>
                </a:cxn>
                <a:cxn ang="0">
                  <a:pos x="45" y="56"/>
                </a:cxn>
                <a:cxn ang="0">
                  <a:pos x="45" y="39"/>
                </a:cxn>
                <a:cxn ang="0">
                  <a:pos x="46" y="38"/>
                </a:cxn>
                <a:cxn ang="0">
                  <a:pos x="48" y="38"/>
                </a:cxn>
                <a:cxn ang="0">
                  <a:pos x="51" y="38"/>
                </a:cxn>
                <a:cxn ang="0">
                  <a:pos x="51" y="39"/>
                </a:cxn>
                <a:cxn ang="0">
                  <a:pos x="52" y="40"/>
                </a:cxn>
                <a:cxn ang="0">
                  <a:pos x="52" y="56"/>
                </a:cxn>
                <a:cxn ang="0">
                  <a:pos x="59" y="56"/>
                </a:cxn>
                <a:cxn ang="0">
                  <a:pos x="59" y="40"/>
                </a:cxn>
                <a:cxn ang="0">
                  <a:pos x="58" y="35"/>
                </a:cxn>
                <a:cxn ang="0">
                  <a:pos x="54" y="32"/>
                </a:cxn>
                <a:cxn ang="0">
                  <a:pos x="49" y="30"/>
                </a:cxn>
                <a:cxn ang="0">
                  <a:pos x="45" y="31"/>
                </a:cxn>
                <a:cxn ang="0">
                  <a:pos x="45" y="30"/>
                </a:cxn>
                <a:cxn ang="0">
                  <a:pos x="37" y="30"/>
                </a:cxn>
                <a:cxn ang="0">
                  <a:pos x="37" y="56"/>
                </a:cxn>
              </a:cxnLst>
              <a:rect l="0" t="0" r="r" b="b"/>
              <a:pathLst>
                <a:path w="84" h="84">
                  <a:moveTo>
                    <a:pt x="42" y="84"/>
                  </a:moveTo>
                  <a:cubicBezTo>
                    <a:pt x="36" y="84"/>
                    <a:pt x="30" y="83"/>
                    <a:pt x="25" y="81"/>
                  </a:cubicBezTo>
                  <a:cubicBezTo>
                    <a:pt x="20" y="79"/>
                    <a:pt x="16" y="76"/>
                    <a:pt x="12" y="72"/>
                  </a:cubicBezTo>
                  <a:cubicBezTo>
                    <a:pt x="8" y="68"/>
                    <a:pt x="5" y="63"/>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ubicBezTo>
                    <a:pt x="48" y="0"/>
                    <a:pt x="53" y="1"/>
                    <a:pt x="58" y="3"/>
                  </a:cubicBezTo>
                  <a:cubicBezTo>
                    <a:pt x="63" y="6"/>
                    <a:pt x="68" y="9"/>
                    <a:pt x="71" y="12"/>
                  </a:cubicBezTo>
                  <a:cubicBezTo>
                    <a:pt x="75" y="16"/>
                    <a:pt x="78" y="21"/>
                    <a:pt x="80" y="26"/>
                  </a:cubicBezTo>
                  <a:cubicBezTo>
                    <a:pt x="83" y="31"/>
                    <a:pt x="84" y="36"/>
                    <a:pt x="84" y="42"/>
                  </a:cubicBezTo>
                  <a:cubicBezTo>
                    <a:pt x="84" y="48"/>
                    <a:pt x="83" y="53"/>
                    <a:pt x="80" y="58"/>
                  </a:cubicBezTo>
                  <a:cubicBezTo>
                    <a:pt x="78" y="63"/>
                    <a:pt x="75" y="68"/>
                    <a:pt x="71" y="72"/>
                  </a:cubicBezTo>
                  <a:cubicBezTo>
                    <a:pt x="68" y="76"/>
                    <a:pt x="63" y="79"/>
                    <a:pt x="58" y="81"/>
                  </a:cubicBezTo>
                  <a:cubicBezTo>
                    <a:pt x="53" y="83"/>
                    <a:pt x="48" y="84"/>
                    <a:pt x="42" y="84"/>
                  </a:cubicBezTo>
                  <a:close/>
                  <a:moveTo>
                    <a:pt x="30" y="18"/>
                  </a:moveTo>
                  <a:cubicBezTo>
                    <a:pt x="29" y="18"/>
                    <a:pt x="28" y="19"/>
                    <a:pt x="27" y="20"/>
                  </a:cubicBezTo>
                  <a:cubicBezTo>
                    <a:pt x="26" y="20"/>
                    <a:pt x="25" y="22"/>
                    <a:pt x="25" y="23"/>
                  </a:cubicBezTo>
                  <a:cubicBezTo>
                    <a:pt x="25" y="24"/>
                    <a:pt x="26" y="25"/>
                    <a:pt x="27" y="26"/>
                  </a:cubicBezTo>
                  <a:cubicBezTo>
                    <a:pt x="28" y="27"/>
                    <a:pt x="29" y="27"/>
                    <a:pt x="30" y="27"/>
                  </a:cubicBezTo>
                  <a:cubicBezTo>
                    <a:pt x="31" y="27"/>
                    <a:pt x="32" y="27"/>
                    <a:pt x="33" y="26"/>
                  </a:cubicBezTo>
                  <a:cubicBezTo>
                    <a:pt x="34" y="25"/>
                    <a:pt x="34" y="24"/>
                    <a:pt x="34" y="23"/>
                  </a:cubicBezTo>
                  <a:cubicBezTo>
                    <a:pt x="34" y="22"/>
                    <a:pt x="34" y="20"/>
                    <a:pt x="33" y="20"/>
                  </a:cubicBezTo>
                  <a:cubicBezTo>
                    <a:pt x="32" y="19"/>
                    <a:pt x="31" y="18"/>
                    <a:pt x="30" y="18"/>
                  </a:cubicBezTo>
                  <a:close/>
                  <a:moveTo>
                    <a:pt x="34" y="30"/>
                  </a:moveTo>
                  <a:cubicBezTo>
                    <a:pt x="26" y="30"/>
                    <a:pt x="26" y="30"/>
                    <a:pt x="26" y="30"/>
                  </a:cubicBezTo>
                  <a:cubicBezTo>
                    <a:pt x="26" y="56"/>
                    <a:pt x="26" y="56"/>
                    <a:pt x="26" y="56"/>
                  </a:cubicBezTo>
                  <a:cubicBezTo>
                    <a:pt x="34" y="56"/>
                    <a:pt x="34" y="56"/>
                    <a:pt x="34" y="56"/>
                  </a:cubicBezTo>
                  <a:lnTo>
                    <a:pt x="34" y="30"/>
                  </a:lnTo>
                  <a:close/>
                  <a:moveTo>
                    <a:pt x="37" y="56"/>
                  </a:moveTo>
                  <a:cubicBezTo>
                    <a:pt x="45" y="56"/>
                    <a:pt x="45" y="56"/>
                    <a:pt x="45" y="56"/>
                  </a:cubicBezTo>
                  <a:cubicBezTo>
                    <a:pt x="45" y="39"/>
                    <a:pt x="45" y="39"/>
                    <a:pt x="45" y="39"/>
                  </a:cubicBezTo>
                  <a:cubicBezTo>
                    <a:pt x="45" y="39"/>
                    <a:pt x="46" y="38"/>
                    <a:pt x="46" y="38"/>
                  </a:cubicBezTo>
                  <a:cubicBezTo>
                    <a:pt x="47" y="38"/>
                    <a:pt x="48" y="38"/>
                    <a:pt x="48" y="38"/>
                  </a:cubicBezTo>
                  <a:cubicBezTo>
                    <a:pt x="49" y="37"/>
                    <a:pt x="50" y="38"/>
                    <a:pt x="51" y="38"/>
                  </a:cubicBezTo>
                  <a:cubicBezTo>
                    <a:pt x="51" y="38"/>
                    <a:pt x="51" y="38"/>
                    <a:pt x="51" y="39"/>
                  </a:cubicBezTo>
                  <a:cubicBezTo>
                    <a:pt x="52" y="39"/>
                    <a:pt x="52" y="40"/>
                    <a:pt x="52" y="40"/>
                  </a:cubicBezTo>
                  <a:cubicBezTo>
                    <a:pt x="52" y="56"/>
                    <a:pt x="52" y="56"/>
                    <a:pt x="52" y="56"/>
                  </a:cubicBezTo>
                  <a:cubicBezTo>
                    <a:pt x="59" y="56"/>
                    <a:pt x="59" y="56"/>
                    <a:pt x="59" y="56"/>
                  </a:cubicBezTo>
                  <a:cubicBezTo>
                    <a:pt x="59" y="40"/>
                    <a:pt x="59" y="40"/>
                    <a:pt x="59" y="40"/>
                  </a:cubicBezTo>
                  <a:cubicBezTo>
                    <a:pt x="59" y="39"/>
                    <a:pt x="59" y="37"/>
                    <a:pt x="58" y="35"/>
                  </a:cubicBezTo>
                  <a:cubicBezTo>
                    <a:pt x="57" y="34"/>
                    <a:pt x="56" y="32"/>
                    <a:pt x="54" y="32"/>
                  </a:cubicBezTo>
                  <a:cubicBezTo>
                    <a:pt x="53" y="31"/>
                    <a:pt x="51" y="30"/>
                    <a:pt x="49" y="30"/>
                  </a:cubicBezTo>
                  <a:cubicBezTo>
                    <a:pt x="48" y="30"/>
                    <a:pt x="46" y="31"/>
                    <a:pt x="45" y="31"/>
                  </a:cubicBezTo>
                  <a:cubicBezTo>
                    <a:pt x="45" y="30"/>
                    <a:pt x="45" y="30"/>
                    <a:pt x="45" y="30"/>
                  </a:cubicBezTo>
                  <a:cubicBezTo>
                    <a:pt x="37" y="30"/>
                    <a:pt x="37" y="30"/>
                    <a:pt x="37" y="30"/>
                  </a:cubicBezTo>
                  <a:lnTo>
                    <a:pt x="37" y="5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027" name="Group 4026"/>
            <p:cNvGrpSpPr/>
            <p:nvPr/>
          </p:nvGrpSpPr>
          <p:grpSpPr>
            <a:xfrm>
              <a:off x="5926257" y="5341670"/>
              <a:ext cx="376864" cy="381824"/>
              <a:chOff x="5133826" y="1663246"/>
              <a:chExt cx="723875" cy="733403"/>
            </a:xfrm>
          </p:grpSpPr>
          <p:sp>
            <p:nvSpPr>
              <p:cNvPr id="9107" name="Freeform 3987"/>
              <p:cNvSpPr>
                <a:spLocks/>
              </p:cNvSpPr>
              <p:nvPr/>
            </p:nvSpPr>
            <p:spPr bwMode="auto">
              <a:xfrm>
                <a:off x="5362418" y="2129958"/>
                <a:ext cx="85725" cy="76197"/>
              </a:xfrm>
              <a:custGeom>
                <a:avLst/>
                <a:gdLst/>
                <a:ahLst/>
                <a:cxnLst>
                  <a:cxn ang="0">
                    <a:pos x="0" y="3"/>
                  </a:cxn>
                  <a:cxn ang="0">
                    <a:pos x="5" y="6"/>
                  </a:cxn>
                  <a:cxn ang="0">
                    <a:pos x="10" y="9"/>
                  </a:cxn>
                  <a:cxn ang="0">
                    <a:pos x="5" y="0"/>
                  </a:cxn>
                  <a:cxn ang="0">
                    <a:pos x="0" y="3"/>
                  </a:cxn>
                </a:cxnLst>
                <a:rect l="0" t="0" r="r" b="b"/>
                <a:pathLst>
                  <a:path w="10" h="9">
                    <a:moveTo>
                      <a:pt x="0" y="3"/>
                    </a:moveTo>
                    <a:cubicBezTo>
                      <a:pt x="2" y="4"/>
                      <a:pt x="3" y="5"/>
                      <a:pt x="5" y="6"/>
                    </a:cubicBezTo>
                    <a:cubicBezTo>
                      <a:pt x="7" y="8"/>
                      <a:pt x="8" y="8"/>
                      <a:pt x="10" y="9"/>
                    </a:cubicBezTo>
                    <a:cubicBezTo>
                      <a:pt x="8" y="6"/>
                      <a:pt x="6" y="3"/>
                      <a:pt x="5" y="0"/>
                    </a:cubicBezTo>
                    <a:cubicBezTo>
                      <a:pt x="3" y="1"/>
                      <a:pt x="2" y="2"/>
                      <a:pt x="0"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8" name="Freeform 3988"/>
              <p:cNvSpPr>
                <a:spLocks/>
              </p:cNvSpPr>
              <p:nvPr/>
            </p:nvSpPr>
            <p:spPr bwMode="auto">
              <a:xfrm>
                <a:off x="5314797" y="2034711"/>
                <a:ext cx="85725" cy="95247"/>
              </a:xfrm>
              <a:custGeom>
                <a:avLst/>
                <a:gdLst/>
                <a:ahLst/>
                <a:cxnLst>
                  <a:cxn ang="0">
                    <a:pos x="8" y="0"/>
                  </a:cxn>
                  <a:cxn ang="0">
                    <a:pos x="0" y="0"/>
                  </a:cxn>
                  <a:cxn ang="0">
                    <a:pos x="4" y="11"/>
                  </a:cxn>
                  <a:cxn ang="0">
                    <a:pos x="9" y="8"/>
                  </a:cxn>
                  <a:cxn ang="0">
                    <a:pos x="8" y="0"/>
                  </a:cxn>
                </a:cxnLst>
                <a:rect l="0" t="0" r="r" b="b"/>
                <a:pathLst>
                  <a:path w="9" h="11">
                    <a:moveTo>
                      <a:pt x="8" y="0"/>
                    </a:moveTo>
                    <a:cubicBezTo>
                      <a:pt x="5" y="0"/>
                      <a:pt x="3" y="0"/>
                      <a:pt x="0" y="0"/>
                    </a:cubicBezTo>
                    <a:cubicBezTo>
                      <a:pt x="0" y="4"/>
                      <a:pt x="2" y="8"/>
                      <a:pt x="4" y="11"/>
                    </a:cubicBezTo>
                    <a:cubicBezTo>
                      <a:pt x="6" y="10"/>
                      <a:pt x="7" y="9"/>
                      <a:pt x="9" y="8"/>
                    </a:cubicBezTo>
                    <a:cubicBezTo>
                      <a:pt x="8" y="6"/>
                      <a:pt x="8" y="3"/>
                      <a:pt x="8"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9" name="Freeform 3989"/>
              <p:cNvSpPr>
                <a:spLocks/>
              </p:cNvSpPr>
              <p:nvPr/>
            </p:nvSpPr>
            <p:spPr bwMode="auto">
              <a:xfrm>
                <a:off x="5533862" y="1853740"/>
                <a:ext cx="95247" cy="76197"/>
              </a:xfrm>
              <a:custGeom>
                <a:avLst/>
                <a:gdLst/>
                <a:ahLst/>
                <a:cxnLst>
                  <a:cxn ang="0">
                    <a:pos x="11" y="6"/>
                  </a:cxn>
                  <a:cxn ang="0">
                    <a:pos x="0" y="0"/>
                  </a:cxn>
                  <a:cxn ang="0">
                    <a:pos x="6" y="9"/>
                  </a:cxn>
                  <a:cxn ang="0">
                    <a:pos x="11" y="6"/>
                  </a:cxn>
                </a:cxnLst>
                <a:rect l="0" t="0" r="r" b="b"/>
                <a:pathLst>
                  <a:path w="11" h="9">
                    <a:moveTo>
                      <a:pt x="11" y="6"/>
                    </a:moveTo>
                    <a:cubicBezTo>
                      <a:pt x="8" y="3"/>
                      <a:pt x="4" y="1"/>
                      <a:pt x="0" y="0"/>
                    </a:cubicBezTo>
                    <a:cubicBezTo>
                      <a:pt x="3" y="3"/>
                      <a:pt x="5" y="6"/>
                      <a:pt x="6" y="9"/>
                    </a:cubicBezTo>
                    <a:cubicBezTo>
                      <a:pt x="8" y="8"/>
                      <a:pt x="9" y="7"/>
                      <a:pt x="11" y="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0" name="Freeform 3990"/>
              <p:cNvSpPr>
                <a:spLocks/>
              </p:cNvSpPr>
              <p:nvPr/>
            </p:nvSpPr>
            <p:spPr bwMode="auto">
              <a:xfrm>
                <a:off x="5419566" y="2110909"/>
                <a:ext cx="66676" cy="95247"/>
              </a:xfrm>
              <a:custGeom>
                <a:avLst/>
                <a:gdLst/>
                <a:ahLst/>
                <a:cxnLst>
                  <a:cxn ang="0">
                    <a:pos x="0" y="2"/>
                  </a:cxn>
                  <a:cxn ang="0">
                    <a:pos x="7" y="11"/>
                  </a:cxn>
                  <a:cxn ang="0">
                    <a:pos x="7" y="11"/>
                  </a:cxn>
                  <a:cxn ang="0">
                    <a:pos x="7" y="0"/>
                  </a:cxn>
                  <a:cxn ang="0">
                    <a:pos x="0" y="1"/>
                  </a:cxn>
                  <a:cxn ang="0">
                    <a:pos x="0" y="2"/>
                  </a:cxn>
                </a:cxnLst>
                <a:rect l="0" t="0" r="r" b="b"/>
                <a:pathLst>
                  <a:path w="7" h="11">
                    <a:moveTo>
                      <a:pt x="0" y="2"/>
                    </a:moveTo>
                    <a:cubicBezTo>
                      <a:pt x="2" y="5"/>
                      <a:pt x="4" y="9"/>
                      <a:pt x="7" y="11"/>
                    </a:cubicBezTo>
                    <a:cubicBezTo>
                      <a:pt x="7" y="11"/>
                      <a:pt x="7" y="11"/>
                      <a:pt x="7" y="11"/>
                    </a:cubicBezTo>
                    <a:cubicBezTo>
                      <a:pt x="7" y="8"/>
                      <a:pt x="7" y="4"/>
                      <a:pt x="7" y="0"/>
                    </a:cubicBezTo>
                    <a:cubicBezTo>
                      <a:pt x="5" y="0"/>
                      <a:pt x="2" y="1"/>
                      <a:pt x="0" y="1"/>
                    </a:cubicBezTo>
                    <a:lnTo>
                      <a:pt x="0" y="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1" name="Freeform 3991"/>
              <p:cNvSpPr>
                <a:spLocks/>
              </p:cNvSpPr>
              <p:nvPr/>
            </p:nvSpPr>
            <p:spPr bwMode="auto">
              <a:xfrm>
                <a:off x="5314797" y="1920415"/>
                <a:ext cx="85725" cy="104774"/>
              </a:xfrm>
              <a:custGeom>
                <a:avLst/>
                <a:gdLst/>
                <a:ahLst/>
                <a:cxnLst>
                  <a:cxn ang="0">
                    <a:pos x="9" y="3"/>
                  </a:cxn>
                  <a:cxn ang="0">
                    <a:pos x="4" y="0"/>
                  </a:cxn>
                  <a:cxn ang="0">
                    <a:pos x="0" y="11"/>
                  </a:cxn>
                  <a:cxn ang="0">
                    <a:pos x="8" y="11"/>
                  </a:cxn>
                  <a:cxn ang="0">
                    <a:pos x="9" y="3"/>
                  </a:cxn>
                </a:cxnLst>
                <a:rect l="0" t="0" r="r" b="b"/>
                <a:pathLst>
                  <a:path w="9" h="11">
                    <a:moveTo>
                      <a:pt x="9" y="3"/>
                    </a:moveTo>
                    <a:cubicBezTo>
                      <a:pt x="7" y="2"/>
                      <a:pt x="6" y="1"/>
                      <a:pt x="4" y="0"/>
                    </a:cubicBezTo>
                    <a:cubicBezTo>
                      <a:pt x="1" y="3"/>
                      <a:pt x="0" y="7"/>
                      <a:pt x="0" y="11"/>
                    </a:cubicBezTo>
                    <a:cubicBezTo>
                      <a:pt x="3" y="11"/>
                      <a:pt x="5" y="11"/>
                      <a:pt x="8" y="11"/>
                    </a:cubicBezTo>
                    <a:cubicBezTo>
                      <a:pt x="8" y="8"/>
                      <a:pt x="8" y="5"/>
                      <a:pt x="9"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2" name="Freeform 3992"/>
              <p:cNvSpPr>
                <a:spLocks/>
              </p:cNvSpPr>
              <p:nvPr/>
            </p:nvSpPr>
            <p:spPr bwMode="auto">
              <a:xfrm>
                <a:off x="5410044" y="2034711"/>
                <a:ext cx="76197" cy="66676"/>
              </a:xfrm>
              <a:custGeom>
                <a:avLst/>
                <a:gdLst/>
                <a:ahLst/>
                <a:cxnLst>
                  <a:cxn ang="0">
                    <a:pos x="1" y="7"/>
                  </a:cxn>
                  <a:cxn ang="0">
                    <a:pos x="9" y="6"/>
                  </a:cxn>
                  <a:cxn ang="0">
                    <a:pos x="9" y="0"/>
                  </a:cxn>
                  <a:cxn ang="0">
                    <a:pos x="0" y="0"/>
                  </a:cxn>
                  <a:cxn ang="0">
                    <a:pos x="1" y="7"/>
                  </a:cxn>
                </a:cxnLst>
                <a:rect l="0" t="0" r="r" b="b"/>
                <a:pathLst>
                  <a:path w="9" h="7">
                    <a:moveTo>
                      <a:pt x="1" y="7"/>
                    </a:moveTo>
                    <a:cubicBezTo>
                      <a:pt x="4" y="7"/>
                      <a:pt x="7" y="6"/>
                      <a:pt x="9" y="6"/>
                    </a:cubicBezTo>
                    <a:cubicBezTo>
                      <a:pt x="9" y="4"/>
                      <a:pt x="9" y="2"/>
                      <a:pt x="9" y="0"/>
                    </a:cubicBezTo>
                    <a:cubicBezTo>
                      <a:pt x="6" y="0"/>
                      <a:pt x="3" y="0"/>
                      <a:pt x="0" y="0"/>
                    </a:cubicBezTo>
                    <a:cubicBezTo>
                      <a:pt x="0" y="1"/>
                      <a:pt x="1" y="6"/>
                      <a:pt x="1" y="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3" name="Freeform 3993"/>
              <p:cNvSpPr>
                <a:spLocks/>
              </p:cNvSpPr>
              <p:nvPr/>
            </p:nvSpPr>
            <p:spPr bwMode="auto">
              <a:xfrm>
                <a:off x="5362418" y="1853740"/>
                <a:ext cx="95247" cy="76197"/>
              </a:xfrm>
              <a:custGeom>
                <a:avLst/>
                <a:gdLst/>
                <a:ahLst/>
                <a:cxnLst>
                  <a:cxn ang="0">
                    <a:pos x="7" y="4"/>
                  </a:cxn>
                  <a:cxn ang="0">
                    <a:pos x="11" y="0"/>
                  </a:cxn>
                  <a:cxn ang="0">
                    <a:pos x="0" y="6"/>
                  </a:cxn>
                  <a:cxn ang="0">
                    <a:pos x="5" y="9"/>
                  </a:cxn>
                  <a:cxn ang="0">
                    <a:pos x="7" y="4"/>
                  </a:cxn>
                </a:cxnLst>
                <a:rect l="0" t="0" r="r" b="b"/>
                <a:pathLst>
                  <a:path w="11" h="9">
                    <a:moveTo>
                      <a:pt x="7" y="4"/>
                    </a:moveTo>
                    <a:cubicBezTo>
                      <a:pt x="8" y="3"/>
                      <a:pt x="10" y="1"/>
                      <a:pt x="11" y="0"/>
                    </a:cubicBezTo>
                    <a:cubicBezTo>
                      <a:pt x="7" y="1"/>
                      <a:pt x="3" y="3"/>
                      <a:pt x="0" y="6"/>
                    </a:cubicBezTo>
                    <a:cubicBezTo>
                      <a:pt x="2" y="7"/>
                      <a:pt x="3" y="8"/>
                      <a:pt x="5" y="9"/>
                    </a:cubicBezTo>
                    <a:cubicBezTo>
                      <a:pt x="6" y="7"/>
                      <a:pt x="7" y="6"/>
                      <a:pt x="7" y="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4" name="Freeform 3994"/>
              <p:cNvSpPr>
                <a:spLocks/>
              </p:cNvSpPr>
              <p:nvPr/>
            </p:nvSpPr>
            <p:spPr bwMode="auto">
              <a:xfrm>
                <a:off x="5410044" y="1948986"/>
                <a:ext cx="76197" cy="76197"/>
              </a:xfrm>
              <a:custGeom>
                <a:avLst/>
                <a:gdLst/>
                <a:ahLst/>
                <a:cxnLst>
                  <a:cxn ang="0">
                    <a:pos x="9" y="2"/>
                  </a:cxn>
                  <a:cxn ang="0">
                    <a:pos x="1" y="0"/>
                  </a:cxn>
                  <a:cxn ang="0">
                    <a:pos x="0" y="8"/>
                  </a:cxn>
                  <a:cxn ang="0">
                    <a:pos x="9" y="8"/>
                  </a:cxn>
                  <a:cxn ang="0">
                    <a:pos x="9" y="2"/>
                  </a:cxn>
                </a:cxnLst>
                <a:rect l="0" t="0" r="r" b="b"/>
                <a:pathLst>
                  <a:path w="9" h="8">
                    <a:moveTo>
                      <a:pt x="9" y="2"/>
                    </a:moveTo>
                    <a:cubicBezTo>
                      <a:pt x="7" y="2"/>
                      <a:pt x="4" y="1"/>
                      <a:pt x="1" y="0"/>
                    </a:cubicBezTo>
                    <a:cubicBezTo>
                      <a:pt x="0" y="3"/>
                      <a:pt x="0" y="5"/>
                      <a:pt x="0" y="8"/>
                    </a:cubicBezTo>
                    <a:cubicBezTo>
                      <a:pt x="3" y="8"/>
                      <a:pt x="6" y="8"/>
                      <a:pt x="9" y="8"/>
                    </a:cubicBezTo>
                    <a:cubicBezTo>
                      <a:pt x="9" y="6"/>
                      <a:pt x="9" y="4"/>
                      <a:pt x="9" y="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5" name="Freeform 3995"/>
              <p:cNvSpPr>
                <a:spLocks/>
              </p:cNvSpPr>
              <p:nvPr/>
            </p:nvSpPr>
            <p:spPr bwMode="auto">
              <a:xfrm>
                <a:off x="5419566" y="1844218"/>
                <a:ext cx="66676" cy="104774"/>
              </a:xfrm>
              <a:custGeom>
                <a:avLst/>
                <a:gdLst/>
                <a:ahLst/>
                <a:cxnLst>
                  <a:cxn ang="0">
                    <a:pos x="0" y="11"/>
                  </a:cxn>
                  <a:cxn ang="0">
                    <a:pos x="7" y="12"/>
                  </a:cxn>
                  <a:cxn ang="0">
                    <a:pos x="7" y="0"/>
                  </a:cxn>
                  <a:cxn ang="0">
                    <a:pos x="7" y="1"/>
                  </a:cxn>
                  <a:cxn ang="0">
                    <a:pos x="2" y="7"/>
                  </a:cxn>
                  <a:cxn ang="0">
                    <a:pos x="0" y="11"/>
                  </a:cxn>
                </a:cxnLst>
                <a:rect l="0" t="0" r="r" b="b"/>
                <a:pathLst>
                  <a:path w="7" h="12">
                    <a:moveTo>
                      <a:pt x="0" y="11"/>
                    </a:moveTo>
                    <a:cubicBezTo>
                      <a:pt x="2" y="11"/>
                      <a:pt x="5" y="12"/>
                      <a:pt x="7" y="12"/>
                    </a:cubicBezTo>
                    <a:cubicBezTo>
                      <a:pt x="7" y="8"/>
                      <a:pt x="7" y="4"/>
                      <a:pt x="7" y="0"/>
                    </a:cubicBezTo>
                    <a:cubicBezTo>
                      <a:pt x="7" y="1"/>
                      <a:pt x="7" y="1"/>
                      <a:pt x="7" y="1"/>
                    </a:cubicBezTo>
                    <a:cubicBezTo>
                      <a:pt x="5" y="3"/>
                      <a:pt x="3" y="5"/>
                      <a:pt x="2" y="7"/>
                    </a:cubicBezTo>
                    <a:cubicBezTo>
                      <a:pt x="1" y="8"/>
                      <a:pt x="0" y="9"/>
                      <a:pt x="0" y="1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6" name="Freeform 3996"/>
              <p:cNvSpPr>
                <a:spLocks/>
              </p:cNvSpPr>
              <p:nvPr/>
            </p:nvSpPr>
            <p:spPr bwMode="auto">
              <a:xfrm>
                <a:off x="5505291" y="1948986"/>
                <a:ext cx="85725" cy="76197"/>
              </a:xfrm>
              <a:custGeom>
                <a:avLst/>
                <a:gdLst/>
                <a:ahLst/>
                <a:cxnLst>
                  <a:cxn ang="0">
                    <a:pos x="9" y="0"/>
                  </a:cxn>
                  <a:cxn ang="0">
                    <a:pos x="0" y="2"/>
                  </a:cxn>
                  <a:cxn ang="0">
                    <a:pos x="0" y="8"/>
                  </a:cxn>
                  <a:cxn ang="0">
                    <a:pos x="10" y="8"/>
                  </a:cxn>
                  <a:cxn ang="0">
                    <a:pos x="9" y="0"/>
                  </a:cxn>
                </a:cxnLst>
                <a:rect l="0" t="0" r="r" b="b"/>
                <a:pathLst>
                  <a:path w="10" h="8">
                    <a:moveTo>
                      <a:pt x="9" y="0"/>
                    </a:moveTo>
                    <a:cubicBezTo>
                      <a:pt x="6" y="1"/>
                      <a:pt x="3" y="2"/>
                      <a:pt x="0" y="2"/>
                    </a:cubicBezTo>
                    <a:cubicBezTo>
                      <a:pt x="0" y="4"/>
                      <a:pt x="0" y="6"/>
                      <a:pt x="0" y="8"/>
                    </a:cubicBezTo>
                    <a:cubicBezTo>
                      <a:pt x="4" y="8"/>
                      <a:pt x="7" y="8"/>
                      <a:pt x="10" y="8"/>
                    </a:cubicBezTo>
                    <a:cubicBezTo>
                      <a:pt x="10" y="6"/>
                      <a:pt x="9" y="2"/>
                      <a:pt x="9"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7" name="Freeform 3997"/>
              <p:cNvSpPr>
                <a:spLocks/>
              </p:cNvSpPr>
              <p:nvPr/>
            </p:nvSpPr>
            <p:spPr bwMode="auto">
              <a:xfrm>
                <a:off x="5600538" y="1920415"/>
                <a:ext cx="76197" cy="104774"/>
              </a:xfrm>
              <a:custGeom>
                <a:avLst/>
                <a:gdLst/>
                <a:ahLst/>
                <a:cxnLst>
                  <a:cxn ang="0">
                    <a:pos x="1" y="11"/>
                  </a:cxn>
                  <a:cxn ang="0">
                    <a:pos x="9" y="11"/>
                  </a:cxn>
                  <a:cxn ang="0">
                    <a:pos x="5" y="0"/>
                  </a:cxn>
                  <a:cxn ang="0">
                    <a:pos x="0" y="3"/>
                  </a:cxn>
                  <a:cxn ang="0">
                    <a:pos x="1" y="11"/>
                  </a:cxn>
                </a:cxnLst>
                <a:rect l="0" t="0" r="r" b="b"/>
                <a:pathLst>
                  <a:path w="9" h="11">
                    <a:moveTo>
                      <a:pt x="1" y="11"/>
                    </a:moveTo>
                    <a:cubicBezTo>
                      <a:pt x="4" y="11"/>
                      <a:pt x="6" y="11"/>
                      <a:pt x="9" y="11"/>
                    </a:cubicBezTo>
                    <a:cubicBezTo>
                      <a:pt x="9" y="7"/>
                      <a:pt x="7" y="3"/>
                      <a:pt x="5" y="0"/>
                    </a:cubicBezTo>
                    <a:cubicBezTo>
                      <a:pt x="3" y="1"/>
                      <a:pt x="2" y="2"/>
                      <a:pt x="0" y="3"/>
                    </a:cubicBezTo>
                    <a:cubicBezTo>
                      <a:pt x="1" y="5"/>
                      <a:pt x="1" y="8"/>
                      <a:pt x="1" y="1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8" name="Freeform 3998"/>
              <p:cNvSpPr>
                <a:spLocks/>
              </p:cNvSpPr>
              <p:nvPr/>
            </p:nvSpPr>
            <p:spPr bwMode="auto">
              <a:xfrm>
                <a:off x="5600538" y="2034711"/>
                <a:ext cx="76197" cy="95247"/>
              </a:xfrm>
              <a:custGeom>
                <a:avLst/>
                <a:gdLst/>
                <a:ahLst/>
                <a:cxnLst>
                  <a:cxn ang="0">
                    <a:pos x="1" y="4"/>
                  </a:cxn>
                  <a:cxn ang="0">
                    <a:pos x="0" y="8"/>
                  </a:cxn>
                  <a:cxn ang="0">
                    <a:pos x="2" y="9"/>
                  </a:cxn>
                  <a:cxn ang="0">
                    <a:pos x="5" y="11"/>
                  </a:cxn>
                  <a:cxn ang="0">
                    <a:pos x="9" y="0"/>
                  </a:cxn>
                  <a:cxn ang="0">
                    <a:pos x="1" y="0"/>
                  </a:cxn>
                  <a:cxn ang="0">
                    <a:pos x="1" y="4"/>
                  </a:cxn>
                </a:cxnLst>
                <a:rect l="0" t="0" r="r" b="b"/>
                <a:pathLst>
                  <a:path w="9" h="11">
                    <a:moveTo>
                      <a:pt x="1" y="4"/>
                    </a:moveTo>
                    <a:cubicBezTo>
                      <a:pt x="0" y="5"/>
                      <a:pt x="0" y="7"/>
                      <a:pt x="0" y="8"/>
                    </a:cubicBezTo>
                    <a:cubicBezTo>
                      <a:pt x="1" y="9"/>
                      <a:pt x="2" y="9"/>
                      <a:pt x="2" y="9"/>
                    </a:cubicBezTo>
                    <a:cubicBezTo>
                      <a:pt x="3" y="10"/>
                      <a:pt x="4" y="10"/>
                      <a:pt x="5" y="11"/>
                    </a:cubicBezTo>
                    <a:cubicBezTo>
                      <a:pt x="7" y="8"/>
                      <a:pt x="9" y="4"/>
                      <a:pt x="9" y="0"/>
                    </a:cubicBezTo>
                    <a:cubicBezTo>
                      <a:pt x="6" y="0"/>
                      <a:pt x="4" y="0"/>
                      <a:pt x="1" y="0"/>
                    </a:cubicBezTo>
                    <a:cubicBezTo>
                      <a:pt x="1" y="1"/>
                      <a:pt x="1" y="3"/>
                      <a:pt x="1" y="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9" name="Freeform 3999"/>
              <p:cNvSpPr>
                <a:spLocks/>
              </p:cNvSpPr>
              <p:nvPr/>
            </p:nvSpPr>
            <p:spPr bwMode="auto">
              <a:xfrm>
                <a:off x="5505291" y="1844218"/>
                <a:ext cx="66676" cy="104774"/>
              </a:xfrm>
              <a:custGeom>
                <a:avLst/>
                <a:gdLst/>
                <a:ahLst/>
                <a:cxnLst>
                  <a:cxn ang="0">
                    <a:pos x="8" y="10"/>
                  </a:cxn>
                  <a:cxn ang="0">
                    <a:pos x="6" y="6"/>
                  </a:cxn>
                  <a:cxn ang="0">
                    <a:pos x="1" y="1"/>
                  </a:cxn>
                  <a:cxn ang="0">
                    <a:pos x="0" y="0"/>
                  </a:cxn>
                  <a:cxn ang="0">
                    <a:pos x="0" y="12"/>
                  </a:cxn>
                  <a:cxn ang="0">
                    <a:pos x="8" y="11"/>
                  </a:cxn>
                  <a:cxn ang="0">
                    <a:pos x="8" y="10"/>
                  </a:cxn>
                </a:cxnLst>
                <a:rect l="0" t="0" r="r" b="b"/>
                <a:pathLst>
                  <a:path w="8" h="12">
                    <a:moveTo>
                      <a:pt x="8" y="10"/>
                    </a:moveTo>
                    <a:cubicBezTo>
                      <a:pt x="7" y="9"/>
                      <a:pt x="7" y="8"/>
                      <a:pt x="6" y="6"/>
                    </a:cubicBezTo>
                    <a:cubicBezTo>
                      <a:pt x="4" y="4"/>
                      <a:pt x="3" y="2"/>
                      <a:pt x="1" y="1"/>
                    </a:cubicBezTo>
                    <a:cubicBezTo>
                      <a:pt x="0" y="0"/>
                      <a:pt x="0" y="0"/>
                      <a:pt x="0" y="0"/>
                    </a:cubicBezTo>
                    <a:cubicBezTo>
                      <a:pt x="0" y="4"/>
                      <a:pt x="0" y="8"/>
                      <a:pt x="0" y="12"/>
                    </a:cubicBezTo>
                    <a:cubicBezTo>
                      <a:pt x="2" y="12"/>
                      <a:pt x="7" y="11"/>
                      <a:pt x="8" y="11"/>
                    </a:cubicBezTo>
                    <a:lnTo>
                      <a:pt x="8" y="1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0" name="Freeform 4000"/>
              <p:cNvSpPr>
                <a:spLocks noEditPoints="1"/>
              </p:cNvSpPr>
              <p:nvPr/>
            </p:nvSpPr>
            <p:spPr bwMode="auto">
              <a:xfrm>
                <a:off x="5133826" y="1663246"/>
                <a:ext cx="723875" cy="733403"/>
              </a:xfrm>
              <a:custGeom>
                <a:avLst/>
                <a:gdLst/>
                <a:ahLst/>
                <a:cxnLst>
                  <a:cxn ang="0">
                    <a:pos x="80" y="26"/>
                  </a:cxn>
                  <a:cxn ang="0">
                    <a:pos x="71" y="12"/>
                  </a:cxn>
                  <a:cxn ang="0">
                    <a:pos x="58" y="3"/>
                  </a:cxn>
                  <a:cxn ang="0">
                    <a:pos x="41" y="0"/>
                  </a:cxn>
                  <a:cxn ang="0">
                    <a:pos x="25" y="3"/>
                  </a:cxn>
                  <a:cxn ang="0">
                    <a:pos x="12" y="12"/>
                  </a:cxn>
                  <a:cxn ang="0">
                    <a:pos x="3" y="26"/>
                  </a:cxn>
                  <a:cxn ang="0">
                    <a:pos x="0" y="42"/>
                  </a:cxn>
                  <a:cxn ang="0">
                    <a:pos x="3" y="58"/>
                  </a:cxn>
                  <a:cxn ang="0">
                    <a:pos x="12" y="72"/>
                  </a:cxn>
                  <a:cxn ang="0">
                    <a:pos x="25" y="81"/>
                  </a:cxn>
                  <a:cxn ang="0">
                    <a:pos x="41" y="84"/>
                  </a:cxn>
                  <a:cxn ang="0">
                    <a:pos x="58" y="81"/>
                  </a:cxn>
                  <a:cxn ang="0">
                    <a:pos x="71" y="72"/>
                  </a:cxn>
                  <a:cxn ang="0">
                    <a:pos x="80" y="58"/>
                  </a:cxn>
                  <a:cxn ang="0">
                    <a:pos x="83" y="42"/>
                  </a:cxn>
                  <a:cxn ang="0">
                    <a:pos x="80" y="26"/>
                  </a:cxn>
                  <a:cxn ang="0">
                    <a:pos x="41" y="65"/>
                  </a:cxn>
                  <a:cxn ang="0">
                    <a:pos x="18" y="42"/>
                  </a:cxn>
                  <a:cxn ang="0">
                    <a:pos x="41" y="19"/>
                  </a:cxn>
                  <a:cxn ang="0">
                    <a:pos x="65" y="42"/>
                  </a:cxn>
                  <a:cxn ang="0">
                    <a:pos x="41" y="65"/>
                  </a:cxn>
                </a:cxnLst>
                <a:rect l="0" t="0" r="r" b="b"/>
                <a:pathLst>
                  <a:path w="83" h="84">
                    <a:moveTo>
                      <a:pt x="80" y="26"/>
                    </a:moveTo>
                    <a:cubicBezTo>
                      <a:pt x="78" y="21"/>
                      <a:pt x="75" y="16"/>
                      <a:pt x="71" y="12"/>
                    </a:cubicBezTo>
                    <a:cubicBezTo>
                      <a:pt x="67" y="8"/>
                      <a:pt x="63" y="5"/>
                      <a:pt x="58" y="3"/>
                    </a:cubicBezTo>
                    <a:cubicBezTo>
                      <a:pt x="53" y="1"/>
                      <a:pt x="47" y="0"/>
                      <a:pt x="41" y="0"/>
                    </a:cubicBezTo>
                    <a:cubicBezTo>
                      <a:pt x="36" y="0"/>
                      <a:pt x="30" y="1"/>
                      <a:pt x="25" y="3"/>
                    </a:cubicBezTo>
                    <a:cubicBezTo>
                      <a:pt x="20" y="5"/>
                      <a:pt x="16" y="8"/>
                      <a:pt x="12" y="12"/>
                    </a:cubicBezTo>
                    <a:cubicBezTo>
                      <a:pt x="8" y="16"/>
                      <a:pt x="5" y="21"/>
                      <a:pt x="3" y="26"/>
                    </a:cubicBezTo>
                    <a:cubicBezTo>
                      <a:pt x="1" y="31"/>
                      <a:pt x="0" y="36"/>
                      <a:pt x="0" y="42"/>
                    </a:cubicBezTo>
                    <a:cubicBezTo>
                      <a:pt x="0" y="48"/>
                      <a:pt x="1" y="53"/>
                      <a:pt x="3" y="58"/>
                    </a:cubicBezTo>
                    <a:cubicBezTo>
                      <a:pt x="5" y="63"/>
                      <a:pt x="8" y="68"/>
                      <a:pt x="12" y="72"/>
                    </a:cubicBezTo>
                    <a:cubicBezTo>
                      <a:pt x="16" y="75"/>
                      <a:pt x="20" y="78"/>
                      <a:pt x="25" y="81"/>
                    </a:cubicBezTo>
                    <a:cubicBezTo>
                      <a:pt x="30" y="83"/>
                      <a:pt x="36" y="84"/>
                      <a:pt x="41" y="84"/>
                    </a:cubicBezTo>
                    <a:cubicBezTo>
                      <a:pt x="47" y="84"/>
                      <a:pt x="53" y="83"/>
                      <a:pt x="58" y="81"/>
                    </a:cubicBezTo>
                    <a:cubicBezTo>
                      <a:pt x="63" y="78"/>
                      <a:pt x="67" y="75"/>
                      <a:pt x="71" y="72"/>
                    </a:cubicBezTo>
                    <a:cubicBezTo>
                      <a:pt x="75" y="68"/>
                      <a:pt x="78" y="63"/>
                      <a:pt x="80" y="58"/>
                    </a:cubicBezTo>
                    <a:cubicBezTo>
                      <a:pt x="82" y="53"/>
                      <a:pt x="83" y="48"/>
                      <a:pt x="83" y="42"/>
                    </a:cubicBezTo>
                    <a:cubicBezTo>
                      <a:pt x="83" y="36"/>
                      <a:pt x="82" y="31"/>
                      <a:pt x="80" y="26"/>
                    </a:cubicBezTo>
                    <a:close/>
                    <a:moveTo>
                      <a:pt x="41" y="65"/>
                    </a:moveTo>
                    <a:cubicBezTo>
                      <a:pt x="29" y="65"/>
                      <a:pt x="18" y="55"/>
                      <a:pt x="18" y="42"/>
                    </a:cubicBezTo>
                    <a:cubicBezTo>
                      <a:pt x="18" y="29"/>
                      <a:pt x="29" y="19"/>
                      <a:pt x="41" y="19"/>
                    </a:cubicBezTo>
                    <a:cubicBezTo>
                      <a:pt x="54" y="19"/>
                      <a:pt x="65" y="29"/>
                      <a:pt x="65" y="42"/>
                    </a:cubicBezTo>
                    <a:cubicBezTo>
                      <a:pt x="65" y="55"/>
                      <a:pt x="54" y="65"/>
                      <a:pt x="41" y="6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1" name="Freeform 4001"/>
              <p:cNvSpPr>
                <a:spLocks/>
              </p:cNvSpPr>
              <p:nvPr/>
            </p:nvSpPr>
            <p:spPr bwMode="auto">
              <a:xfrm>
                <a:off x="5505291" y="2034711"/>
                <a:ext cx="85725" cy="66676"/>
              </a:xfrm>
              <a:custGeom>
                <a:avLst/>
                <a:gdLst/>
                <a:ahLst/>
                <a:cxnLst>
                  <a:cxn ang="0">
                    <a:pos x="9" y="7"/>
                  </a:cxn>
                  <a:cxn ang="0">
                    <a:pos x="10" y="0"/>
                  </a:cxn>
                  <a:cxn ang="0">
                    <a:pos x="0" y="0"/>
                  </a:cxn>
                  <a:cxn ang="0">
                    <a:pos x="0" y="6"/>
                  </a:cxn>
                  <a:cxn ang="0">
                    <a:pos x="5" y="6"/>
                  </a:cxn>
                  <a:cxn ang="0">
                    <a:pos x="9" y="7"/>
                  </a:cxn>
                </a:cxnLst>
                <a:rect l="0" t="0" r="r" b="b"/>
                <a:pathLst>
                  <a:path w="10" h="7">
                    <a:moveTo>
                      <a:pt x="9" y="7"/>
                    </a:moveTo>
                    <a:cubicBezTo>
                      <a:pt x="10" y="5"/>
                      <a:pt x="10" y="3"/>
                      <a:pt x="10" y="0"/>
                    </a:cubicBezTo>
                    <a:cubicBezTo>
                      <a:pt x="7" y="0"/>
                      <a:pt x="4" y="0"/>
                      <a:pt x="0" y="0"/>
                    </a:cubicBezTo>
                    <a:cubicBezTo>
                      <a:pt x="0" y="2"/>
                      <a:pt x="0" y="4"/>
                      <a:pt x="0" y="6"/>
                    </a:cubicBezTo>
                    <a:cubicBezTo>
                      <a:pt x="2" y="6"/>
                      <a:pt x="3" y="6"/>
                      <a:pt x="5" y="6"/>
                    </a:cubicBezTo>
                    <a:cubicBezTo>
                      <a:pt x="6" y="7"/>
                      <a:pt x="7" y="7"/>
                      <a:pt x="9" y="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2" name="Freeform 4002"/>
              <p:cNvSpPr>
                <a:spLocks/>
              </p:cNvSpPr>
              <p:nvPr/>
            </p:nvSpPr>
            <p:spPr bwMode="auto">
              <a:xfrm>
                <a:off x="5505291" y="2110909"/>
                <a:ext cx="66676" cy="95247"/>
              </a:xfrm>
              <a:custGeom>
                <a:avLst/>
                <a:gdLst/>
                <a:ahLst/>
                <a:cxnLst>
                  <a:cxn ang="0">
                    <a:pos x="8" y="1"/>
                  </a:cxn>
                  <a:cxn ang="0">
                    <a:pos x="0" y="0"/>
                  </a:cxn>
                  <a:cxn ang="0">
                    <a:pos x="0" y="11"/>
                  </a:cxn>
                  <a:cxn ang="0">
                    <a:pos x="1" y="11"/>
                  </a:cxn>
                  <a:cxn ang="0">
                    <a:pos x="8" y="2"/>
                  </a:cxn>
                  <a:cxn ang="0">
                    <a:pos x="8" y="1"/>
                  </a:cxn>
                </a:cxnLst>
                <a:rect l="0" t="0" r="r" b="b"/>
                <a:pathLst>
                  <a:path w="8" h="11">
                    <a:moveTo>
                      <a:pt x="8" y="1"/>
                    </a:moveTo>
                    <a:cubicBezTo>
                      <a:pt x="7" y="1"/>
                      <a:pt x="2" y="0"/>
                      <a:pt x="0" y="0"/>
                    </a:cubicBezTo>
                    <a:cubicBezTo>
                      <a:pt x="0" y="4"/>
                      <a:pt x="0" y="8"/>
                      <a:pt x="0" y="11"/>
                    </a:cubicBezTo>
                    <a:cubicBezTo>
                      <a:pt x="1" y="11"/>
                      <a:pt x="1" y="11"/>
                      <a:pt x="1" y="11"/>
                    </a:cubicBezTo>
                    <a:cubicBezTo>
                      <a:pt x="4" y="8"/>
                      <a:pt x="6" y="5"/>
                      <a:pt x="8" y="2"/>
                    </a:cubicBezTo>
                    <a:lnTo>
                      <a:pt x="8" y="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3" name="Freeform 4003"/>
              <p:cNvSpPr>
                <a:spLocks/>
              </p:cNvSpPr>
              <p:nvPr/>
            </p:nvSpPr>
            <p:spPr bwMode="auto">
              <a:xfrm>
                <a:off x="5533862" y="2129958"/>
                <a:ext cx="95247" cy="76197"/>
              </a:xfrm>
              <a:custGeom>
                <a:avLst/>
                <a:gdLst/>
                <a:ahLst/>
                <a:cxnLst>
                  <a:cxn ang="0">
                    <a:pos x="0" y="9"/>
                  </a:cxn>
                  <a:cxn ang="0">
                    <a:pos x="11" y="3"/>
                  </a:cxn>
                  <a:cxn ang="0">
                    <a:pos x="6" y="0"/>
                  </a:cxn>
                  <a:cxn ang="0">
                    <a:pos x="0" y="9"/>
                  </a:cxn>
                </a:cxnLst>
                <a:rect l="0" t="0" r="r" b="b"/>
                <a:pathLst>
                  <a:path w="11" h="9">
                    <a:moveTo>
                      <a:pt x="0" y="9"/>
                    </a:moveTo>
                    <a:cubicBezTo>
                      <a:pt x="3" y="8"/>
                      <a:pt x="9" y="5"/>
                      <a:pt x="11" y="3"/>
                    </a:cubicBezTo>
                    <a:cubicBezTo>
                      <a:pt x="9" y="2"/>
                      <a:pt x="8" y="1"/>
                      <a:pt x="6" y="0"/>
                    </a:cubicBezTo>
                    <a:cubicBezTo>
                      <a:pt x="5" y="3"/>
                      <a:pt x="3" y="6"/>
                      <a:pt x="0"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028" name="Group 4027"/>
            <p:cNvGrpSpPr/>
            <p:nvPr/>
          </p:nvGrpSpPr>
          <p:grpSpPr>
            <a:xfrm>
              <a:off x="5909005" y="3463711"/>
              <a:ext cx="381824" cy="381824"/>
              <a:chOff x="4228984" y="1653724"/>
              <a:chExt cx="733403" cy="733403"/>
            </a:xfrm>
          </p:grpSpPr>
          <p:sp>
            <p:nvSpPr>
              <p:cNvPr id="9124" name="Oval 4004"/>
              <p:cNvSpPr>
                <a:spLocks noChangeArrowheads="1"/>
              </p:cNvSpPr>
              <p:nvPr/>
            </p:nvSpPr>
            <p:spPr bwMode="auto">
              <a:xfrm>
                <a:off x="4514725" y="1948986"/>
                <a:ext cx="152395" cy="142873"/>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5" name="Freeform 4005"/>
              <p:cNvSpPr>
                <a:spLocks noEditPoints="1"/>
              </p:cNvSpPr>
              <p:nvPr/>
            </p:nvSpPr>
            <p:spPr bwMode="auto">
              <a:xfrm>
                <a:off x="4438527" y="1863267"/>
                <a:ext cx="314317" cy="314317"/>
              </a:xfrm>
              <a:custGeom>
                <a:avLst/>
                <a:gdLst/>
                <a:ahLst/>
                <a:cxnLst>
                  <a:cxn ang="0">
                    <a:pos x="34" y="3"/>
                  </a:cxn>
                  <a:cxn ang="0">
                    <a:pos x="27" y="0"/>
                  </a:cxn>
                  <a:cxn ang="0">
                    <a:pos x="18" y="0"/>
                  </a:cxn>
                  <a:cxn ang="0">
                    <a:pos x="18" y="0"/>
                  </a:cxn>
                  <a:cxn ang="0">
                    <a:pos x="9" y="0"/>
                  </a:cxn>
                  <a:cxn ang="0">
                    <a:pos x="8" y="0"/>
                  </a:cxn>
                  <a:cxn ang="0">
                    <a:pos x="4" y="1"/>
                  </a:cxn>
                  <a:cxn ang="0">
                    <a:pos x="0" y="9"/>
                  </a:cxn>
                  <a:cxn ang="0">
                    <a:pos x="0" y="27"/>
                  </a:cxn>
                  <a:cxn ang="0">
                    <a:pos x="0" y="29"/>
                  </a:cxn>
                  <a:cxn ang="0">
                    <a:pos x="9" y="36"/>
                  </a:cxn>
                  <a:cxn ang="0">
                    <a:pos x="27" y="36"/>
                  </a:cxn>
                  <a:cxn ang="0">
                    <a:pos x="28" y="36"/>
                  </a:cxn>
                  <a:cxn ang="0">
                    <a:pos x="33" y="34"/>
                  </a:cxn>
                  <a:cxn ang="0">
                    <a:pos x="36" y="27"/>
                  </a:cxn>
                  <a:cxn ang="0">
                    <a:pos x="36" y="9"/>
                  </a:cxn>
                  <a:cxn ang="0">
                    <a:pos x="36" y="8"/>
                  </a:cxn>
                  <a:cxn ang="0">
                    <a:pos x="34" y="3"/>
                  </a:cxn>
                  <a:cxn ang="0">
                    <a:pos x="18" y="29"/>
                  </a:cxn>
                  <a:cxn ang="0">
                    <a:pos x="6" y="18"/>
                  </a:cxn>
                  <a:cxn ang="0">
                    <a:pos x="18" y="6"/>
                  </a:cxn>
                  <a:cxn ang="0">
                    <a:pos x="29" y="18"/>
                  </a:cxn>
                  <a:cxn ang="0">
                    <a:pos x="18" y="29"/>
                  </a:cxn>
                  <a:cxn ang="0">
                    <a:pos x="30" y="8"/>
                  </a:cxn>
                  <a:cxn ang="0">
                    <a:pos x="28" y="5"/>
                  </a:cxn>
                  <a:cxn ang="0">
                    <a:pos x="30" y="3"/>
                  </a:cxn>
                  <a:cxn ang="0">
                    <a:pos x="33" y="5"/>
                  </a:cxn>
                  <a:cxn ang="0">
                    <a:pos x="30" y="8"/>
                  </a:cxn>
                </a:cxnLst>
                <a:rect l="0" t="0" r="r" b="b"/>
                <a:pathLst>
                  <a:path w="36" h="36">
                    <a:moveTo>
                      <a:pt x="34" y="3"/>
                    </a:moveTo>
                    <a:cubicBezTo>
                      <a:pt x="32" y="1"/>
                      <a:pt x="30" y="0"/>
                      <a:pt x="27" y="0"/>
                    </a:cubicBezTo>
                    <a:cubicBezTo>
                      <a:pt x="24" y="0"/>
                      <a:pt x="21" y="0"/>
                      <a:pt x="18" y="0"/>
                    </a:cubicBezTo>
                    <a:cubicBezTo>
                      <a:pt x="18" y="0"/>
                      <a:pt x="18" y="0"/>
                      <a:pt x="18" y="0"/>
                    </a:cubicBezTo>
                    <a:cubicBezTo>
                      <a:pt x="15" y="0"/>
                      <a:pt x="12" y="0"/>
                      <a:pt x="9" y="0"/>
                    </a:cubicBezTo>
                    <a:cubicBezTo>
                      <a:pt x="9" y="0"/>
                      <a:pt x="8" y="0"/>
                      <a:pt x="8" y="0"/>
                    </a:cubicBezTo>
                    <a:cubicBezTo>
                      <a:pt x="6" y="0"/>
                      <a:pt x="5" y="0"/>
                      <a:pt x="4" y="1"/>
                    </a:cubicBezTo>
                    <a:cubicBezTo>
                      <a:pt x="1" y="3"/>
                      <a:pt x="0" y="5"/>
                      <a:pt x="0" y="9"/>
                    </a:cubicBezTo>
                    <a:cubicBezTo>
                      <a:pt x="0" y="15"/>
                      <a:pt x="0" y="21"/>
                      <a:pt x="0" y="27"/>
                    </a:cubicBezTo>
                    <a:cubicBezTo>
                      <a:pt x="0" y="27"/>
                      <a:pt x="0" y="28"/>
                      <a:pt x="0" y="29"/>
                    </a:cubicBezTo>
                    <a:cubicBezTo>
                      <a:pt x="1" y="33"/>
                      <a:pt x="4" y="36"/>
                      <a:pt x="9" y="36"/>
                    </a:cubicBezTo>
                    <a:cubicBezTo>
                      <a:pt x="15" y="36"/>
                      <a:pt x="21" y="36"/>
                      <a:pt x="27" y="36"/>
                    </a:cubicBezTo>
                    <a:cubicBezTo>
                      <a:pt x="27" y="36"/>
                      <a:pt x="28" y="36"/>
                      <a:pt x="28" y="36"/>
                    </a:cubicBezTo>
                    <a:cubicBezTo>
                      <a:pt x="30" y="36"/>
                      <a:pt x="31" y="35"/>
                      <a:pt x="33" y="34"/>
                    </a:cubicBezTo>
                    <a:cubicBezTo>
                      <a:pt x="35" y="32"/>
                      <a:pt x="36" y="29"/>
                      <a:pt x="36" y="27"/>
                    </a:cubicBezTo>
                    <a:cubicBezTo>
                      <a:pt x="36" y="21"/>
                      <a:pt x="36" y="15"/>
                      <a:pt x="36" y="9"/>
                    </a:cubicBezTo>
                    <a:cubicBezTo>
                      <a:pt x="36" y="8"/>
                      <a:pt x="36" y="8"/>
                      <a:pt x="36" y="8"/>
                    </a:cubicBezTo>
                    <a:cubicBezTo>
                      <a:pt x="36" y="6"/>
                      <a:pt x="35" y="4"/>
                      <a:pt x="34" y="3"/>
                    </a:cubicBezTo>
                    <a:close/>
                    <a:moveTo>
                      <a:pt x="18" y="29"/>
                    </a:moveTo>
                    <a:cubicBezTo>
                      <a:pt x="11" y="29"/>
                      <a:pt x="6" y="24"/>
                      <a:pt x="6" y="18"/>
                    </a:cubicBezTo>
                    <a:cubicBezTo>
                      <a:pt x="6" y="11"/>
                      <a:pt x="11" y="6"/>
                      <a:pt x="18" y="6"/>
                    </a:cubicBezTo>
                    <a:cubicBezTo>
                      <a:pt x="24" y="6"/>
                      <a:pt x="29" y="11"/>
                      <a:pt x="29" y="18"/>
                    </a:cubicBezTo>
                    <a:cubicBezTo>
                      <a:pt x="29" y="24"/>
                      <a:pt x="24" y="29"/>
                      <a:pt x="18" y="29"/>
                    </a:cubicBezTo>
                    <a:close/>
                    <a:moveTo>
                      <a:pt x="30" y="8"/>
                    </a:moveTo>
                    <a:cubicBezTo>
                      <a:pt x="29" y="8"/>
                      <a:pt x="28" y="7"/>
                      <a:pt x="28" y="5"/>
                    </a:cubicBezTo>
                    <a:cubicBezTo>
                      <a:pt x="28" y="4"/>
                      <a:pt x="29" y="3"/>
                      <a:pt x="30" y="3"/>
                    </a:cubicBezTo>
                    <a:cubicBezTo>
                      <a:pt x="31" y="3"/>
                      <a:pt x="33" y="4"/>
                      <a:pt x="33" y="5"/>
                    </a:cubicBezTo>
                    <a:cubicBezTo>
                      <a:pt x="33" y="7"/>
                      <a:pt x="31" y="8"/>
                      <a:pt x="30" y="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6" name="Freeform 4006"/>
              <p:cNvSpPr>
                <a:spLocks noEditPoints="1"/>
              </p:cNvSpPr>
              <p:nvPr/>
            </p:nvSpPr>
            <p:spPr bwMode="auto">
              <a:xfrm>
                <a:off x="4228984" y="1653724"/>
                <a:ext cx="733403" cy="733403"/>
              </a:xfrm>
              <a:custGeom>
                <a:avLst/>
                <a:gdLst/>
                <a:ahLst/>
                <a:cxnLst>
                  <a:cxn ang="0">
                    <a:pos x="80" y="25"/>
                  </a:cxn>
                  <a:cxn ang="0">
                    <a:pos x="71" y="12"/>
                  </a:cxn>
                  <a:cxn ang="0">
                    <a:pos x="58" y="3"/>
                  </a:cxn>
                  <a:cxn ang="0">
                    <a:pos x="42" y="0"/>
                  </a:cxn>
                  <a:cxn ang="0">
                    <a:pos x="25" y="3"/>
                  </a:cxn>
                  <a:cxn ang="0">
                    <a:pos x="12" y="12"/>
                  </a:cxn>
                  <a:cxn ang="0">
                    <a:pos x="3" y="25"/>
                  </a:cxn>
                  <a:cxn ang="0">
                    <a:pos x="0" y="42"/>
                  </a:cxn>
                  <a:cxn ang="0">
                    <a:pos x="3" y="58"/>
                  </a:cxn>
                  <a:cxn ang="0">
                    <a:pos x="12" y="72"/>
                  </a:cxn>
                  <a:cxn ang="0">
                    <a:pos x="25" y="80"/>
                  </a:cxn>
                  <a:cxn ang="0">
                    <a:pos x="42" y="84"/>
                  </a:cxn>
                  <a:cxn ang="0">
                    <a:pos x="58" y="80"/>
                  </a:cxn>
                  <a:cxn ang="0">
                    <a:pos x="71" y="72"/>
                  </a:cxn>
                  <a:cxn ang="0">
                    <a:pos x="80" y="58"/>
                  </a:cxn>
                  <a:cxn ang="0">
                    <a:pos x="84" y="42"/>
                  </a:cxn>
                  <a:cxn ang="0">
                    <a:pos x="80" y="25"/>
                  </a:cxn>
                  <a:cxn ang="0">
                    <a:pos x="63" y="54"/>
                  </a:cxn>
                  <a:cxn ang="0">
                    <a:pos x="51" y="63"/>
                  </a:cxn>
                  <a:cxn ang="0">
                    <a:pos x="33" y="63"/>
                  </a:cxn>
                  <a:cxn ang="0">
                    <a:pos x="32" y="63"/>
                  </a:cxn>
                  <a:cxn ang="0">
                    <a:pos x="28" y="62"/>
                  </a:cxn>
                  <a:cxn ang="0">
                    <a:pos x="22" y="57"/>
                  </a:cxn>
                  <a:cxn ang="0">
                    <a:pos x="20" y="52"/>
                  </a:cxn>
                  <a:cxn ang="0">
                    <a:pos x="20" y="51"/>
                  </a:cxn>
                  <a:cxn ang="0">
                    <a:pos x="20" y="32"/>
                  </a:cxn>
                  <a:cxn ang="0">
                    <a:pos x="20" y="31"/>
                  </a:cxn>
                  <a:cxn ang="0">
                    <a:pos x="21" y="28"/>
                  </a:cxn>
                  <a:cxn ang="0">
                    <a:pos x="27" y="22"/>
                  </a:cxn>
                  <a:cxn ang="0">
                    <a:pos x="31" y="20"/>
                  </a:cxn>
                  <a:cxn ang="0">
                    <a:pos x="32" y="20"/>
                  </a:cxn>
                  <a:cxn ang="0">
                    <a:pos x="51" y="20"/>
                  </a:cxn>
                  <a:cxn ang="0">
                    <a:pos x="51" y="20"/>
                  </a:cxn>
                  <a:cxn ang="0">
                    <a:pos x="54" y="21"/>
                  </a:cxn>
                  <a:cxn ang="0">
                    <a:pos x="59" y="24"/>
                  </a:cxn>
                  <a:cxn ang="0">
                    <a:pos x="63" y="33"/>
                  </a:cxn>
                  <a:cxn ang="0">
                    <a:pos x="63" y="51"/>
                  </a:cxn>
                  <a:cxn ang="0">
                    <a:pos x="63" y="54"/>
                  </a:cxn>
                </a:cxnLst>
                <a:rect l="0" t="0" r="r" b="b"/>
                <a:pathLst>
                  <a:path w="84" h="84">
                    <a:moveTo>
                      <a:pt x="80" y="25"/>
                    </a:moveTo>
                    <a:cubicBezTo>
                      <a:pt x="78" y="20"/>
                      <a:pt x="75" y="16"/>
                      <a:pt x="71" y="12"/>
                    </a:cubicBezTo>
                    <a:cubicBezTo>
                      <a:pt x="68" y="8"/>
                      <a:pt x="63" y="5"/>
                      <a:pt x="58" y="3"/>
                    </a:cubicBezTo>
                    <a:cubicBezTo>
                      <a:pt x="53" y="1"/>
                      <a:pt x="48" y="0"/>
                      <a:pt x="42" y="0"/>
                    </a:cubicBezTo>
                    <a:cubicBezTo>
                      <a:pt x="36" y="0"/>
                      <a:pt x="30" y="1"/>
                      <a:pt x="25" y="3"/>
                    </a:cubicBezTo>
                    <a:cubicBezTo>
                      <a:pt x="20" y="5"/>
                      <a:pt x="16" y="8"/>
                      <a:pt x="12" y="12"/>
                    </a:cubicBezTo>
                    <a:cubicBezTo>
                      <a:pt x="8" y="16"/>
                      <a:pt x="5" y="20"/>
                      <a:pt x="3" y="25"/>
                    </a:cubicBezTo>
                    <a:cubicBezTo>
                      <a:pt x="1" y="31"/>
                      <a:pt x="0" y="36"/>
                      <a:pt x="0" y="42"/>
                    </a:cubicBezTo>
                    <a:cubicBezTo>
                      <a:pt x="0" y="48"/>
                      <a:pt x="1" y="53"/>
                      <a:pt x="3" y="58"/>
                    </a:cubicBezTo>
                    <a:cubicBezTo>
                      <a:pt x="5" y="63"/>
                      <a:pt x="8" y="68"/>
                      <a:pt x="12" y="72"/>
                    </a:cubicBezTo>
                    <a:cubicBezTo>
                      <a:pt x="16" y="75"/>
                      <a:pt x="20" y="78"/>
                      <a:pt x="25" y="80"/>
                    </a:cubicBezTo>
                    <a:cubicBezTo>
                      <a:pt x="30" y="83"/>
                      <a:pt x="36" y="84"/>
                      <a:pt x="42" y="84"/>
                    </a:cubicBezTo>
                    <a:cubicBezTo>
                      <a:pt x="48" y="84"/>
                      <a:pt x="53" y="83"/>
                      <a:pt x="58" y="80"/>
                    </a:cubicBezTo>
                    <a:cubicBezTo>
                      <a:pt x="63" y="78"/>
                      <a:pt x="68" y="75"/>
                      <a:pt x="71" y="72"/>
                    </a:cubicBezTo>
                    <a:cubicBezTo>
                      <a:pt x="75" y="68"/>
                      <a:pt x="78" y="63"/>
                      <a:pt x="80" y="58"/>
                    </a:cubicBezTo>
                    <a:cubicBezTo>
                      <a:pt x="83" y="53"/>
                      <a:pt x="84" y="48"/>
                      <a:pt x="84" y="42"/>
                    </a:cubicBezTo>
                    <a:cubicBezTo>
                      <a:pt x="84" y="36"/>
                      <a:pt x="83" y="31"/>
                      <a:pt x="80" y="25"/>
                    </a:cubicBezTo>
                    <a:close/>
                    <a:moveTo>
                      <a:pt x="63" y="54"/>
                    </a:moveTo>
                    <a:cubicBezTo>
                      <a:pt x="61" y="60"/>
                      <a:pt x="56" y="63"/>
                      <a:pt x="51" y="63"/>
                    </a:cubicBezTo>
                    <a:cubicBezTo>
                      <a:pt x="45" y="63"/>
                      <a:pt x="39" y="63"/>
                      <a:pt x="33" y="63"/>
                    </a:cubicBezTo>
                    <a:cubicBezTo>
                      <a:pt x="32" y="63"/>
                      <a:pt x="32" y="63"/>
                      <a:pt x="32" y="63"/>
                    </a:cubicBezTo>
                    <a:cubicBezTo>
                      <a:pt x="30" y="63"/>
                      <a:pt x="29" y="63"/>
                      <a:pt x="28" y="62"/>
                    </a:cubicBezTo>
                    <a:cubicBezTo>
                      <a:pt x="25" y="61"/>
                      <a:pt x="23" y="59"/>
                      <a:pt x="22" y="57"/>
                    </a:cubicBezTo>
                    <a:cubicBezTo>
                      <a:pt x="21" y="55"/>
                      <a:pt x="21" y="54"/>
                      <a:pt x="20" y="52"/>
                    </a:cubicBezTo>
                    <a:cubicBezTo>
                      <a:pt x="20" y="51"/>
                      <a:pt x="20" y="51"/>
                      <a:pt x="20" y="51"/>
                    </a:cubicBezTo>
                    <a:cubicBezTo>
                      <a:pt x="20" y="45"/>
                      <a:pt x="20" y="39"/>
                      <a:pt x="20" y="32"/>
                    </a:cubicBezTo>
                    <a:cubicBezTo>
                      <a:pt x="20" y="31"/>
                      <a:pt x="20" y="31"/>
                      <a:pt x="20" y="31"/>
                    </a:cubicBezTo>
                    <a:cubicBezTo>
                      <a:pt x="20" y="30"/>
                      <a:pt x="21" y="29"/>
                      <a:pt x="21" y="28"/>
                    </a:cubicBezTo>
                    <a:cubicBezTo>
                      <a:pt x="23" y="25"/>
                      <a:pt x="25" y="23"/>
                      <a:pt x="27" y="22"/>
                    </a:cubicBezTo>
                    <a:cubicBezTo>
                      <a:pt x="29" y="21"/>
                      <a:pt x="30" y="21"/>
                      <a:pt x="31" y="20"/>
                    </a:cubicBezTo>
                    <a:cubicBezTo>
                      <a:pt x="32" y="20"/>
                      <a:pt x="32" y="20"/>
                      <a:pt x="32" y="20"/>
                    </a:cubicBezTo>
                    <a:cubicBezTo>
                      <a:pt x="39" y="20"/>
                      <a:pt x="45" y="20"/>
                      <a:pt x="51" y="20"/>
                    </a:cubicBezTo>
                    <a:cubicBezTo>
                      <a:pt x="51" y="20"/>
                      <a:pt x="51" y="20"/>
                      <a:pt x="51" y="20"/>
                    </a:cubicBezTo>
                    <a:cubicBezTo>
                      <a:pt x="52" y="20"/>
                      <a:pt x="53" y="21"/>
                      <a:pt x="54" y="21"/>
                    </a:cubicBezTo>
                    <a:cubicBezTo>
                      <a:pt x="56" y="21"/>
                      <a:pt x="58" y="22"/>
                      <a:pt x="59" y="24"/>
                    </a:cubicBezTo>
                    <a:cubicBezTo>
                      <a:pt x="62" y="26"/>
                      <a:pt x="63" y="29"/>
                      <a:pt x="63" y="33"/>
                    </a:cubicBezTo>
                    <a:cubicBezTo>
                      <a:pt x="63" y="39"/>
                      <a:pt x="63" y="45"/>
                      <a:pt x="63" y="51"/>
                    </a:cubicBezTo>
                    <a:cubicBezTo>
                      <a:pt x="63" y="52"/>
                      <a:pt x="63" y="53"/>
                      <a:pt x="63" y="5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 name="Group 2">
            <a:extLst>
              <a:ext uri="{FF2B5EF4-FFF2-40B4-BE49-F238E27FC236}">
                <a16:creationId xmlns:a16="http://schemas.microsoft.com/office/drawing/2014/main" id="{CB1FA0DA-F1FD-0493-FF73-C0B0FD757608}"/>
              </a:ext>
            </a:extLst>
          </p:cNvPr>
          <p:cNvGrpSpPr/>
          <p:nvPr/>
        </p:nvGrpSpPr>
        <p:grpSpPr>
          <a:xfrm>
            <a:off x="950338" y="3149968"/>
            <a:ext cx="4180373" cy="644952"/>
            <a:chOff x="950338" y="3149968"/>
            <a:chExt cx="4180373" cy="644952"/>
          </a:xfrm>
        </p:grpSpPr>
        <p:sp>
          <p:nvSpPr>
            <p:cNvPr id="13" name="Freeform 3966"/>
            <p:cNvSpPr>
              <a:spLocks/>
            </p:cNvSpPr>
            <p:nvPr/>
          </p:nvSpPr>
          <p:spPr bwMode="auto">
            <a:xfrm>
              <a:off x="950338" y="3268665"/>
              <a:ext cx="556324" cy="526255"/>
            </a:xfrm>
            <a:custGeom>
              <a:avLst/>
              <a:gdLst/>
              <a:ahLst/>
              <a:cxnLst>
                <a:cxn ang="0">
                  <a:pos x="90" y="0"/>
                </a:cxn>
                <a:cxn ang="0">
                  <a:pos x="56" y="25"/>
                </a:cxn>
                <a:cxn ang="0">
                  <a:pos x="21" y="0"/>
                </a:cxn>
                <a:cxn ang="0">
                  <a:pos x="33" y="40"/>
                </a:cxn>
                <a:cxn ang="0">
                  <a:pos x="0" y="65"/>
                </a:cxn>
                <a:cxn ang="0">
                  <a:pos x="42" y="65"/>
                </a:cxn>
                <a:cxn ang="0">
                  <a:pos x="54" y="105"/>
                </a:cxn>
                <a:cxn ang="0">
                  <a:pos x="68" y="65"/>
                </a:cxn>
                <a:cxn ang="0">
                  <a:pos x="111" y="65"/>
                </a:cxn>
                <a:cxn ang="0">
                  <a:pos x="76" y="40"/>
                </a:cxn>
                <a:cxn ang="0">
                  <a:pos x="90" y="0"/>
                </a:cxn>
              </a:cxnLst>
              <a:rect l="0" t="0" r="r" b="b"/>
              <a:pathLst>
                <a:path w="111" h="105">
                  <a:moveTo>
                    <a:pt x="90" y="0"/>
                  </a:moveTo>
                  <a:lnTo>
                    <a:pt x="56" y="25"/>
                  </a:lnTo>
                  <a:lnTo>
                    <a:pt x="21" y="0"/>
                  </a:lnTo>
                  <a:lnTo>
                    <a:pt x="33" y="40"/>
                  </a:lnTo>
                  <a:lnTo>
                    <a:pt x="0" y="65"/>
                  </a:lnTo>
                  <a:lnTo>
                    <a:pt x="42" y="65"/>
                  </a:lnTo>
                  <a:lnTo>
                    <a:pt x="54" y="105"/>
                  </a:lnTo>
                  <a:lnTo>
                    <a:pt x="68" y="65"/>
                  </a:lnTo>
                  <a:lnTo>
                    <a:pt x="111" y="65"/>
                  </a:lnTo>
                  <a:lnTo>
                    <a:pt x="76" y="40"/>
                  </a:lnTo>
                  <a:lnTo>
                    <a:pt x="9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967"/>
            <p:cNvSpPr>
              <a:spLocks/>
            </p:cNvSpPr>
            <p:nvPr/>
          </p:nvSpPr>
          <p:spPr bwMode="auto">
            <a:xfrm>
              <a:off x="1220983" y="3268665"/>
              <a:ext cx="591409" cy="526255"/>
            </a:xfrm>
            <a:custGeom>
              <a:avLst/>
              <a:gdLst/>
              <a:ahLst/>
              <a:cxnLst>
                <a:cxn ang="0">
                  <a:pos x="36" y="0"/>
                </a:cxn>
                <a:cxn ang="0">
                  <a:pos x="49" y="40"/>
                </a:cxn>
                <a:cxn ang="0">
                  <a:pos x="90" y="40"/>
                </a:cxn>
                <a:cxn ang="0">
                  <a:pos x="57" y="65"/>
                </a:cxn>
                <a:cxn ang="0">
                  <a:pos x="69" y="105"/>
                </a:cxn>
                <a:cxn ang="0">
                  <a:pos x="35" y="80"/>
                </a:cxn>
                <a:cxn ang="0">
                  <a:pos x="0" y="105"/>
                </a:cxn>
                <a:cxn ang="0">
                  <a:pos x="88" y="105"/>
                </a:cxn>
                <a:cxn ang="0">
                  <a:pos x="118" y="0"/>
                </a:cxn>
                <a:cxn ang="0">
                  <a:pos x="36" y="0"/>
                </a:cxn>
              </a:cxnLst>
              <a:rect l="0" t="0" r="r" b="b"/>
              <a:pathLst>
                <a:path w="118" h="105">
                  <a:moveTo>
                    <a:pt x="36" y="0"/>
                  </a:moveTo>
                  <a:lnTo>
                    <a:pt x="49" y="40"/>
                  </a:lnTo>
                  <a:lnTo>
                    <a:pt x="90" y="40"/>
                  </a:lnTo>
                  <a:lnTo>
                    <a:pt x="57" y="65"/>
                  </a:lnTo>
                  <a:lnTo>
                    <a:pt x="69" y="105"/>
                  </a:lnTo>
                  <a:lnTo>
                    <a:pt x="35" y="80"/>
                  </a:lnTo>
                  <a:lnTo>
                    <a:pt x="0" y="105"/>
                  </a:lnTo>
                  <a:lnTo>
                    <a:pt x="88" y="105"/>
                  </a:lnTo>
                  <a:lnTo>
                    <a:pt x="118" y="0"/>
                  </a:lnTo>
                  <a:lnTo>
                    <a:pt x="3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68"/>
            <p:cNvSpPr>
              <a:spLocks noEditPoints="1"/>
            </p:cNvSpPr>
            <p:nvPr/>
          </p:nvSpPr>
          <p:spPr bwMode="auto">
            <a:xfrm>
              <a:off x="2879936" y="3278689"/>
              <a:ext cx="551313" cy="511218"/>
            </a:xfrm>
            <a:custGeom>
              <a:avLst/>
              <a:gdLst/>
              <a:ahLst/>
              <a:cxnLst>
                <a:cxn ang="0">
                  <a:pos x="14" y="12"/>
                </a:cxn>
                <a:cxn ang="0">
                  <a:pos x="10" y="4"/>
                </a:cxn>
                <a:cxn ang="0">
                  <a:pos x="1" y="2"/>
                </a:cxn>
                <a:cxn ang="0">
                  <a:pos x="1" y="0"/>
                </a:cxn>
                <a:cxn ang="0">
                  <a:pos x="37" y="0"/>
                </a:cxn>
                <a:cxn ang="0">
                  <a:pos x="49" y="1"/>
                </a:cxn>
                <a:cxn ang="0">
                  <a:pos x="59" y="3"/>
                </a:cxn>
                <a:cxn ang="0">
                  <a:pos x="73" y="10"/>
                </a:cxn>
                <a:cxn ang="0">
                  <a:pos x="79" y="19"/>
                </a:cxn>
                <a:cxn ang="0">
                  <a:pos x="82" y="28"/>
                </a:cxn>
                <a:cxn ang="0">
                  <a:pos x="83" y="41"/>
                </a:cxn>
                <a:cxn ang="0">
                  <a:pos x="81" y="52"/>
                </a:cxn>
                <a:cxn ang="0">
                  <a:pos x="78"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5" y="67"/>
                </a:cxn>
                <a:cxn ang="0">
                  <a:pos x="60" y="63"/>
                </a:cxn>
                <a:cxn ang="0">
                  <a:pos x="66" y="52"/>
                </a:cxn>
                <a:cxn ang="0">
                  <a:pos x="68" y="39"/>
                </a:cxn>
                <a:cxn ang="0">
                  <a:pos x="66" y="22"/>
                </a:cxn>
                <a:cxn ang="0">
                  <a:pos x="64" y="18"/>
                </a:cxn>
                <a:cxn ang="0">
                  <a:pos x="58" y="10"/>
                </a:cxn>
                <a:cxn ang="0">
                  <a:pos x="50"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3" y="6"/>
                    <a:pt x="12" y="5"/>
                    <a:pt x="10" y="4"/>
                  </a:cubicBezTo>
                  <a:cubicBezTo>
                    <a:pt x="9" y="4"/>
                    <a:pt x="8" y="4"/>
                    <a:pt x="6" y="3"/>
                  </a:cubicBezTo>
                  <a:cubicBezTo>
                    <a:pt x="5" y="3"/>
                    <a:pt x="3" y="3"/>
                    <a:pt x="1" y="2"/>
                  </a:cubicBezTo>
                  <a:cubicBezTo>
                    <a:pt x="0" y="2"/>
                    <a:pt x="0" y="2"/>
                    <a:pt x="0" y="1"/>
                  </a:cubicBezTo>
                  <a:cubicBezTo>
                    <a:pt x="0" y="0"/>
                    <a:pt x="0" y="0"/>
                    <a:pt x="1" y="0"/>
                  </a:cubicBezTo>
                  <a:cubicBezTo>
                    <a:pt x="2" y="0"/>
                    <a:pt x="2" y="0"/>
                    <a:pt x="2" y="0"/>
                  </a:cubicBezTo>
                  <a:cubicBezTo>
                    <a:pt x="14" y="0"/>
                    <a:pt x="25" y="0"/>
                    <a:pt x="37" y="0"/>
                  </a:cubicBezTo>
                  <a:cubicBezTo>
                    <a:pt x="39" y="0"/>
                    <a:pt x="41" y="0"/>
                    <a:pt x="43"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4"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2" y="38"/>
                    <a:pt x="83" y="41"/>
                  </a:cubicBezTo>
                  <a:cubicBezTo>
                    <a:pt x="83" y="43"/>
                    <a:pt x="82" y="44"/>
                    <a:pt x="82" y="45"/>
                  </a:cubicBezTo>
                  <a:cubicBezTo>
                    <a:pt x="82" y="48"/>
                    <a:pt x="81" y="50"/>
                    <a:pt x="81" y="52"/>
                  </a:cubicBezTo>
                  <a:cubicBezTo>
                    <a:pt x="81" y="53"/>
                    <a:pt x="80" y="55"/>
                    <a:pt x="80" y="56"/>
                  </a:cubicBezTo>
                  <a:cubicBezTo>
                    <a:pt x="79" y="57"/>
                    <a:pt x="79" y="58"/>
                    <a:pt x="78" y="59"/>
                  </a:cubicBezTo>
                  <a:cubicBezTo>
                    <a:pt x="78" y="60"/>
                    <a:pt x="76" y="62"/>
                    <a:pt x="75" y="64"/>
                  </a:cubicBezTo>
                  <a:cubicBezTo>
                    <a:pt x="73" y="66"/>
                    <a:pt x="71" y="68"/>
                    <a:pt x="68" y="70"/>
                  </a:cubicBezTo>
                  <a:cubicBezTo>
                    <a:pt x="66" y="71"/>
                    <a:pt x="63" y="72"/>
                    <a:pt x="60" y="73"/>
                  </a:cubicBezTo>
                  <a:cubicBezTo>
                    <a:pt x="58" y="74"/>
                    <a:pt x="57" y="74"/>
                    <a:pt x="55" y="75"/>
                  </a:cubicBezTo>
                  <a:cubicBezTo>
                    <a:pt x="54" y="75"/>
                    <a:pt x="54" y="75"/>
                    <a:pt x="54" y="75"/>
                  </a:cubicBezTo>
                  <a:cubicBezTo>
                    <a:pt x="51" y="75"/>
                    <a:pt x="49" y="76"/>
                    <a:pt x="46" y="76"/>
                  </a:cubicBezTo>
                  <a:cubicBezTo>
                    <a:pt x="44" y="76"/>
                    <a:pt x="43" y="76"/>
                    <a:pt x="42" y="76"/>
                  </a:cubicBezTo>
                  <a:cubicBezTo>
                    <a:pt x="42" y="76"/>
                    <a:pt x="42" y="76"/>
                    <a:pt x="42" y="76"/>
                  </a:cubicBezTo>
                  <a:cubicBezTo>
                    <a:pt x="39" y="77"/>
                    <a:pt x="37" y="77"/>
                    <a:pt x="35" y="77"/>
                  </a:cubicBezTo>
                  <a:cubicBezTo>
                    <a:pt x="29" y="77"/>
                    <a:pt x="23" y="77"/>
                    <a:pt x="16" y="77"/>
                  </a:cubicBezTo>
                  <a:cubicBezTo>
                    <a:pt x="15" y="77"/>
                    <a:pt x="15" y="77"/>
                    <a:pt x="15"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4" y="72"/>
                  </a:cubicBezTo>
                  <a:cubicBezTo>
                    <a:pt x="37" y="72"/>
                    <a:pt x="39" y="71"/>
                    <a:pt x="41" y="71"/>
                  </a:cubicBezTo>
                  <a:cubicBezTo>
                    <a:pt x="44" y="71"/>
                    <a:pt x="47" y="70"/>
                    <a:pt x="50" y="69"/>
                  </a:cubicBezTo>
                  <a:cubicBezTo>
                    <a:pt x="52" y="69"/>
                    <a:pt x="54" y="68"/>
                    <a:pt x="55" y="67"/>
                  </a:cubicBezTo>
                  <a:cubicBezTo>
                    <a:pt x="56" y="67"/>
                    <a:pt x="56" y="67"/>
                    <a:pt x="57" y="66"/>
                  </a:cubicBezTo>
                  <a:cubicBezTo>
                    <a:pt x="58" y="65"/>
                    <a:pt x="59" y="64"/>
                    <a:pt x="60" y="63"/>
                  </a:cubicBezTo>
                  <a:cubicBezTo>
                    <a:pt x="62" y="61"/>
                    <a:pt x="63" y="59"/>
                    <a:pt x="64" y="57"/>
                  </a:cubicBezTo>
                  <a:cubicBezTo>
                    <a:pt x="65" y="56"/>
                    <a:pt x="66" y="54"/>
                    <a:pt x="66" y="52"/>
                  </a:cubicBezTo>
                  <a:cubicBezTo>
                    <a:pt x="67" y="50"/>
                    <a:pt x="67"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59" y="12"/>
                    <a:pt x="58" y="10"/>
                  </a:cubicBezTo>
                  <a:cubicBezTo>
                    <a:pt x="56" y="10"/>
                    <a:pt x="55" y="9"/>
                    <a:pt x="54" y="8"/>
                  </a:cubicBezTo>
                  <a:cubicBezTo>
                    <a:pt x="53" y="7"/>
                    <a:pt x="52" y="7"/>
                    <a:pt x="50" y="7"/>
                  </a:cubicBezTo>
                  <a:cubicBezTo>
                    <a:pt x="49" y="6"/>
                    <a:pt x="47" y="6"/>
                    <a:pt x="45" y="5"/>
                  </a:cubicBezTo>
                  <a:cubicBezTo>
                    <a:pt x="43" y="5"/>
                    <a:pt x="41" y="5"/>
                    <a:pt x="40" y="5"/>
                  </a:cubicBezTo>
                  <a:cubicBezTo>
                    <a:pt x="36" y="4"/>
                    <a:pt x="33" y="5"/>
                    <a:pt x="30" y="5"/>
                  </a:cubicBezTo>
                  <a:cubicBezTo>
                    <a:pt x="29" y="6"/>
                    <a:pt x="28" y="6"/>
                    <a:pt x="28" y="7"/>
                  </a:cubicBezTo>
                  <a:cubicBezTo>
                    <a:pt x="27" y="9"/>
                    <a:pt x="27" y="11"/>
                    <a:pt x="27" y="12"/>
                  </a:cubicBezTo>
                  <a:cubicBezTo>
                    <a:pt x="27" y="21"/>
                    <a:pt x="27" y="30"/>
                    <a:pt x="27" y="3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69"/>
            <p:cNvSpPr>
              <a:spLocks noEditPoints="1"/>
            </p:cNvSpPr>
            <p:nvPr/>
          </p:nvSpPr>
          <p:spPr bwMode="auto">
            <a:xfrm>
              <a:off x="3987574" y="3278689"/>
              <a:ext cx="541289" cy="511218"/>
            </a:xfrm>
            <a:custGeom>
              <a:avLst/>
              <a:gdLst/>
              <a:ahLst/>
              <a:cxnLst>
                <a:cxn ang="0">
                  <a:pos x="22" y="51"/>
                </a:cxn>
                <a:cxn ang="0">
                  <a:pos x="18" y="56"/>
                </a:cxn>
                <a:cxn ang="0">
                  <a:pos x="15" y="64"/>
                </a:cxn>
                <a:cxn ang="0">
                  <a:pos x="10" y="75"/>
                </a:cxn>
                <a:cxn ang="0">
                  <a:pos x="7" y="77"/>
                </a:cxn>
                <a:cxn ang="0">
                  <a:pos x="1" y="77"/>
                </a:cxn>
                <a:cxn ang="0">
                  <a:pos x="0" y="75"/>
                </a:cxn>
                <a:cxn ang="0">
                  <a:pos x="3" y="69"/>
                </a:cxn>
                <a:cxn ang="0">
                  <a:pos x="8" y="59"/>
                </a:cxn>
                <a:cxn ang="0">
                  <a:pos x="12" y="51"/>
                </a:cxn>
                <a:cxn ang="0">
                  <a:pos x="15" y="44"/>
                </a:cxn>
                <a:cxn ang="0">
                  <a:pos x="19" y="36"/>
                </a:cxn>
                <a:cxn ang="0">
                  <a:pos x="22" y="28"/>
                </a:cxn>
                <a:cxn ang="0">
                  <a:pos x="25" y="21"/>
                </a:cxn>
                <a:cxn ang="0">
                  <a:pos x="29" y="13"/>
                </a:cxn>
                <a:cxn ang="0">
                  <a:pos x="31" y="8"/>
                </a:cxn>
                <a:cxn ang="0">
                  <a:pos x="22" y="3"/>
                </a:cxn>
                <a:cxn ang="0">
                  <a:pos x="22" y="0"/>
                </a:cxn>
                <a:cxn ang="0">
                  <a:pos x="46" y="1"/>
                </a:cxn>
                <a:cxn ang="0">
                  <a:pos x="48" y="6"/>
                </a:cxn>
                <a:cxn ang="0">
                  <a:pos x="51" y="13"/>
                </a:cxn>
                <a:cxn ang="0">
                  <a:pos x="58" y="26"/>
                </a:cxn>
                <a:cxn ang="0">
                  <a:pos x="60" y="31"/>
                </a:cxn>
                <a:cxn ang="0">
                  <a:pos x="64" y="40"/>
                </a:cxn>
                <a:cxn ang="0">
                  <a:pos x="68" y="48"/>
                </a:cxn>
                <a:cxn ang="0">
                  <a:pos x="73" y="58"/>
                </a:cxn>
                <a:cxn ang="0">
                  <a:pos x="77" y="66"/>
                </a:cxn>
                <a:cxn ang="0">
                  <a:pos x="80" y="73"/>
                </a:cxn>
                <a:cxn ang="0">
                  <a:pos x="81" y="77"/>
                </a:cxn>
                <a:cxn ang="0">
                  <a:pos x="67" y="75"/>
                </a:cxn>
                <a:cxn ang="0">
                  <a:pos x="62" y="65"/>
                </a:cxn>
                <a:cxn ang="0">
                  <a:pos x="58" y="57"/>
                </a:cxn>
                <a:cxn ang="0">
                  <a:pos x="54" y="51"/>
                </a:cxn>
                <a:cxn ang="0">
                  <a:pos x="38" y="46"/>
                </a:cxn>
                <a:cxn ang="0">
                  <a:pos x="53" y="46"/>
                </a:cxn>
                <a:cxn ang="0">
                  <a:pos x="52" y="43"/>
                </a:cxn>
                <a:cxn ang="0">
                  <a:pos x="50" y="37"/>
                </a:cxn>
                <a:cxn ang="0">
                  <a:pos x="47" y="33"/>
                </a:cxn>
                <a:cxn ang="0">
                  <a:pos x="44" y="26"/>
                </a:cxn>
                <a:cxn ang="0">
                  <a:pos x="40" y="18"/>
                </a:cxn>
                <a:cxn ang="0">
                  <a:pos x="38" y="14"/>
                </a:cxn>
                <a:cxn ang="0">
                  <a:pos x="37" y="15"/>
                </a:cxn>
                <a:cxn ang="0">
                  <a:pos x="33" y="23"/>
                </a:cxn>
                <a:cxn ang="0">
                  <a:pos x="29" y="33"/>
                </a:cxn>
                <a:cxn ang="0">
                  <a:pos x="23" y="45"/>
                </a:cxn>
                <a:cxn ang="0">
                  <a:pos x="25" y="46"/>
                </a:cxn>
              </a:cxnLst>
              <a:rect l="0" t="0" r="r" b="b"/>
              <a:pathLst>
                <a:path w="82" h="77">
                  <a:moveTo>
                    <a:pt x="38" y="51"/>
                  </a:moveTo>
                  <a:cubicBezTo>
                    <a:pt x="33" y="51"/>
                    <a:pt x="27" y="51"/>
                    <a:pt x="22" y="51"/>
                  </a:cubicBezTo>
                  <a:cubicBezTo>
                    <a:pt x="21" y="51"/>
                    <a:pt x="20" y="51"/>
                    <a:pt x="20" y="53"/>
                  </a:cubicBezTo>
                  <a:cubicBezTo>
                    <a:pt x="19" y="54"/>
                    <a:pt x="19" y="55"/>
                    <a:pt x="18" y="56"/>
                  </a:cubicBezTo>
                  <a:cubicBezTo>
                    <a:pt x="18" y="57"/>
                    <a:pt x="18" y="58"/>
                    <a:pt x="17" y="58"/>
                  </a:cubicBezTo>
                  <a:cubicBezTo>
                    <a:pt x="16" y="60"/>
                    <a:pt x="16" y="62"/>
                    <a:pt x="15" y="64"/>
                  </a:cubicBezTo>
                  <a:cubicBezTo>
                    <a:pt x="14" y="66"/>
                    <a:pt x="13" y="68"/>
                    <a:pt x="12" y="70"/>
                  </a:cubicBezTo>
                  <a:cubicBezTo>
                    <a:pt x="12" y="71"/>
                    <a:pt x="11" y="73"/>
                    <a:pt x="10" y="75"/>
                  </a:cubicBezTo>
                  <a:cubicBezTo>
                    <a:pt x="10" y="75"/>
                    <a:pt x="10" y="75"/>
                    <a:pt x="10" y="75"/>
                  </a:cubicBezTo>
                  <a:cubicBezTo>
                    <a:pt x="9" y="77"/>
                    <a:pt x="9" y="77"/>
                    <a:pt x="7" y="77"/>
                  </a:cubicBezTo>
                  <a:cubicBezTo>
                    <a:pt x="6" y="77"/>
                    <a:pt x="4" y="77"/>
                    <a:pt x="2" y="77"/>
                  </a:cubicBezTo>
                  <a:cubicBezTo>
                    <a:pt x="1" y="77"/>
                    <a:pt x="1" y="77"/>
                    <a:pt x="1" y="77"/>
                  </a:cubicBezTo>
                  <a:cubicBezTo>
                    <a:pt x="0" y="77"/>
                    <a:pt x="0" y="76"/>
                    <a:pt x="0" y="76"/>
                  </a:cubicBezTo>
                  <a:cubicBezTo>
                    <a:pt x="0" y="75"/>
                    <a:pt x="0" y="75"/>
                    <a:pt x="0" y="75"/>
                  </a:cubicBezTo>
                  <a:cubicBezTo>
                    <a:pt x="1" y="74"/>
                    <a:pt x="1" y="73"/>
                    <a:pt x="2" y="72"/>
                  </a:cubicBezTo>
                  <a:cubicBezTo>
                    <a:pt x="2" y="71"/>
                    <a:pt x="3" y="70"/>
                    <a:pt x="3" y="69"/>
                  </a:cubicBezTo>
                  <a:cubicBezTo>
                    <a:pt x="4" y="68"/>
                    <a:pt x="5" y="66"/>
                    <a:pt x="6" y="64"/>
                  </a:cubicBezTo>
                  <a:cubicBezTo>
                    <a:pt x="6" y="62"/>
                    <a:pt x="7" y="61"/>
                    <a:pt x="8" y="59"/>
                  </a:cubicBezTo>
                  <a:cubicBezTo>
                    <a:pt x="9" y="57"/>
                    <a:pt x="9" y="56"/>
                    <a:pt x="10" y="54"/>
                  </a:cubicBezTo>
                  <a:cubicBezTo>
                    <a:pt x="11" y="53"/>
                    <a:pt x="11" y="52"/>
                    <a:pt x="12" y="51"/>
                  </a:cubicBezTo>
                  <a:cubicBezTo>
                    <a:pt x="12" y="50"/>
                    <a:pt x="12" y="50"/>
                    <a:pt x="12" y="49"/>
                  </a:cubicBezTo>
                  <a:cubicBezTo>
                    <a:pt x="13" y="47"/>
                    <a:pt x="14" y="46"/>
                    <a:pt x="15" y="44"/>
                  </a:cubicBezTo>
                  <a:cubicBezTo>
                    <a:pt x="15" y="43"/>
                    <a:pt x="16" y="42"/>
                    <a:pt x="16" y="41"/>
                  </a:cubicBezTo>
                  <a:cubicBezTo>
                    <a:pt x="17" y="39"/>
                    <a:pt x="18" y="38"/>
                    <a:pt x="19" y="36"/>
                  </a:cubicBezTo>
                  <a:cubicBezTo>
                    <a:pt x="19" y="35"/>
                    <a:pt x="20" y="33"/>
                    <a:pt x="21" y="32"/>
                  </a:cubicBezTo>
                  <a:cubicBezTo>
                    <a:pt x="21" y="31"/>
                    <a:pt x="22" y="29"/>
                    <a:pt x="22" y="28"/>
                  </a:cubicBezTo>
                  <a:cubicBezTo>
                    <a:pt x="22" y="28"/>
                    <a:pt x="23" y="27"/>
                    <a:pt x="23" y="26"/>
                  </a:cubicBezTo>
                  <a:cubicBezTo>
                    <a:pt x="24" y="25"/>
                    <a:pt x="25" y="23"/>
                    <a:pt x="25" y="21"/>
                  </a:cubicBezTo>
                  <a:cubicBezTo>
                    <a:pt x="26" y="20"/>
                    <a:pt x="27" y="18"/>
                    <a:pt x="28" y="17"/>
                  </a:cubicBezTo>
                  <a:cubicBezTo>
                    <a:pt x="28" y="16"/>
                    <a:pt x="29" y="15"/>
                    <a:pt x="29" y="13"/>
                  </a:cubicBezTo>
                  <a:cubicBezTo>
                    <a:pt x="29" y="13"/>
                    <a:pt x="30" y="12"/>
                    <a:pt x="30" y="11"/>
                  </a:cubicBezTo>
                  <a:cubicBezTo>
                    <a:pt x="31" y="10"/>
                    <a:pt x="31" y="9"/>
                    <a:pt x="31" y="8"/>
                  </a:cubicBezTo>
                  <a:cubicBezTo>
                    <a:pt x="31" y="6"/>
                    <a:pt x="30" y="5"/>
                    <a:pt x="29" y="4"/>
                  </a:cubicBezTo>
                  <a:cubicBezTo>
                    <a:pt x="26" y="4"/>
                    <a:pt x="24" y="3"/>
                    <a:pt x="22" y="3"/>
                  </a:cubicBezTo>
                  <a:cubicBezTo>
                    <a:pt x="21" y="2"/>
                    <a:pt x="20" y="2"/>
                    <a:pt x="20" y="1"/>
                  </a:cubicBezTo>
                  <a:cubicBezTo>
                    <a:pt x="21" y="0"/>
                    <a:pt x="21" y="0"/>
                    <a:pt x="22" y="0"/>
                  </a:cubicBezTo>
                  <a:cubicBezTo>
                    <a:pt x="29" y="0"/>
                    <a:pt x="36" y="0"/>
                    <a:pt x="44" y="0"/>
                  </a:cubicBezTo>
                  <a:cubicBezTo>
                    <a:pt x="45" y="0"/>
                    <a:pt x="45" y="0"/>
                    <a:pt x="46" y="1"/>
                  </a:cubicBezTo>
                  <a:cubicBezTo>
                    <a:pt x="46" y="2"/>
                    <a:pt x="47" y="3"/>
                    <a:pt x="47" y="4"/>
                  </a:cubicBezTo>
                  <a:cubicBezTo>
                    <a:pt x="48" y="4"/>
                    <a:pt x="48" y="5"/>
                    <a:pt x="48" y="6"/>
                  </a:cubicBezTo>
                  <a:cubicBezTo>
                    <a:pt x="49" y="7"/>
                    <a:pt x="50" y="9"/>
                    <a:pt x="50" y="11"/>
                  </a:cubicBezTo>
                  <a:cubicBezTo>
                    <a:pt x="51" y="11"/>
                    <a:pt x="51" y="12"/>
                    <a:pt x="51" y="13"/>
                  </a:cubicBezTo>
                  <a:cubicBezTo>
                    <a:pt x="52" y="15"/>
                    <a:pt x="53" y="17"/>
                    <a:pt x="54" y="19"/>
                  </a:cubicBezTo>
                  <a:cubicBezTo>
                    <a:pt x="55" y="21"/>
                    <a:pt x="57" y="24"/>
                    <a:pt x="58" y="26"/>
                  </a:cubicBezTo>
                  <a:cubicBezTo>
                    <a:pt x="58" y="27"/>
                    <a:pt x="59" y="28"/>
                    <a:pt x="59" y="29"/>
                  </a:cubicBezTo>
                  <a:cubicBezTo>
                    <a:pt x="60" y="30"/>
                    <a:pt x="60" y="31"/>
                    <a:pt x="60" y="31"/>
                  </a:cubicBezTo>
                  <a:cubicBezTo>
                    <a:pt x="61" y="33"/>
                    <a:pt x="62" y="35"/>
                    <a:pt x="63" y="37"/>
                  </a:cubicBezTo>
                  <a:cubicBezTo>
                    <a:pt x="63" y="38"/>
                    <a:pt x="64" y="39"/>
                    <a:pt x="64" y="40"/>
                  </a:cubicBezTo>
                  <a:cubicBezTo>
                    <a:pt x="65" y="40"/>
                    <a:pt x="65" y="41"/>
                    <a:pt x="65" y="42"/>
                  </a:cubicBezTo>
                  <a:cubicBezTo>
                    <a:pt x="66" y="44"/>
                    <a:pt x="67" y="46"/>
                    <a:pt x="68" y="48"/>
                  </a:cubicBezTo>
                  <a:cubicBezTo>
                    <a:pt x="69" y="50"/>
                    <a:pt x="70" y="51"/>
                    <a:pt x="70" y="53"/>
                  </a:cubicBezTo>
                  <a:cubicBezTo>
                    <a:pt x="71" y="54"/>
                    <a:pt x="72" y="56"/>
                    <a:pt x="73" y="58"/>
                  </a:cubicBezTo>
                  <a:cubicBezTo>
                    <a:pt x="73" y="59"/>
                    <a:pt x="74" y="60"/>
                    <a:pt x="74" y="60"/>
                  </a:cubicBezTo>
                  <a:cubicBezTo>
                    <a:pt x="75" y="62"/>
                    <a:pt x="76" y="64"/>
                    <a:pt x="77" y="66"/>
                  </a:cubicBezTo>
                  <a:cubicBezTo>
                    <a:pt x="77" y="67"/>
                    <a:pt x="78" y="69"/>
                    <a:pt x="79" y="70"/>
                  </a:cubicBezTo>
                  <a:cubicBezTo>
                    <a:pt x="79" y="71"/>
                    <a:pt x="80" y="72"/>
                    <a:pt x="80" y="73"/>
                  </a:cubicBezTo>
                  <a:cubicBezTo>
                    <a:pt x="81" y="74"/>
                    <a:pt x="81" y="75"/>
                    <a:pt x="81" y="75"/>
                  </a:cubicBezTo>
                  <a:cubicBezTo>
                    <a:pt x="82" y="76"/>
                    <a:pt x="81" y="77"/>
                    <a:pt x="81" y="77"/>
                  </a:cubicBezTo>
                  <a:cubicBezTo>
                    <a:pt x="77" y="77"/>
                    <a:pt x="73" y="77"/>
                    <a:pt x="69" y="77"/>
                  </a:cubicBezTo>
                  <a:cubicBezTo>
                    <a:pt x="68" y="77"/>
                    <a:pt x="67" y="76"/>
                    <a:pt x="67" y="75"/>
                  </a:cubicBezTo>
                  <a:cubicBezTo>
                    <a:pt x="66" y="73"/>
                    <a:pt x="65" y="72"/>
                    <a:pt x="64" y="70"/>
                  </a:cubicBezTo>
                  <a:cubicBezTo>
                    <a:pt x="63" y="68"/>
                    <a:pt x="63" y="66"/>
                    <a:pt x="62" y="65"/>
                  </a:cubicBezTo>
                  <a:cubicBezTo>
                    <a:pt x="61" y="63"/>
                    <a:pt x="60" y="61"/>
                    <a:pt x="60" y="60"/>
                  </a:cubicBezTo>
                  <a:cubicBezTo>
                    <a:pt x="59" y="59"/>
                    <a:pt x="59" y="58"/>
                    <a:pt x="58" y="57"/>
                  </a:cubicBezTo>
                  <a:cubicBezTo>
                    <a:pt x="58" y="56"/>
                    <a:pt x="57" y="54"/>
                    <a:pt x="56" y="53"/>
                  </a:cubicBezTo>
                  <a:cubicBezTo>
                    <a:pt x="56" y="52"/>
                    <a:pt x="55" y="51"/>
                    <a:pt x="54" y="51"/>
                  </a:cubicBezTo>
                  <a:cubicBezTo>
                    <a:pt x="49" y="51"/>
                    <a:pt x="43" y="51"/>
                    <a:pt x="38" y="51"/>
                  </a:cubicBezTo>
                  <a:moveTo>
                    <a:pt x="38" y="46"/>
                  </a:moveTo>
                  <a:cubicBezTo>
                    <a:pt x="52" y="46"/>
                    <a:pt x="52" y="46"/>
                    <a:pt x="52" y="46"/>
                  </a:cubicBezTo>
                  <a:cubicBezTo>
                    <a:pt x="52" y="46"/>
                    <a:pt x="52" y="46"/>
                    <a:pt x="53" y="46"/>
                  </a:cubicBezTo>
                  <a:cubicBezTo>
                    <a:pt x="54" y="46"/>
                    <a:pt x="54" y="46"/>
                    <a:pt x="53" y="45"/>
                  </a:cubicBezTo>
                  <a:cubicBezTo>
                    <a:pt x="53" y="44"/>
                    <a:pt x="53" y="44"/>
                    <a:pt x="52" y="43"/>
                  </a:cubicBezTo>
                  <a:cubicBezTo>
                    <a:pt x="52" y="42"/>
                    <a:pt x="52" y="41"/>
                    <a:pt x="51" y="41"/>
                  </a:cubicBezTo>
                  <a:cubicBezTo>
                    <a:pt x="51" y="39"/>
                    <a:pt x="50" y="38"/>
                    <a:pt x="50" y="37"/>
                  </a:cubicBezTo>
                  <a:cubicBezTo>
                    <a:pt x="50" y="37"/>
                    <a:pt x="49" y="36"/>
                    <a:pt x="49" y="36"/>
                  </a:cubicBezTo>
                  <a:cubicBezTo>
                    <a:pt x="48" y="35"/>
                    <a:pt x="48" y="34"/>
                    <a:pt x="47" y="33"/>
                  </a:cubicBezTo>
                  <a:cubicBezTo>
                    <a:pt x="47" y="31"/>
                    <a:pt x="46" y="29"/>
                    <a:pt x="45" y="28"/>
                  </a:cubicBezTo>
                  <a:cubicBezTo>
                    <a:pt x="45" y="27"/>
                    <a:pt x="45" y="26"/>
                    <a:pt x="44" y="26"/>
                  </a:cubicBezTo>
                  <a:cubicBezTo>
                    <a:pt x="44" y="25"/>
                    <a:pt x="43" y="24"/>
                    <a:pt x="43" y="23"/>
                  </a:cubicBezTo>
                  <a:cubicBezTo>
                    <a:pt x="42" y="21"/>
                    <a:pt x="41" y="19"/>
                    <a:pt x="40" y="18"/>
                  </a:cubicBezTo>
                  <a:cubicBezTo>
                    <a:pt x="40" y="16"/>
                    <a:pt x="39" y="15"/>
                    <a:pt x="39" y="14"/>
                  </a:cubicBezTo>
                  <a:cubicBezTo>
                    <a:pt x="38" y="14"/>
                    <a:pt x="38" y="14"/>
                    <a:pt x="38" y="14"/>
                  </a:cubicBezTo>
                  <a:cubicBezTo>
                    <a:pt x="38" y="14"/>
                    <a:pt x="38" y="14"/>
                    <a:pt x="38" y="14"/>
                  </a:cubicBezTo>
                  <a:cubicBezTo>
                    <a:pt x="37" y="15"/>
                    <a:pt x="37" y="15"/>
                    <a:pt x="37" y="15"/>
                  </a:cubicBezTo>
                  <a:cubicBezTo>
                    <a:pt x="37" y="16"/>
                    <a:pt x="37" y="17"/>
                    <a:pt x="36" y="17"/>
                  </a:cubicBezTo>
                  <a:cubicBezTo>
                    <a:pt x="35" y="19"/>
                    <a:pt x="34" y="21"/>
                    <a:pt x="33" y="23"/>
                  </a:cubicBezTo>
                  <a:cubicBezTo>
                    <a:pt x="32" y="26"/>
                    <a:pt x="31" y="28"/>
                    <a:pt x="30" y="31"/>
                  </a:cubicBezTo>
                  <a:cubicBezTo>
                    <a:pt x="30" y="32"/>
                    <a:pt x="29" y="33"/>
                    <a:pt x="29" y="33"/>
                  </a:cubicBezTo>
                  <a:cubicBezTo>
                    <a:pt x="28" y="35"/>
                    <a:pt x="27" y="36"/>
                    <a:pt x="26" y="38"/>
                  </a:cubicBezTo>
                  <a:cubicBezTo>
                    <a:pt x="25" y="40"/>
                    <a:pt x="24" y="43"/>
                    <a:pt x="23" y="45"/>
                  </a:cubicBezTo>
                  <a:cubicBezTo>
                    <a:pt x="23" y="46"/>
                    <a:pt x="23" y="46"/>
                    <a:pt x="24" y="46"/>
                  </a:cubicBezTo>
                  <a:cubicBezTo>
                    <a:pt x="25" y="46"/>
                    <a:pt x="25" y="46"/>
                    <a:pt x="25" y="46"/>
                  </a:cubicBezTo>
                  <a:lnTo>
                    <a:pt x="38" y="4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70"/>
            <p:cNvSpPr>
              <a:spLocks noEditPoints="1"/>
            </p:cNvSpPr>
            <p:nvPr/>
          </p:nvSpPr>
          <p:spPr bwMode="auto">
            <a:xfrm>
              <a:off x="2373729" y="3278689"/>
              <a:ext cx="541289" cy="511218"/>
            </a:xfrm>
            <a:custGeom>
              <a:avLst/>
              <a:gdLst/>
              <a:ahLst/>
              <a:cxnLst>
                <a:cxn ang="0">
                  <a:pos x="43" y="0"/>
                </a:cxn>
                <a:cxn ang="0">
                  <a:pos x="47" y="4"/>
                </a:cxn>
                <a:cxn ang="0">
                  <a:pos x="51" y="12"/>
                </a:cxn>
                <a:cxn ang="0">
                  <a:pos x="53" y="17"/>
                </a:cxn>
                <a:cxn ang="0">
                  <a:pos x="57" y="24"/>
                </a:cxn>
                <a:cxn ang="0">
                  <a:pos x="61" y="33"/>
                </a:cxn>
                <a:cxn ang="0">
                  <a:pos x="67" y="47"/>
                </a:cxn>
                <a:cxn ang="0">
                  <a:pos x="70" y="51"/>
                </a:cxn>
                <a:cxn ang="0">
                  <a:pos x="73" y="59"/>
                </a:cxn>
                <a:cxn ang="0">
                  <a:pos x="77" y="66"/>
                </a:cxn>
                <a:cxn ang="0">
                  <a:pos x="79" y="71"/>
                </a:cxn>
                <a:cxn ang="0">
                  <a:pos x="81" y="76"/>
                </a:cxn>
                <a:cxn ang="0">
                  <a:pos x="80" y="77"/>
                </a:cxn>
                <a:cxn ang="0">
                  <a:pos x="67" y="75"/>
                </a:cxn>
                <a:cxn ang="0">
                  <a:pos x="62" y="65"/>
                </a:cxn>
                <a:cxn ang="0">
                  <a:pos x="59" y="58"/>
                </a:cxn>
                <a:cxn ang="0">
                  <a:pos x="55" y="52"/>
                </a:cxn>
                <a:cxn ang="0">
                  <a:pos x="54" y="51"/>
                </a:cxn>
                <a:cxn ang="0">
                  <a:pos x="21" y="51"/>
                </a:cxn>
                <a:cxn ang="0">
                  <a:pos x="17"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1" y="27"/>
                </a:cxn>
                <a:cxn ang="0">
                  <a:pos x="27" y="36"/>
                </a:cxn>
                <a:cxn ang="0">
                  <a:pos x="23" y="45"/>
                </a:cxn>
                <a:cxn ang="0">
                  <a:pos x="24" y="46"/>
                </a:cxn>
              </a:cxnLst>
              <a:rect l="0" t="0" r="r" b="b"/>
              <a:pathLst>
                <a:path w="81" h="77">
                  <a:moveTo>
                    <a:pt x="33" y="0"/>
                  </a:moveTo>
                  <a:cubicBezTo>
                    <a:pt x="36" y="0"/>
                    <a:pt x="40" y="0"/>
                    <a:pt x="43" y="0"/>
                  </a:cubicBezTo>
                  <a:cubicBezTo>
                    <a:pt x="45" y="0"/>
                    <a:pt x="45" y="0"/>
                    <a:pt x="46" y="1"/>
                  </a:cubicBezTo>
                  <a:cubicBezTo>
                    <a:pt x="46" y="2"/>
                    <a:pt x="47" y="3"/>
                    <a:pt x="47" y="4"/>
                  </a:cubicBezTo>
                  <a:cubicBezTo>
                    <a:pt x="48" y="5"/>
                    <a:pt x="48" y="6"/>
                    <a:pt x="48" y="7"/>
                  </a:cubicBezTo>
                  <a:cubicBezTo>
                    <a:pt x="49" y="8"/>
                    <a:pt x="50" y="10"/>
                    <a:pt x="51" y="12"/>
                  </a:cubicBezTo>
                  <a:cubicBezTo>
                    <a:pt x="51" y="13"/>
                    <a:pt x="52" y="14"/>
                    <a:pt x="52" y="15"/>
                  </a:cubicBezTo>
                  <a:cubicBezTo>
                    <a:pt x="52" y="16"/>
                    <a:pt x="53" y="16"/>
                    <a:pt x="53" y="17"/>
                  </a:cubicBezTo>
                  <a:cubicBezTo>
                    <a:pt x="54" y="18"/>
                    <a:pt x="55" y="20"/>
                    <a:pt x="55" y="21"/>
                  </a:cubicBezTo>
                  <a:cubicBezTo>
                    <a:pt x="56" y="22"/>
                    <a:pt x="56" y="23"/>
                    <a:pt x="57" y="24"/>
                  </a:cubicBezTo>
                  <a:cubicBezTo>
                    <a:pt x="57" y="25"/>
                    <a:pt x="57" y="26"/>
                    <a:pt x="58" y="27"/>
                  </a:cubicBezTo>
                  <a:cubicBezTo>
                    <a:pt x="59" y="29"/>
                    <a:pt x="60" y="31"/>
                    <a:pt x="61" y="33"/>
                  </a:cubicBezTo>
                  <a:cubicBezTo>
                    <a:pt x="62" y="36"/>
                    <a:pt x="64" y="39"/>
                    <a:pt x="65" y="42"/>
                  </a:cubicBezTo>
                  <a:cubicBezTo>
                    <a:pt x="66" y="43"/>
                    <a:pt x="67" y="45"/>
                    <a:pt x="67" y="47"/>
                  </a:cubicBezTo>
                  <a:cubicBezTo>
                    <a:pt x="68" y="48"/>
                    <a:pt x="68" y="49"/>
                    <a:pt x="69" y="49"/>
                  </a:cubicBezTo>
                  <a:cubicBezTo>
                    <a:pt x="69" y="50"/>
                    <a:pt x="69" y="51"/>
                    <a:pt x="70" y="51"/>
                  </a:cubicBezTo>
                  <a:cubicBezTo>
                    <a:pt x="70" y="53"/>
                    <a:pt x="71" y="55"/>
                    <a:pt x="72" y="56"/>
                  </a:cubicBezTo>
                  <a:cubicBezTo>
                    <a:pt x="72" y="57"/>
                    <a:pt x="73" y="58"/>
                    <a:pt x="73" y="59"/>
                  </a:cubicBezTo>
                  <a:cubicBezTo>
                    <a:pt x="74" y="60"/>
                    <a:pt x="74" y="60"/>
                    <a:pt x="74" y="61"/>
                  </a:cubicBezTo>
                  <a:cubicBezTo>
                    <a:pt x="75" y="63"/>
                    <a:pt x="76" y="64"/>
                    <a:pt x="77" y="66"/>
                  </a:cubicBezTo>
                  <a:cubicBezTo>
                    <a:pt x="77" y="67"/>
                    <a:pt x="78" y="68"/>
                    <a:pt x="78" y="69"/>
                  </a:cubicBezTo>
                  <a:cubicBezTo>
                    <a:pt x="78" y="70"/>
                    <a:pt x="79" y="70"/>
                    <a:pt x="79" y="71"/>
                  </a:cubicBezTo>
                  <a:cubicBezTo>
                    <a:pt x="80" y="72"/>
                    <a:pt x="80" y="74"/>
                    <a:pt x="81" y="75"/>
                  </a:cubicBezTo>
                  <a:cubicBezTo>
                    <a:pt x="81" y="76"/>
                    <a:pt x="81" y="76"/>
                    <a:pt x="81" y="76"/>
                  </a:cubicBezTo>
                  <a:cubicBezTo>
                    <a:pt x="81" y="76"/>
                    <a:pt x="81" y="77"/>
                    <a:pt x="81" y="77"/>
                  </a:cubicBezTo>
                  <a:cubicBezTo>
                    <a:pt x="80" y="77"/>
                    <a:pt x="80" y="77"/>
                    <a:pt x="80" y="77"/>
                  </a:cubicBezTo>
                  <a:cubicBezTo>
                    <a:pt x="69" y="77"/>
                    <a:pt x="69" y="77"/>
                    <a:pt x="69" y="77"/>
                  </a:cubicBezTo>
                  <a:cubicBezTo>
                    <a:pt x="68" y="77"/>
                    <a:pt x="67" y="76"/>
                    <a:pt x="67" y="75"/>
                  </a:cubicBezTo>
                  <a:cubicBezTo>
                    <a:pt x="66" y="74"/>
                    <a:pt x="65" y="72"/>
                    <a:pt x="64" y="70"/>
                  </a:cubicBezTo>
                  <a:cubicBezTo>
                    <a:pt x="64" y="68"/>
                    <a:pt x="63" y="67"/>
                    <a:pt x="62" y="65"/>
                  </a:cubicBezTo>
                  <a:cubicBezTo>
                    <a:pt x="61" y="63"/>
                    <a:pt x="60" y="62"/>
                    <a:pt x="60" y="60"/>
                  </a:cubicBezTo>
                  <a:cubicBezTo>
                    <a:pt x="59" y="60"/>
                    <a:pt x="59" y="59"/>
                    <a:pt x="59" y="58"/>
                  </a:cubicBezTo>
                  <a:cubicBezTo>
                    <a:pt x="58" y="57"/>
                    <a:pt x="57" y="55"/>
                    <a:pt x="56" y="53"/>
                  </a:cubicBezTo>
                  <a:cubicBezTo>
                    <a:pt x="56" y="53"/>
                    <a:pt x="56" y="52"/>
                    <a:pt x="55" y="52"/>
                  </a:cubicBezTo>
                  <a:cubicBezTo>
                    <a:pt x="55" y="51"/>
                    <a:pt x="55" y="51"/>
                    <a:pt x="55" y="51"/>
                  </a:cubicBezTo>
                  <a:cubicBezTo>
                    <a:pt x="54" y="51"/>
                    <a:pt x="54" y="51"/>
                    <a:pt x="54" y="51"/>
                  </a:cubicBezTo>
                  <a:cubicBezTo>
                    <a:pt x="22" y="51"/>
                    <a:pt x="22" y="51"/>
                    <a:pt x="22" y="51"/>
                  </a:cubicBezTo>
                  <a:cubicBezTo>
                    <a:pt x="21" y="51"/>
                    <a:pt x="21" y="51"/>
                    <a:pt x="21" y="51"/>
                  </a:cubicBezTo>
                  <a:cubicBezTo>
                    <a:pt x="21" y="51"/>
                    <a:pt x="20" y="52"/>
                    <a:pt x="20" y="52"/>
                  </a:cubicBezTo>
                  <a:cubicBezTo>
                    <a:pt x="19" y="54"/>
                    <a:pt x="18" y="56"/>
                    <a:pt x="17" y="58"/>
                  </a:cubicBezTo>
                  <a:cubicBezTo>
                    <a:pt x="17" y="59"/>
                    <a:pt x="17" y="60"/>
                    <a:pt x="16" y="61"/>
                  </a:cubicBezTo>
                  <a:cubicBezTo>
                    <a:pt x="15" y="62"/>
                    <a:pt x="15" y="64"/>
                    <a:pt x="14" y="66"/>
                  </a:cubicBezTo>
                  <a:cubicBezTo>
                    <a:pt x="13" y="67"/>
                    <a:pt x="13" y="68"/>
                    <a:pt x="13" y="69"/>
                  </a:cubicBezTo>
                  <a:cubicBezTo>
                    <a:pt x="12" y="70"/>
                    <a:pt x="12" y="71"/>
                    <a:pt x="11" y="72"/>
                  </a:cubicBezTo>
                  <a:cubicBezTo>
                    <a:pt x="11" y="73"/>
                    <a:pt x="10" y="74"/>
                    <a:pt x="10" y="75"/>
                  </a:cubicBezTo>
                  <a:cubicBezTo>
                    <a:pt x="9" y="76"/>
                    <a:pt x="9" y="77"/>
                    <a:pt x="8" y="77"/>
                  </a:cubicBezTo>
                  <a:cubicBezTo>
                    <a:pt x="6" y="77"/>
                    <a:pt x="4" y="77"/>
                    <a:pt x="1" y="77"/>
                  </a:cubicBezTo>
                  <a:cubicBezTo>
                    <a:pt x="1" y="77"/>
                    <a:pt x="1" y="77"/>
                    <a:pt x="1" y="77"/>
                  </a:cubicBezTo>
                  <a:cubicBezTo>
                    <a:pt x="0" y="77"/>
                    <a:pt x="0" y="76"/>
                    <a:pt x="0" y="75"/>
                  </a:cubicBezTo>
                  <a:cubicBezTo>
                    <a:pt x="1" y="74"/>
                    <a:pt x="1" y="73"/>
                    <a:pt x="2" y="72"/>
                  </a:cubicBezTo>
                  <a:cubicBezTo>
                    <a:pt x="2" y="71"/>
                    <a:pt x="3" y="70"/>
                    <a:pt x="3" y="70"/>
                  </a:cubicBezTo>
                  <a:cubicBezTo>
                    <a:pt x="3" y="69"/>
                    <a:pt x="4" y="68"/>
                    <a:pt x="4" y="67"/>
                  </a:cubicBezTo>
                  <a:cubicBezTo>
                    <a:pt x="4" y="66"/>
                    <a:pt x="5" y="65"/>
                    <a:pt x="5" y="65"/>
                  </a:cubicBezTo>
                  <a:cubicBezTo>
                    <a:pt x="6" y="63"/>
                    <a:pt x="7" y="61"/>
                    <a:pt x="8" y="60"/>
                  </a:cubicBezTo>
                  <a:cubicBezTo>
                    <a:pt x="8" y="59"/>
                    <a:pt x="8" y="58"/>
                    <a:pt x="9" y="57"/>
                  </a:cubicBezTo>
                  <a:cubicBezTo>
                    <a:pt x="10" y="55"/>
                    <a:pt x="10" y="53"/>
                    <a:pt x="11" y="52"/>
                  </a:cubicBezTo>
                  <a:cubicBezTo>
                    <a:pt x="12" y="51"/>
                    <a:pt x="12" y="50"/>
                    <a:pt x="12" y="49"/>
                  </a:cubicBezTo>
                  <a:cubicBezTo>
                    <a:pt x="13" y="48"/>
                    <a:pt x="13" y="47"/>
                    <a:pt x="14" y="46"/>
                  </a:cubicBezTo>
                  <a:cubicBezTo>
                    <a:pt x="14" y="45"/>
                    <a:pt x="15" y="44"/>
                    <a:pt x="15" y="44"/>
                  </a:cubicBezTo>
                  <a:cubicBezTo>
                    <a:pt x="16" y="41"/>
                    <a:pt x="17" y="39"/>
                    <a:pt x="18" y="37"/>
                  </a:cubicBezTo>
                  <a:cubicBezTo>
                    <a:pt x="19" y="35"/>
                    <a:pt x="20" y="34"/>
                    <a:pt x="20" y="32"/>
                  </a:cubicBezTo>
                  <a:cubicBezTo>
                    <a:pt x="21" y="31"/>
                    <a:pt x="21" y="30"/>
                    <a:pt x="22" y="29"/>
                  </a:cubicBezTo>
                  <a:cubicBezTo>
                    <a:pt x="22" y="28"/>
                    <a:pt x="22" y="28"/>
                    <a:pt x="23" y="27"/>
                  </a:cubicBezTo>
                  <a:cubicBezTo>
                    <a:pt x="23" y="25"/>
                    <a:pt x="24" y="24"/>
                    <a:pt x="25" y="22"/>
                  </a:cubicBezTo>
                  <a:cubicBezTo>
                    <a:pt x="26" y="20"/>
                    <a:pt x="27" y="19"/>
                    <a:pt x="27" y="17"/>
                  </a:cubicBezTo>
                  <a:cubicBezTo>
                    <a:pt x="28" y="16"/>
                    <a:pt x="28" y="15"/>
                    <a:pt x="29" y="14"/>
                  </a:cubicBezTo>
                  <a:cubicBezTo>
                    <a:pt x="29" y="13"/>
                    <a:pt x="29" y="13"/>
                    <a:pt x="30" y="12"/>
                  </a:cubicBezTo>
                  <a:cubicBezTo>
                    <a:pt x="30" y="11"/>
                    <a:pt x="31" y="9"/>
                    <a:pt x="31" y="8"/>
                  </a:cubicBezTo>
                  <a:cubicBezTo>
                    <a:pt x="31" y="6"/>
                    <a:pt x="31" y="5"/>
                    <a:pt x="29" y="4"/>
                  </a:cubicBezTo>
                  <a:cubicBezTo>
                    <a:pt x="26" y="4"/>
                    <a:pt x="24" y="3"/>
                    <a:pt x="22" y="3"/>
                  </a:cubicBezTo>
                  <a:cubicBezTo>
                    <a:pt x="21" y="2"/>
                    <a:pt x="20" y="2"/>
                    <a:pt x="20" y="1"/>
                  </a:cubicBezTo>
                  <a:cubicBezTo>
                    <a:pt x="20" y="0"/>
                    <a:pt x="20" y="0"/>
                    <a:pt x="21" y="0"/>
                  </a:cubicBezTo>
                  <a:cubicBezTo>
                    <a:pt x="22" y="0"/>
                    <a:pt x="22" y="0"/>
                    <a:pt x="22" y="0"/>
                  </a:cubicBezTo>
                  <a:cubicBezTo>
                    <a:pt x="26" y="0"/>
                    <a:pt x="29" y="0"/>
                    <a:pt x="33" y="0"/>
                  </a:cubicBezTo>
                  <a:moveTo>
                    <a:pt x="38" y="46"/>
                  </a:moveTo>
                  <a:cubicBezTo>
                    <a:pt x="38" y="46"/>
                    <a:pt x="38" y="46"/>
                    <a:pt x="38" y="46"/>
                  </a:cubicBezTo>
                  <a:cubicBezTo>
                    <a:pt x="43" y="46"/>
                    <a:pt x="47" y="46"/>
                    <a:pt x="51" y="46"/>
                  </a:cubicBezTo>
                  <a:cubicBezTo>
                    <a:pt x="52" y="46"/>
                    <a:pt x="52" y="46"/>
                    <a:pt x="53" y="46"/>
                  </a:cubicBezTo>
                  <a:cubicBezTo>
                    <a:pt x="53"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5" y="28"/>
                    <a:pt x="45" y="27"/>
                  </a:cubicBezTo>
                  <a:cubicBezTo>
                    <a:pt x="44" y="26"/>
                    <a:pt x="44" y="25"/>
                    <a:pt x="43" y="24"/>
                  </a:cubicBezTo>
                  <a:cubicBezTo>
                    <a:pt x="43" y="22"/>
                    <a:pt x="42" y="21"/>
                    <a:pt x="41" y="19"/>
                  </a:cubicBezTo>
                  <a:cubicBezTo>
                    <a:pt x="40" y="17"/>
                    <a:pt x="40" y="16"/>
                    <a:pt x="39" y="14"/>
                  </a:cubicBezTo>
                  <a:cubicBezTo>
                    <a:pt x="38" y="14"/>
                    <a:pt x="38" y="14"/>
                    <a:pt x="38" y="14"/>
                  </a:cubicBezTo>
                  <a:cubicBezTo>
                    <a:pt x="37" y="14"/>
                    <a:pt x="37" y="14"/>
                    <a:pt x="37" y="14"/>
                  </a:cubicBezTo>
                  <a:cubicBezTo>
                    <a:pt x="37" y="15"/>
                    <a:pt x="37" y="16"/>
                    <a:pt x="36" y="17"/>
                  </a:cubicBezTo>
                  <a:cubicBezTo>
                    <a:pt x="35" y="19"/>
                    <a:pt x="34" y="20"/>
                    <a:pt x="34" y="22"/>
                  </a:cubicBezTo>
                  <a:cubicBezTo>
                    <a:pt x="33" y="24"/>
                    <a:pt x="32" y="26"/>
                    <a:pt x="31" y="27"/>
                  </a:cubicBezTo>
                  <a:cubicBezTo>
                    <a:pt x="30" y="30"/>
                    <a:pt x="29" y="32"/>
                    <a:pt x="28" y="34"/>
                  </a:cubicBezTo>
                  <a:cubicBezTo>
                    <a:pt x="28" y="34"/>
                    <a:pt x="28" y="35"/>
                    <a:pt x="27" y="36"/>
                  </a:cubicBezTo>
                  <a:cubicBezTo>
                    <a:pt x="27" y="37"/>
                    <a:pt x="26" y="39"/>
                    <a:pt x="25" y="41"/>
                  </a:cubicBezTo>
                  <a:cubicBezTo>
                    <a:pt x="24" y="42"/>
                    <a:pt x="24" y="44"/>
                    <a:pt x="23" y="45"/>
                  </a:cubicBezTo>
                  <a:cubicBezTo>
                    <a:pt x="23" y="46"/>
                    <a:pt x="23" y="46"/>
                    <a:pt x="23" y="46"/>
                  </a:cubicBezTo>
                  <a:cubicBezTo>
                    <a:pt x="24" y="46"/>
                    <a:pt x="24" y="46"/>
                    <a:pt x="24" y="46"/>
                  </a:cubicBezTo>
                  <a:lnTo>
                    <a:pt x="38" y="4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3971"/>
            <p:cNvSpPr>
              <a:spLocks/>
            </p:cNvSpPr>
            <p:nvPr/>
          </p:nvSpPr>
          <p:spPr bwMode="auto">
            <a:xfrm>
              <a:off x="1872535" y="3268665"/>
              <a:ext cx="451075" cy="526255"/>
            </a:xfrm>
            <a:custGeom>
              <a:avLst/>
              <a:gdLst/>
              <a:ahLst/>
              <a:cxnLst>
                <a:cxn ang="0">
                  <a:pos x="35" y="79"/>
                </a:cxn>
                <a:cxn ang="0">
                  <a:pos x="26" y="77"/>
                </a:cxn>
                <a:cxn ang="0">
                  <a:pos x="18" y="72"/>
                </a:cxn>
                <a:cxn ang="0">
                  <a:pos x="10" y="66"/>
                </a:cxn>
                <a:cxn ang="0">
                  <a:pos x="4" y="57"/>
                </a:cxn>
                <a:cxn ang="0">
                  <a:pos x="2" y="51"/>
                </a:cxn>
                <a:cxn ang="0">
                  <a:pos x="0" y="39"/>
                </a:cxn>
                <a:cxn ang="0">
                  <a:pos x="2" y="23"/>
                </a:cxn>
                <a:cxn ang="0">
                  <a:pos x="6" y="13"/>
                </a:cxn>
                <a:cxn ang="0">
                  <a:pos x="15" y="4"/>
                </a:cxn>
                <a:cxn ang="0">
                  <a:pos x="26" y="1"/>
                </a:cxn>
                <a:cxn ang="0">
                  <a:pos x="34" y="0"/>
                </a:cxn>
                <a:cxn ang="0">
                  <a:pos x="47" y="0"/>
                </a:cxn>
                <a:cxn ang="0">
                  <a:pos x="59" y="4"/>
                </a:cxn>
                <a:cxn ang="0">
                  <a:pos x="65" y="9"/>
                </a:cxn>
                <a:cxn ang="0">
                  <a:pos x="67" y="17"/>
                </a:cxn>
                <a:cxn ang="0">
                  <a:pos x="56" y="17"/>
                </a:cxn>
                <a:cxn ang="0">
                  <a:pos x="53" y="15"/>
                </a:cxn>
                <a:cxn ang="0">
                  <a:pos x="39" y="5"/>
                </a:cxn>
                <a:cxn ang="0">
                  <a:pos x="28" y="7"/>
                </a:cxn>
                <a:cxn ang="0">
                  <a:pos x="24" y="9"/>
                </a:cxn>
                <a:cxn ang="0">
                  <a:pos x="18" y="17"/>
                </a:cxn>
                <a:cxn ang="0">
                  <a:pos x="15" y="27"/>
                </a:cxn>
                <a:cxn ang="0">
                  <a:pos x="14" y="34"/>
                </a:cxn>
                <a:cxn ang="0">
                  <a:pos x="16" y="51"/>
                </a:cxn>
                <a:cxn ang="0">
                  <a:pos x="20" y="59"/>
                </a:cxn>
                <a:cxn ang="0">
                  <a:pos x="29" y="69"/>
                </a:cxn>
                <a:cxn ang="0">
                  <a:pos x="38" y="72"/>
                </a:cxn>
                <a:cxn ang="0">
                  <a:pos x="46" y="73"/>
                </a:cxn>
                <a:cxn ang="0">
                  <a:pos x="63" y="72"/>
                </a:cxn>
                <a:cxn ang="0">
                  <a:pos x="68" y="72"/>
                </a:cxn>
                <a:cxn ang="0">
                  <a:pos x="67" y="76"/>
                </a:cxn>
                <a:cxn ang="0">
                  <a:pos x="57" y="78"/>
                </a:cxn>
                <a:cxn ang="0">
                  <a:pos x="43" y="79"/>
                </a:cxn>
              </a:cxnLst>
              <a:rect l="0" t="0" r="r" b="b"/>
              <a:pathLst>
                <a:path w="68" h="79">
                  <a:moveTo>
                    <a:pt x="43" y="79"/>
                  </a:moveTo>
                  <a:cubicBezTo>
                    <a:pt x="40" y="79"/>
                    <a:pt x="38" y="79"/>
                    <a:pt x="35" y="79"/>
                  </a:cubicBezTo>
                  <a:cubicBezTo>
                    <a:pt x="34" y="79"/>
                    <a:pt x="33" y="78"/>
                    <a:pt x="32" y="78"/>
                  </a:cubicBezTo>
                  <a:cubicBezTo>
                    <a:pt x="30" y="78"/>
                    <a:pt x="28" y="77"/>
                    <a:pt x="26"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7" y="63"/>
                    <a:pt x="6" y="61"/>
                  </a:cubicBezTo>
                  <a:cubicBezTo>
                    <a:pt x="6" y="59"/>
                    <a:pt x="5" y="58"/>
                    <a:pt x="4" y="57"/>
                  </a:cubicBezTo>
                  <a:cubicBezTo>
                    <a:pt x="4" y="56"/>
                    <a:pt x="3" y="55"/>
                    <a:pt x="3" y="54"/>
                  </a:cubicBezTo>
                  <a:cubicBezTo>
                    <a:pt x="3" y="53"/>
                    <a:pt x="2" y="52"/>
                    <a:pt x="2" y="51"/>
                  </a:cubicBezTo>
                  <a:cubicBezTo>
                    <a:pt x="1" y="49"/>
                    <a:pt x="1" y="47"/>
                    <a:pt x="1" y="44"/>
                  </a:cubicBezTo>
                  <a:cubicBezTo>
                    <a:pt x="0" y="43"/>
                    <a:pt x="0" y="41"/>
                    <a:pt x="0" y="39"/>
                  </a:cubicBezTo>
                  <a:cubicBezTo>
                    <a:pt x="0" y="36"/>
                    <a:pt x="0" y="33"/>
                    <a:pt x="0" y="31"/>
                  </a:cubicBezTo>
                  <a:cubicBezTo>
                    <a:pt x="0" y="28"/>
                    <a:pt x="1" y="26"/>
                    <a:pt x="2" y="23"/>
                  </a:cubicBezTo>
                  <a:cubicBezTo>
                    <a:pt x="2" y="22"/>
                    <a:pt x="2" y="20"/>
                    <a:pt x="3" y="19"/>
                  </a:cubicBezTo>
                  <a:cubicBezTo>
                    <a:pt x="4" y="17"/>
                    <a:pt x="5" y="15"/>
                    <a:pt x="6" y="13"/>
                  </a:cubicBezTo>
                  <a:cubicBezTo>
                    <a:pt x="7" y="11"/>
                    <a:pt x="9" y="10"/>
                    <a:pt x="10" y="8"/>
                  </a:cubicBezTo>
                  <a:cubicBezTo>
                    <a:pt x="11" y="7"/>
                    <a:pt x="13" y="5"/>
                    <a:pt x="15" y="4"/>
                  </a:cubicBezTo>
                  <a:cubicBezTo>
                    <a:pt x="17" y="4"/>
                    <a:pt x="19" y="3"/>
                    <a:pt x="21" y="2"/>
                  </a:cubicBezTo>
                  <a:cubicBezTo>
                    <a:pt x="23" y="1"/>
                    <a:pt x="24" y="1"/>
                    <a:pt x="26" y="1"/>
                  </a:cubicBezTo>
                  <a:cubicBezTo>
                    <a:pt x="27" y="0"/>
                    <a:pt x="28" y="0"/>
                    <a:pt x="28" y="0"/>
                  </a:cubicBezTo>
                  <a:cubicBezTo>
                    <a:pt x="30" y="0"/>
                    <a:pt x="32" y="0"/>
                    <a:pt x="34" y="0"/>
                  </a:cubicBezTo>
                  <a:cubicBezTo>
                    <a:pt x="37" y="0"/>
                    <a:pt x="41" y="0"/>
                    <a:pt x="44" y="0"/>
                  </a:cubicBezTo>
                  <a:cubicBezTo>
                    <a:pt x="45" y="0"/>
                    <a:pt x="46" y="0"/>
                    <a:pt x="47" y="0"/>
                  </a:cubicBezTo>
                  <a:cubicBezTo>
                    <a:pt x="49" y="1"/>
                    <a:pt x="51" y="1"/>
                    <a:pt x="54" y="2"/>
                  </a:cubicBezTo>
                  <a:cubicBezTo>
                    <a:pt x="56" y="2"/>
                    <a:pt x="57" y="3"/>
                    <a:pt x="59" y="4"/>
                  </a:cubicBezTo>
                  <a:cubicBezTo>
                    <a:pt x="59" y="4"/>
                    <a:pt x="60" y="5"/>
                    <a:pt x="60" y="5"/>
                  </a:cubicBezTo>
                  <a:cubicBezTo>
                    <a:pt x="62" y="6"/>
                    <a:pt x="63" y="7"/>
                    <a:pt x="65" y="9"/>
                  </a:cubicBezTo>
                  <a:cubicBezTo>
                    <a:pt x="66"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3" y="15"/>
                  </a:cubicBezTo>
                  <a:cubicBezTo>
                    <a:pt x="53" y="12"/>
                    <a:pt x="51" y="10"/>
                    <a:pt x="48" y="8"/>
                  </a:cubicBezTo>
                  <a:cubicBezTo>
                    <a:pt x="45" y="6"/>
                    <a:pt x="42" y="5"/>
                    <a:pt x="39" y="5"/>
                  </a:cubicBezTo>
                  <a:cubicBezTo>
                    <a:pt x="37" y="5"/>
                    <a:pt x="35" y="5"/>
                    <a:pt x="33" y="5"/>
                  </a:cubicBezTo>
                  <a:cubicBezTo>
                    <a:pt x="31" y="6"/>
                    <a:pt x="30" y="6"/>
                    <a:pt x="28" y="7"/>
                  </a:cubicBezTo>
                  <a:cubicBezTo>
                    <a:pt x="27" y="7"/>
                    <a:pt x="26" y="8"/>
                    <a:pt x="26" y="8"/>
                  </a:cubicBezTo>
                  <a:cubicBezTo>
                    <a:pt x="25" y="8"/>
                    <a:pt x="24" y="9"/>
                    <a:pt x="24" y="9"/>
                  </a:cubicBezTo>
                  <a:cubicBezTo>
                    <a:pt x="22" y="11"/>
                    <a:pt x="21" y="12"/>
                    <a:pt x="20" y="14"/>
                  </a:cubicBezTo>
                  <a:cubicBezTo>
                    <a:pt x="19" y="15"/>
                    <a:pt x="18" y="16"/>
                    <a:pt x="18" y="17"/>
                  </a:cubicBezTo>
                  <a:cubicBezTo>
                    <a:pt x="17" y="18"/>
                    <a:pt x="16" y="20"/>
                    <a:pt x="16" y="21"/>
                  </a:cubicBezTo>
                  <a:cubicBezTo>
                    <a:pt x="16" y="23"/>
                    <a:pt x="15" y="25"/>
                    <a:pt x="15" y="27"/>
                  </a:cubicBezTo>
                  <a:cubicBezTo>
                    <a:pt x="15" y="28"/>
                    <a:pt x="15" y="30"/>
                    <a:pt x="14" y="32"/>
                  </a:cubicBezTo>
                  <a:cubicBezTo>
                    <a:pt x="14" y="32"/>
                    <a:pt x="14" y="33"/>
                    <a:pt x="14" y="34"/>
                  </a:cubicBezTo>
                  <a:cubicBezTo>
                    <a:pt x="14" y="37"/>
                    <a:pt x="15" y="41"/>
                    <a:pt x="15" y="44"/>
                  </a:cubicBezTo>
                  <a:cubicBezTo>
                    <a:pt x="15" y="46"/>
                    <a:pt x="16" y="48"/>
                    <a:pt x="16" y="51"/>
                  </a:cubicBezTo>
                  <a:cubicBezTo>
                    <a:pt x="17" y="52"/>
                    <a:pt x="17" y="53"/>
                    <a:pt x="18" y="54"/>
                  </a:cubicBezTo>
                  <a:cubicBezTo>
                    <a:pt x="18" y="56"/>
                    <a:pt x="19" y="58"/>
                    <a:pt x="20" y="59"/>
                  </a:cubicBezTo>
                  <a:cubicBezTo>
                    <a:pt x="21" y="61"/>
                    <a:pt x="22" y="62"/>
                    <a:pt x="23" y="63"/>
                  </a:cubicBezTo>
                  <a:cubicBezTo>
                    <a:pt x="25" y="65"/>
                    <a:pt x="27" y="67"/>
                    <a:pt x="29" y="69"/>
                  </a:cubicBezTo>
                  <a:cubicBezTo>
                    <a:pt x="31" y="69"/>
                    <a:pt x="33" y="70"/>
                    <a:pt x="34" y="71"/>
                  </a:cubicBezTo>
                  <a:cubicBezTo>
                    <a:pt x="36" y="71"/>
                    <a:pt x="37" y="72"/>
                    <a:pt x="38" y="72"/>
                  </a:cubicBezTo>
                  <a:cubicBezTo>
                    <a:pt x="39" y="72"/>
                    <a:pt x="40" y="72"/>
                    <a:pt x="40" y="72"/>
                  </a:cubicBezTo>
                  <a:cubicBezTo>
                    <a:pt x="42" y="73"/>
                    <a:pt x="44" y="73"/>
                    <a:pt x="46" y="73"/>
                  </a:cubicBezTo>
                  <a:cubicBezTo>
                    <a:pt x="49" y="73"/>
                    <a:pt x="53" y="73"/>
                    <a:pt x="57" y="73"/>
                  </a:cubicBezTo>
                  <a:cubicBezTo>
                    <a:pt x="59" y="72"/>
                    <a:pt x="61" y="72"/>
                    <a:pt x="63" y="72"/>
                  </a:cubicBezTo>
                  <a:cubicBezTo>
                    <a:pt x="64" y="71"/>
                    <a:pt x="66" y="71"/>
                    <a:pt x="67" y="71"/>
                  </a:cubicBezTo>
                  <a:cubicBezTo>
                    <a:pt x="68" y="71"/>
                    <a:pt x="68" y="71"/>
                    <a:pt x="68" y="72"/>
                  </a:cubicBezTo>
                  <a:cubicBezTo>
                    <a:pt x="68" y="73"/>
                    <a:pt x="68" y="74"/>
                    <a:pt x="68" y="75"/>
                  </a:cubicBezTo>
                  <a:cubicBezTo>
                    <a:pt x="68" y="75"/>
                    <a:pt x="68" y="76"/>
                    <a:pt x="67" y="76"/>
                  </a:cubicBezTo>
                  <a:cubicBezTo>
                    <a:pt x="65" y="77"/>
                    <a:pt x="62" y="77"/>
                    <a:pt x="60" y="78"/>
                  </a:cubicBezTo>
                  <a:cubicBezTo>
                    <a:pt x="59" y="78"/>
                    <a:pt x="58" y="78"/>
                    <a:pt x="57" y="78"/>
                  </a:cubicBezTo>
                  <a:cubicBezTo>
                    <a:pt x="55" y="78"/>
                    <a:pt x="53" y="79"/>
                    <a:pt x="51" y="79"/>
                  </a:cubicBezTo>
                  <a:cubicBezTo>
                    <a:pt x="48" y="79"/>
                    <a:pt x="46" y="79"/>
                    <a:pt x="43" y="7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972"/>
            <p:cNvSpPr>
              <a:spLocks/>
            </p:cNvSpPr>
            <p:nvPr/>
          </p:nvSpPr>
          <p:spPr bwMode="auto">
            <a:xfrm>
              <a:off x="3496403" y="3268665"/>
              <a:ext cx="451075" cy="526255"/>
            </a:xfrm>
            <a:custGeom>
              <a:avLst/>
              <a:gdLst/>
              <a:ahLst/>
              <a:cxnLst>
                <a:cxn ang="0">
                  <a:pos x="45" y="0"/>
                </a:cxn>
                <a:cxn ang="0">
                  <a:pos x="56" y="3"/>
                </a:cxn>
                <a:cxn ang="0">
                  <a:pos x="65" y="9"/>
                </a:cxn>
                <a:cxn ang="0">
                  <a:pos x="68" y="15"/>
                </a:cxn>
                <a:cxn ang="0">
                  <a:pos x="66" y="17"/>
                </a:cxn>
                <a:cxn ang="0">
                  <a:pos x="54" y="17"/>
                </a:cxn>
                <a:cxn ang="0">
                  <a:pos x="49" y="8"/>
                </a:cxn>
                <a:cxn ang="0">
                  <a:pos x="34" y="5"/>
                </a:cxn>
                <a:cxn ang="0">
                  <a:pos x="25" y="8"/>
                </a:cxn>
                <a:cxn ang="0">
                  <a:pos x="18" y="15"/>
                </a:cxn>
                <a:cxn ang="0">
                  <a:pos x="16" y="21"/>
                </a:cxn>
                <a:cxn ang="0">
                  <a:pos x="14" y="29"/>
                </a:cxn>
                <a:cxn ang="0">
                  <a:pos x="14" y="38"/>
                </a:cxn>
                <a:cxn ang="0">
                  <a:pos x="16" y="51"/>
                </a:cxn>
                <a:cxn ang="0">
                  <a:pos x="19" y="58"/>
                </a:cxn>
                <a:cxn ang="0">
                  <a:pos x="25" y="66"/>
                </a:cxn>
                <a:cxn ang="0">
                  <a:pos x="33" y="70"/>
                </a:cxn>
                <a:cxn ang="0">
                  <a:pos x="46" y="73"/>
                </a:cxn>
                <a:cxn ang="0">
                  <a:pos x="57" y="73"/>
                </a:cxn>
                <a:cxn ang="0">
                  <a:pos x="66" y="71"/>
                </a:cxn>
                <a:cxn ang="0">
                  <a:pos x="68" y="75"/>
                </a:cxn>
                <a:cxn ang="0">
                  <a:pos x="60" y="78"/>
                </a:cxn>
                <a:cxn ang="0">
                  <a:pos x="53" y="78"/>
                </a:cxn>
                <a:cxn ang="0">
                  <a:pos x="36" y="79"/>
                </a:cxn>
                <a:cxn ang="0">
                  <a:pos x="25" y="76"/>
                </a:cxn>
                <a:cxn ang="0">
                  <a:pos x="20" y="74"/>
                </a:cxn>
                <a:cxn ang="0">
                  <a:pos x="9" y="65"/>
                </a:cxn>
                <a:cxn ang="0">
                  <a:pos x="2" y="52"/>
                </a:cxn>
                <a:cxn ang="0">
                  <a:pos x="0" y="45"/>
                </a:cxn>
                <a:cxn ang="0">
                  <a:pos x="0" y="36"/>
                </a:cxn>
                <a:cxn ang="0">
                  <a:pos x="1" y="22"/>
                </a:cxn>
                <a:cxn ang="0">
                  <a:pos x="6" y="12"/>
                </a:cxn>
                <a:cxn ang="0">
                  <a:pos x="15" y="4"/>
                </a:cxn>
                <a:cxn ang="0">
                  <a:pos x="19" y="3"/>
                </a:cxn>
                <a:cxn ang="0">
                  <a:pos x="28" y="0"/>
                </a:cxn>
                <a:cxn ang="0">
                  <a:pos x="37" y="0"/>
                </a:cxn>
              </a:cxnLst>
              <a:rect l="0" t="0" r="r" b="b"/>
              <a:pathLst>
                <a:path w="68" h="79">
                  <a:moveTo>
                    <a:pt x="37" y="0"/>
                  </a:moveTo>
                  <a:cubicBezTo>
                    <a:pt x="39" y="0"/>
                    <a:pt x="42" y="0"/>
                    <a:pt x="45" y="0"/>
                  </a:cubicBezTo>
                  <a:cubicBezTo>
                    <a:pt x="48" y="0"/>
                    <a:pt x="50" y="1"/>
                    <a:pt x="52" y="1"/>
                  </a:cubicBezTo>
                  <a:cubicBezTo>
                    <a:pt x="53" y="2"/>
                    <a:pt x="55" y="2"/>
                    <a:pt x="56" y="3"/>
                  </a:cubicBezTo>
                  <a:cubicBezTo>
                    <a:pt x="58" y="3"/>
                    <a:pt x="60" y="4"/>
                    <a:pt x="62" y="6"/>
                  </a:cubicBezTo>
                  <a:cubicBezTo>
                    <a:pt x="63" y="7"/>
                    <a:pt x="64" y="8"/>
                    <a:pt x="65" y="9"/>
                  </a:cubicBezTo>
                  <a:cubicBezTo>
                    <a:pt x="66" y="10"/>
                    <a:pt x="67" y="12"/>
                    <a:pt x="67" y="14"/>
                  </a:cubicBezTo>
                  <a:cubicBezTo>
                    <a:pt x="67" y="14"/>
                    <a:pt x="67" y="15"/>
                    <a:pt x="68" y="15"/>
                  </a:cubicBezTo>
                  <a:cubicBezTo>
                    <a:pt x="68" y="16"/>
                    <a:pt x="68" y="16"/>
                    <a:pt x="67" y="17"/>
                  </a:cubicBezTo>
                  <a:cubicBezTo>
                    <a:pt x="66" y="17"/>
                    <a:pt x="66" y="17"/>
                    <a:pt x="66" y="17"/>
                  </a:cubicBezTo>
                  <a:cubicBezTo>
                    <a:pt x="62" y="17"/>
                    <a:pt x="59" y="17"/>
                    <a:pt x="55" y="17"/>
                  </a:cubicBezTo>
                  <a:cubicBezTo>
                    <a:pt x="54" y="17"/>
                    <a:pt x="54" y="17"/>
                    <a:pt x="54" y="17"/>
                  </a:cubicBezTo>
                  <a:cubicBezTo>
                    <a:pt x="54" y="17"/>
                    <a:pt x="53" y="16"/>
                    <a:pt x="53" y="16"/>
                  </a:cubicBezTo>
                  <a:cubicBezTo>
                    <a:pt x="53" y="13"/>
                    <a:pt x="51" y="10"/>
                    <a:pt x="49" y="8"/>
                  </a:cubicBezTo>
                  <a:cubicBezTo>
                    <a:pt x="47" y="7"/>
                    <a:pt x="46" y="7"/>
                    <a:pt x="44" y="6"/>
                  </a:cubicBezTo>
                  <a:cubicBezTo>
                    <a:pt x="41" y="5"/>
                    <a:pt x="38" y="5"/>
                    <a:pt x="34" y="5"/>
                  </a:cubicBezTo>
                  <a:cubicBezTo>
                    <a:pt x="32" y="5"/>
                    <a:pt x="30" y="6"/>
                    <a:pt x="29" y="6"/>
                  </a:cubicBezTo>
                  <a:cubicBezTo>
                    <a:pt x="27" y="7"/>
                    <a:pt x="26" y="8"/>
                    <a:pt x="25" y="8"/>
                  </a:cubicBezTo>
                  <a:cubicBezTo>
                    <a:pt x="23" y="9"/>
                    <a:pt x="22" y="11"/>
                    <a:pt x="21" y="12"/>
                  </a:cubicBezTo>
                  <a:cubicBezTo>
                    <a:pt x="20" y="13"/>
                    <a:pt x="19" y="14"/>
                    <a:pt x="18" y="15"/>
                  </a:cubicBezTo>
                  <a:cubicBezTo>
                    <a:pt x="18" y="16"/>
                    <a:pt x="18" y="17"/>
                    <a:pt x="17" y="18"/>
                  </a:cubicBezTo>
                  <a:cubicBezTo>
                    <a:pt x="17" y="19"/>
                    <a:pt x="16" y="20"/>
                    <a:pt x="16" y="21"/>
                  </a:cubicBezTo>
                  <a:cubicBezTo>
                    <a:pt x="15" y="23"/>
                    <a:pt x="15" y="24"/>
                    <a:pt x="15" y="26"/>
                  </a:cubicBezTo>
                  <a:cubicBezTo>
                    <a:pt x="14" y="27"/>
                    <a:pt x="14" y="28"/>
                    <a:pt x="14" y="29"/>
                  </a:cubicBezTo>
                  <a:cubicBezTo>
                    <a:pt x="14" y="30"/>
                    <a:pt x="14" y="30"/>
                    <a:pt x="14" y="30"/>
                  </a:cubicBezTo>
                  <a:cubicBezTo>
                    <a:pt x="14" y="33"/>
                    <a:pt x="14" y="36"/>
                    <a:pt x="14" y="38"/>
                  </a:cubicBezTo>
                  <a:cubicBezTo>
                    <a:pt x="14" y="41"/>
                    <a:pt x="14" y="43"/>
                    <a:pt x="15" y="45"/>
                  </a:cubicBezTo>
                  <a:cubicBezTo>
                    <a:pt x="15" y="48"/>
                    <a:pt x="16" y="49"/>
                    <a:pt x="16" y="51"/>
                  </a:cubicBezTo>
                  <a:cubicBezTo>
                    <a:pt x="17" y="53"/>
                    <a:pt x="17" y="54"/>
                    <a:pt x="18" y="55"/>
                  </a:cubicBezTo>
                  <a:cubicBezTo>
                    <a:pt x="18" y="56"/>
                    <a:pt x="18" y="57"/>
                    <a:pt x="19" y="58"/>
                  </a:cubicBezTo>
                  <a:cubicBezTo>
                    <a:pt x="20" y="59"/>
                    <a:pt x="20" y="60"/>
                    <a:pt x="21" y="61"/>
                  </a:cubicBezTo>
                  <a:cubicBezTo>
                    <a:pt x="22" y="63"/>
                    <a:pt x="24" y="65"/>
                    <a:pt x="25"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1" y="73"/>
                    <a:pt x="54" y="73"/>
                  </a:cubicBezTo>
                  <a:cubicBezTo>
                    <a:pt x="55" y="73"/>
                    <a:pt x="56" y="73"/>
                    <a:pt x="57"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4" y="77"/>
                    <a:pt x="62" y="77"/>
                    <a:pt x="60" y="78"/>
                  </a:cubicBezTo>
                  <a:cubicBezTo>
                    <a:pt x="59" y="78"/>
                    <a:pt x="59" y="78"/>
                    <a:pt x="59" y="78"/>
                  </a:cubicBezTo>
                  <a:cubicBezTo>
                    <a:pt x="57" y="78"/>
                    <a:pt x="55" y="78"/>
                    <a:pt x="53" y="78"/>
                  </a:cubicBezTo>
                  <a:cubicBezTo>
                    <a:pt x="52" y="79"/>
                    <a:pt x="51" y="79"/>
                    <a:pt x="49" y="79"/>
                  </a:cubicBezTo>
                  <a:cubicBezTo>
                    <a:pt x="45" y="79"/>
                    <a:pt x="40" y="79"/>
                    <a:pt x="36" y="79"/>
                  </a:cubicBezTo>
                  <a:cubicBezTo>
                    <a:pt x="34" y="79"/>
                    <a:pt x="31" y="78"/>
                    <a:pt x="29" y="78"/>
                  </a:cubicBezTo>
                  <a:cubicBezTo>
                    <a:pt x="28" y="77"/>
                    <a:pt x="27" y="77"/>
                    <a:pt x="25" y="76"/>
                  </a:cubicBezTo>
                  <a:cubicBezTo>
                    <a:pt x="24" y="76"/>
                    <a:pt x="23" y="75"/>
                    <a:pt x="22" y="75"/>
                  </a:cubicBezTo>
                  <a:cubicBezTo>
                    <a:pt x="21" y="75"/>
                    <a:pt x="20" y="74"/>
                    <a:pt x="20" y="74"/>
                  </a:cubicBezTo>
                  <a:cubicBezTo>
                    <a:pt x="18" y="73"/>
                    <a:pt x="16" y="71"/>
                    <a:pt x="14" y="70"/>
                  </a:cubicBezTo>
                  <a:cubicBezTo>
                    <a:pt x="12" y="68"/>
                    <a:pt x="10" y="67"/>
                    <a:pt x="9" y="65"/>
                  </a:cubicBezTo>
                  <a:cubicBezTo>
                    <a:pt x="7" y="63"/>
                    <a:pt x="6" y="61"/>
                    <a:pt x="5" y="60"/>
                  </a:cubicBezTo>
                  <a:cubicBezTo>
                    <a:pt x="4" y="57"/>
                    <a:pt x="3" y="55"/>
                    <a:pt x="2" y="52"/>
                  </a:cubicBezTo>
                  <a:cubicBezTo>
                    <a:pt x="1" y="51"/>
                    <a:pt x="1" y="49"/>
                    <a:pt x="1" y="48"/>
                  </a:cubicBezTo>
                  <a:cubicBezTo>
                    <a:pt x="1" y="47"/>
                    <a:pt x="0" y="46"/>
                    <a:pt x="0" y="45"/>
                  </a:cubicBezTo>
                  <a:cubicBezTo>
                    <a:pt x="0" y="44"/>
                    <a:pt x="0" y="43"/>
                    <a:pt x="0" y="42"/>
                  </a:cubicBezTo>
                  <a:cubicBezTo>
                    <a:pt x="0" y="40"/>
                    <a:pt x="0" y="38"/>
                    <a:pt x="0" y="36"/>
                  </a:cubicBezTo>
                  <a:cubicBezTo>
                    <a:pt x="0" y="34"/>
                    <a:pt x="0" y="31"/>
                    <a:pt x="0" y="29"/>
                  </a:cubicBezTo>
                  <a:cubicBezTo>
                    <a:pt x="0" y="27"/>
                    <a:pt x="1" y="24"/>
                    <a:pt x="1"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1" y="2"/>
                    <a:pt x="23" y="1"/>
                  </a:cubicBezTo>
                  <a:cubicBezTo>
                    <a:pt x="25" y="1"/>
                    <a:pt x="27" y="0"/>
                    <a:pt x="28" y="0"/>
                  </a:cubicBezTo>
                  <a:cubicBezTo>
                    <a:pt x="30" y="0"/>
                    <a:pt x="32" y="0"/>
                    <a:pt x="34" y="0"/>
                  </a:cubicBezTo>
                  <a:cubicBezTo>
                    <a:pt x="35" y="0"/>
                    <a:pt x="36" y="0"/>
                    <a:pt x="37"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14D0A93-9BF1-42AC-B223-4E49FEDDDD41}"/>
                </a:ext>
              </a:extLst>
            </p:cNvPr>
            <p:cNvSpPr txBox="1"/>
            <p:nvPr/>
          </p:nvSpPr>
          <p:spPr>
            <a:xfrm>
              <a:off x="4342146" y="3149968"/>
              <a:ext cx="788565" cy="381824"/>
            </a:xfrm>
            <a:prstGeom prst="rect">
              <a:avLst/>
            </a:prstGeom>
            <a:noFill/>
          </p:spPr>
          <p:txBody>
            <a:bodyPr wrap="square" rtlCol="0">
              <a:spAutoFit/>
            </a:bodyPr>
            <a:lstStyle/>
            <a:p>
              <a:r>
                <a:rPr lang="en-US">
                  <a:solidFill>
                    <a:schemeClr val="bg1">
                      <a:lumMod val="95000"/>
                    </a:schemeClr>
                  </a:solidFill>
                </a:rPr>
                <a:t>®</a:t>
              </a:r>
            </a:p>
          </p:txBody>
        </p:sp>
      </p:grpSp>
    </p:spTree>
    <p:extLst>
      <p:ext uri="{BB962C8B-B14F-4D97-AF65-F5344CB8AC3E}">
        <p14:creationId xmlns:p14="http://schemas.microsoft.com/office/powerpoint/2010/main" val="3074120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C83C-0985-E3C3-A214-150F256FF3B1}"/>
              </a:ext>
            </a:extLst>
          </p:cNvPr>
          <p:cNvSpPr>
            <a:spLocks noGrp="1"/>
          </p:cNvSpPr>
          <p:nvPr>
            <p:ph type="title"/>
          </p:nvPr>
        </p:nvSpPr>
        <p:spPr/>
        <p:txBody>
          <a:bodyPr/>
          <a:lstStyle/>
          <a:p>
            <a:r>
              <a:rPr lang="en-US" dirty="0"/>
              <a:t>Closing Remarks </a:t>
            </a:r>
          </a:p>
        </p:txBody>
      </p:sp>
      <p:sp>
        <p:nvSpPr>
          <p:cNvPr id="5" name="Content Placeholder 4">
            <a:extLst>
              <a:ext uri="{FF2B5EF4-FFF2-40B4-BE49-F238E27FC236}">
                <a16:creationId xmlns:a16="http://schemas.microsoft.com/office/drawing/2014/main" id="{A0A3F29C-F39E-83D3-A7DD-5BB67B1F6D25}"/>
              </a:ext>
            </a:extLst>
          </p:cNvPr>
          <p:cNvSpPr>
            <a:spLocks noGrp="1"/>
          </p:cNvSpPr>
          <p:nvPr>
            <p:ph idx="1"/>
          </p:nvPr>
        </p:nvSpPr>
        <p:spPr/>
        <p:txBody>
          <a:bodyPr/>
          <a:lstStyle/>
          <a:p>
            <a:pPr algn="ctr"/>
            <a:r>
              <a:rPr lang="en-US" sz="2800" b="0" i="0" dirty="0">
                <a:solidFill>
                  <a:srgbClr val="20230D"/>
                </a:solidFill>
                <a:effectLst/>
                <a:latin typeface="Calibri" panose="020F0502020204030204" pitchFamily="34" charset="0"/>
                <a:hlinkClick r:id="rId2"/>
              </a:rPr>
              <a:t>https://research.zarca.com/r/uboVGY</a:t>
            </a:r>
            <a:endParaRPr lang="en-US" sz="2800" b="0" i="0" dirty="0">
              <a:solidFill>
                <a:srgbClr val="20230D"/>
              </a:solidFill>
              <a:effectLst/>
              <a:latin typeface="Calibri" panose="020F0502020204030204" pitchFamily="34" charset="0"/>
            </a:endParaRPr>
          </a:p>
          <a:p>
            <a:endParaRPr lang="en-US" dirty="0">
              <a:solidFill>
                <a:srgbClr val="20230D"/>
              </a:solidFill>
              <a:latin typeface="Calibri" panose="020F0502020204030204" pitchFamily="34" charset="0"/>
            </a:endParaRPr>
          </a:p>
          <a:p>
            <a:r>
              <a:rPr lang="en-US" sz="2800" b="0" i="0" dirty="0">
                <a:solidFill>
                  <a:srgbClr val="20230D"/>
                </a:solidFill>
                <a:effectLst/>
                <a:latin typeface="Calibri" panose="020F0502020204030204" pitchFamily="34" charset="0"/>
              </a:rPr>
              <a:t> </a:t>
            </a:r>
          </a:p>
          <a:p>
            <a:endParaRPr lang="en-US" dirty="0"/>
          </a:p>
        </p:txBody>
      </p:sp>
      <p:pic>
        <p:nvPicPr>
          <p:cNvPr id="3" name="Picture 2">
            <a:extLst>
              <a:ext uri="{FF2B5EF4-FFF2-40B4-BE49-F238E27FC236}">
                <a16:creationId xmlns:a16="http://schemas.microsoft.com/office/drawing/2014/main" id="{E8D21820-B8C7-387C-FAB9-E64C122A35AB}"/>
              </a:ext>
            </a:extLst>
          </p:cNvPr>
          <p:cNvPicPr>
            <a:picLocks noChangeAspect="1"/>
          </p:cNvPicPr>
          <p:nvPr/>
        </p:nvPicPr>
        <p:blipFill>
          <a:blip r:embed="rId3"/>
          <a:stretch>
            <a:fillRect/>
          </a:stretch>
        </p:blipFill>
        <p:spPr>
          <a:xfrm>
            <a:off x="2615609" y="2788919"/>
            <a:ext cx="3417526" cy="4050401"/>
          </a:xfrm>
          <a:prstGeom prst="rect">
            <a:avLst/>
          </a:prstGeom>
        </p:spPr>
      </p:pic>
    </p:spTree>
    <p:extLst>
      <p:ext uri="{BB962C8B-B14F-4D97-AF65-F5344CB8AC3E}">
        <p14:creationId xmlns:p14="http://schemas.microsoft.com/office/powerpoint/2010/main" val="3188104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 name="Rectangle 14"/>
          <p:cNvSpPr>
            <a:spLocks noGrp="1" noChangeArrowheads="1"/>
          </p:cNvSpPr>
          <p:nvPr>
            <p:ph type="title"/>
          </p:nvPr>
        </p:nvSpPr>
        <p:spPr/>
        <p:txBody>
          <a:bodyPr anchor="t">
            <a:normAutofit/>
          </a:bodyPr>
          <a:lstStyle/>
          <a:p>
            <a:pPr eaLnBrk="1" hangingPunct="1"/>
            <a:r>
              <a:rPr lang="en-US" dirty="0"/>
              <a:t>Strategic Prevention Framework</a:t>
            </a:r>
            <a:br>
              <a:rPr lang="en-US" sz="4000" dirty="0"/>
            </a:br>
            <a:endParaRPr lang="en-US" sz="4000" dirty="0"/>
          </a:p>
        </p:txBody>
      </p:sp>
      <p:sp>
        <p:nvSpPr>
          <p:cNvPr id="25" name="Slide Number Placeholder 3"/>
          <p:cNvSpPr>
            <a:spLocks noGrp="1"/>
          </p:cNvSpPr>
          <p:nvPr>
            <p:ph type="sldNum" sz="quarter" idx="4294967295"/>
          </p:nvPr>
        </p:nvSpPr>
        <p:spPr bwMode="auto">
          <a:xfrm>
            <a:off x="11909425" y="6454775"/>
            <a:ext cx="282575" cy="2667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78787"/>
                </a:solidFill>
                <a:latin typeface="+mn-lt"/>
                <a:ea typeface="Lucida Grande" charset="0"/>
                <a:cs typeface="Lucida Grande" charset="0"/>
                <a:sym typeface="Lucida Grande"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defRPr/>
            </a:pPr>
            <a:fld id="{68A579D1-0CA4-4D97-AD3C-7EEE22983603}" type="slidenum">
              <a:rPr lang="en-US" sz="1600" smtClean="0"/>
              <a:pPr>
                <a:defRPr/>
              </a:pPr>
              <a:t>6</a:t>
            </a:fld>
            <a:endParaRPr lang="en-US" sz="1600" dirty="0"/>
          </a:p>
        </p:txBody>
      </p:sp>
      <p:grpSp>
        <p:nvGrpSpPr>
          <p:cNvPr id="19460" name="Group 5"/>
          <p:cNvGrpSpPr>
            <a:grpSpLocks/>
          </p:cNvGrpSpPr>
          <p:nvPr>
            <p:custDataLst>
              <p:tags r:id="rId2"/>
            </p:custDataLst>
          </p:nvPr>
        </p:nvGrpSpPr>
        <p:grpSpPr bwMode="auto">
          <a:xfrm>
            <a:off x="1524000" y="6740525"/>
            <a:ext cx="9144000" cy="115888"/>
            <a:chOff x="0" y="0"/>
            <a:chExt cx="5760" cy="73"/>
          </a:xfrm>
        </p:grpSpPr>
        <p:sp>
          <p:nvSpPr>
            <p:cNvPr id="19476" name="Line 6"/>
            <p:cNvSpPr>
              <a:spLocks noChangeShapeType="1"/>
            </p:cNvSpPr>
            <p:nvPr/>
          </p:nvSpPr>
          <p:spPr bwMode="auto">
            <a:xfrm rot="10800000" flipH="1">
              <a:off x="0" y="72"/>
              <a:ext cx="5760" cy="1"/>
            </a:xfrm>
            <a:prstGeom prst="line">
              <a:avLst/>
            </a:prstGeom>
            <a:noFill/>
            <a:ln w="31750">
              <a:solidFill>
                <a:srgbClr val="E36C09"/>
              </a:solidFill>
              <a:round/>
              <a:headEnd/>
              <a:tailEnd/>
            </a:ln>
          </p:spPr>
          <p:txBody>
            <a:bodyPr lIns="0" tIns="0" rIns="0" bIns="0"/>
            <a:lstStyle/>
            <a:p>
              <a:endParaRPr lang="en-US" sz="2400" dirty="0"/>
            </a:p>
          </p:txBody>
        </p:sp>
        <p:sp>
          <p:nvSpPr>
            <p:cNvPr id="19477" name="Line 7"/>
            <p:cNvSpPr>
              <a:spLocks noChangeShapeType="1"/>
            </p:cNvSpPr>
            <p:nvPr/>
          </p:nvSpPr>
          <p:spPr bwMode="auto">
            <a:xfrm rot="10800000" flipH="1">
              <a:off x="0" y="0"/>
              <a:ext cx="5760" cy="1"/>
            </a:xfrm>
            <a:prstGeom prst="line">
              <a:avLst/>
            </a:prstGeom>
            <a:noFill/>
            <a:ln w="31750">
              <a:solidFill>
                <a:srgbClr val="5F497A"/>
              </a:solidFill>
              <a:round/>
              <a:headEnd/>
              <a:tailEnd/>
            </a:ln>
          </p:spPr>
          <p:txBody>
            <a:bodyPr lIns="0" tIns="0" rIns="0" bIns="0"/>
            <a:lstStyle/>
            <a:p>
              <a:endParaRPr lang="en-US" sz="2400" dirty="0"/>
            </a:p>
          </p:txBody>
        </p:sp>
        <p:sp>
          <p:nvSpPr>
            <p:cNvPr id="19478" name="Line 8"/>
            <p:cNvSpPr>
              <a:spLocks noChangeShapeType="1"/>
            </p:cNvSpPr>
            <p:nvPr/>
          </p:nvSpPr>
          <p:spPr bwMode="auto">
            <a:xfrm rot="10800000" flipH="1">
              <a:off x="0" y="38"/>
              <a:ext cx="5760" cy="1"/>
            </a:xfrm>
            <a:prstGeom prst="line">
              <a:avLst/>
            </a:prstGeom>
            <a:noFill/>
            <a:ln w="31750">
              <a:solidFill>
                <a:srgbClr val="76923C"/>
              </a:solidFill>
              <a:round/>
              <a:headEnd/>
              <a:tailEnd/>
            </a:ln>
          </p:spPr>
          <p:txBody>
            <a:bodyPr lIns="0" tIns="0" rIns="0" bIns="0"/>
            <a:lstStyle/>
            <a:p>
              <a:endParaRPr lang="en-US" sz="2400" dirty="0"/>
            </a:p>
          </p:txBody>
        </p:sp>
      </p:grpSp>
      <p:sp>
        <p:nvSpPr>
          <p:cNvPr id="26636" name="Line 12"/>
          <p:cNvSpPr>
            <a:spLocks noChangeShapeType="1"/>
          </p:cNvSpPr>
          <p:nvPr/>
        </p:nvSpPr>
        <p:spPr bwMode="auto">
          <a:xfrm>
            <a:off x="1524000" y="6858000"/>
            <a:ext cx="9144000" cy="1588"/>
          </a:xfrm>
          <a:prstGeom prst="line">
            <a:avLst/>
          </a:prstGeom>
          <a:noFill/>
          <a:ln w="50800" cap="flat">
            <a:solidFill>
              <a:srgbClr val="1F497D"/>
            </a:solidFill>
            <a:prstDash val="solid"/>
            <a:round/>
            <a:headEnd type="none" w="med" len="med"/>
            <a:tailEnd type="none" w="med" len="med"/>
          </a:ln>
          <a:effectLst>
            <a:outerShdw dist="19999" dir="5400000" algn="ctr" rotWithShape="0">
              <a:schemeClr val="bg2">
                <a:alpha val="37999"/>
              </a:schemeClr>
            </a:outerShdw>
          </a:effectLst>
        </p:spPr>
        <p:txBody>
          <a:bodyPr lIns="0" tIns="0" rIns="0" bIns="0"/>
          <a:lstStyle/>
          <a:p>
            <a:pPr>
              <a:defRPr/>
            </a:pPr>
            <a:endParaRPr lang="en-US" sz="2400" dirty="0"/>
          </a:p>
        </p:txBody>
      </p:sp>
      <p:sp>
        <p:nvSpPr>
          <p:cNvPr id="19467" name="Rectangle 15"/>
          <p:cNvSpPr>
            <a:spLocks/>
          </p:cNvSpPr>
          <p:nvPr/>
        </p:nvSpPr>
        <p:spPr bwMode="auto">
          <a:xfrm>
            <a:off x="6019800" y="1304646"/>
            <a:ext cx="4203700" cy="800100"/>
          </a:xfrm>
          <a:prstGeom prst="rect">
            <a:avLst/>
          </a:prstGeom>
          <a:noFill/>
          <a:ln w="12700">
            <a:noFill/>
            <a:miter lim="800000"/>
            <a:headEnd/>
            <a:tailEnd/>
          </a:ln>
        </p:spPr>
        <p:txBody>
          <a:bodyPr lIns="0" tIns="0" rIns="0" bIns="0"/>
          <a:lstStyle/>
          <a:p>
            <a:pPr>
              <a:spcBef>
                <a:spcPts val="1400"/>
              </a:spcBef>
            </a:pPr>
            <a:r>
              <a:rPr lang="en-US" sz="2400" dirty="0">
                <a:solidFill>
                  <a:srgbClr val="001445"/>
                </a:solidFill>
                <a:latin typeface="Source Sans Pro" panose="020B0503030403020204" pitchFamily="34" charset="0"/>
                <a:ea typeface="Source Sans Pro" panose="020B0503030403020204" pitchFamily="34" charset="0"/>
                <a:cs typeface="Lucida Grande" charset="0"/>
                <a:sym typeface="Lucida Grande" charset="0"/>
              </a:rPr>
              <a:t>Assessment</a:t>
            </a:r>
          </a:p>
          <a:p>
            <a:pPr algn="l"/>
            <a:r>
              <a:rPr lang="en-US" sz="2000" dirty="0">
                <a:solidFill>
                  <a:srgbClr val="027BC6"/>
                </a:solidFill>
                <a:latin typeface="Source Sans Pro" panose="020B0503030403020204" pitchFamily="34" charset="0"/>
                <a:ea typeface="Source Sans Pro" panose="020B0503030403020204" pitchFamily="34" charset="0"/>
                <a:cs typeface="Lucida Grande" charset="0"/>
                <a:sym typeface="Lucida Grande" charset="0"/>
              </a:rPr>
              <a:t>Profile population needs, resources, and readiness to address needs and gaps</a:t>
            </a:r>
          </a:p>
        </p:txBody>
      </p:sp>
      <p:sp>
        <p:nvSpPr>
          <p:cNvPr id="19468" name="Rectangle 16"/>
          <p:cNvSpPr>
            <a:spLocks/>
          </p:cNvSpPr>
          <p:nvPr/>
        </p:nvSpPr>
        <p:spPr bwMode="auto">
          <a:xfrm>
            <a:off x="6019800" y="5637214"/>
            <a:ext cx="4203700" cy="811212"/>
          </a:xfrm>
          <a:prstGeom prst="rect">
            <a:avLst/>
          </a:prstGeom>
          <a:noFill/>
          <a:ln w="12700">
            <a:noFill/>
            <a:miter lim="800000"/>
            <a:headEnd/>
            <a:tailEnd/>
          </a:ln>
        </p:spPr>
        <p:txBody>
          <a:bodyPr lIns="0" tIns="0" rIns="0" bIns="0"/>
          <a:lstStyle/>
          <a:p>
            <a:pPr>
              <a:spcBef>
                <a:spcPts val="1400"/>
              </a:spcBef>
            </a:pPr>
            <a:r>
              <a:rPr lang="en-US" sz="2400" dirty="0">
                <a:solidFill>
                  <a:srgbClr val="001445"/>
                </a:solidFill>
                <a:latin typeface="Source Sans Pro" panose="020B0503030403020204" pitchFamily="34" charset="0"/>
                <a:ea typeface="Source Sans Pro" panose="020B0503030403020204" pitchFamily="34" charset="0"/>
                <a:cs typeface="Lucida Grande" charset="0"/>
                <a:sym typeface="Lucida Grande" charset="0"/>
              </a:rPr>
              <a:t>Evaluation</a:t>
            </a:r>
          </a:p>
          <a:p>
            <a:pPr algn="l"/>
            <a:r>
              <a:rPr lang="en-US" sz="2000" dirty="0">
                <a:solidFill>
                  <a:srgbClr val="027BC6"/>
                </a:solidFill>
                <a:latin typeface="Source Sans Pro" panose="020B0503030403020204" pitchFamily="34" charset="0"/>
                <a:ea typeface="Source Sans Pro" panose="020B0503030403020204" pitchFamily="34" charset="0"/>
                <a:cs typeface="Lucida Grande" charset="0"/>
                <a:sym typeface="Lucida Grande" charset="0"/>
              </a:rPr>
              <a:t>Monitor, evaluate, sustain, and improve or replace those that fail</a:t>
            </a:r>
          </a:p>
        </p:txBody>
      </p:sp>
      <p:sp>
        <p:nvSpPr>
          <p:cNvPr id="19469" name="Rectangle 17"/>
          <p:cNvSpPr>
            <a:spLocks/>
          </p:cNvSpPr>
          <p:nvPr/>
        </p:nvSpPr>
        <p:spPr bwMode="auto">
          <a:xfrm>
            <a:off x="6019800" y="4748955"/>
            <a:ext cx="3898900" cy="800100"/>
          </a:xfrm>
          <a:prstGeom prst="rect">
            <a:avLst/>
          </a:prstGeom>
          <a:noFill/>
          <a:ln w="12700">
            <a:noFill/>
            <a:miter lim="800000"/>
            <a:headEnd/>
            <a:tailEnd/>
          </a:ln>
        </p:spPr>
        <p:txBody>
          <a:bodyPr lIns="0" tIns="0" rIns="0" bIns="0"/>
          <a:lstStyle/>
          <a:p>
            <a:pPr>
              <a:spcBef>
                <a:spcPts val="1400"/>
              </a:spcBef>
            </a:pPr>
            <a:r>
              <a:rPr lang="en-US" sz="2400" dirty="0">
                <a:solidFill>
                  <a:srgbClr val="001445"/>
                </a:solidFill>
                <a:latin typeface="Source Sans Pro" panose="020B0503030403020204" pitchFamily="34" charset="0"/>
                <a:ea typeface="Source Sans Pro" panose="020B0503030403020204" pitchFamily="34" charset="0"/>
                <a:cs typeface="Lucida Grande" charset="0"/>
                <a:sym typeface="Lucida Grande" charset="0"/>
              </a:rPr>
              <a:t>Implementation</a:t>
            </a:r>
          </a:p>
          <a:p>
            <a:pPr algn="l"/>
            <a:r>
              <a:rPr lang="en-US" sz="2000" dirty="0">
                <a:solidFill>
                  <a:srgbClr val="027BC6"/>
                </a:solidFill>
                <a:latin typeface="Source Sans Pro" panose="020B0503030403020204" pitchFamily="34" charset="0"/>
                <a:ea typeface="Source Sans Pro" panose="020B0503030403020204" pitchFamily="34" charset="0"/>
                <a:cs typeface="Lucida Grande" charset="0"/>
                <a:sym typeface="Lucida Grande" charset="0"/>
              </a:rPr>
              <a:t>Implement evidence-based prevention programs and activities</a:t>
            </a:r>
          </a:p>
        </p:txBody>
      </p:sp>
      <p:sp>
        <p:nvSpPr>
          <p:cNvPr id="19470" name="Rectangle 18"/>
          <p:cNvSpPr>
            <a:spLocks/>
          </p:cNvSpPr>
          <p:nvPr/>
        </p:nvSpPr>
        <p:spPr bwMode="auto">
          <a:xfrm>
            <a:off x="6019800" y="3765808"/>
            <a:ext cx="4203700" cy="571500"/>
          </a:xfrm>
          <a:prstGeom prst="rect">
            <a:avLst/>
          </a:prstGeom>
          <a:noFill/>
          <a:ln w="12700">
            <a:noFill/>
            <a:miter lim="800000"/>
            <a:headEnd/>
            <a:tailEnd/>
          </a:ln>
        </p:spPr>
        <p:txBody>
          <a:bodyPr lIns="0" tIns="0" rIns="0" bIns="0"/>
          <a:lstStyle/>
          <a:p>
            <a:pPr>
              <a:spcBef>
                <a:spcPts val="1400"/>
              </a:spcBef>
            </a:pPr>
            <a:r>
              <a:rPr lang="en-US" sz="2400" dirty="0">
                <a:solidFill>
                  <a:srgbClr val="001445"/>
                </a:solidFill>
                <a:latin typeface="Source Sans Pro" panose="020B0503030403020204" pitchFamily="34" charset="0"/>
                <a:ea typeface="Source Sans Pro" panose="020B0503030403020204" pitchFamily="34" charset="0"/>
                <a:cs typeface="Lucida Grande" charset="0"/>
                <a:sym typeface="Lucida Grande" charset="0"/>
              </a:rPr>
              <a:t>Planning</a:t>
            </a:r>
          </a:p>
          <a:p>
            <a:pPr algn="l"/>
            <a:r>
              <a:rPr lang="en-US" sz="2000" dirty="0">
                <a:solidFill>
                  <a:srgbClr val="027BC6"/>
                </a:solidFill>
                <a:latin typeface="Source Sans Pro" panose="020B0503030403020204" pitchFamily="34" charset="0"/>
                <a:ea typeface="Source Sans Pro" panose="020B0503030403020204" pitchFamily="34" charset="0"/>
                <a:cs typeface="Lucida Grande" charset="0"/>
                <a:sym typeface="Lucida Grande" charset="0"/>
              </a:rPr>
              <a:t>Develop a Comprehensive Strategic Plan</a:t>
            </a:r>
          </a:p>
        </p:txBody>
      </p:sp>
      <p:sp>
        <p:nvSpPr>
          <p:cNvPr id="19471" name="Rectangle 19"/>
          <p:cNvSpPr>
            <a:spLocks/>
          </p:cNvSpPr>
          <p:nvPr/>
        </p:nvSpPr>
        <p:spPr bwMode="auto">
          <a:xfrm>
            <a:off x="6019800" y="2669905"/>
            <a:ext cx="4279900" cy="984885"/>
          </a:xfrm>
          <a:prstGeom prst="rect">
            <a:avLst/>
          </a:prstGeom>
          <a:noFill/>
          <a:ln w="12700">
            <a:noFill/>
            <a:miter lim="800000"/>
            <a:headEnd/>
            <a:tailEnd/>
          </a:ln>
        </p:spPr>
        <p:txBody>
          <a:bodyPr lIns="0" tIns="0" rIns="0" bIns="0">
            <a:spAutoFit/>
          </a:bodyPr>
          <a:lstStyle/>
          <a:p>
            <a:pPr>
              <a:spcBef>
                <a:spcPts val="1400"/>
              </a:spcBef>
            </a:pPr>
            <a:r>
              <a:rPr lang="en-US" sz="2400" dirty="0">
                <a:solidFill>
                  <a:srgbClr val="001445"/>
                </a:solidFill>
                <a:latin typeface="Source Sans Pro" panose="020B0503030403020204" pitchFamily="34" charset="0"/>
                <a:ea typeface="Source Sans Pro" panose="020B0503030403020204" pitchFamily="34" charset="0"/>
                <a:cs typeface="Lucida Grande" charset="0"/>
                <a:sym typeface="Lucida Grande" charset="0"/>
              </a:rPr>
              <a:t>Capacity</a:t>
            </a:r>
          </a:p>
          <a:p>
            <a:pPr algn="l"/>
            <a:r>
              <a:rPr lang="en-US" sz="2000" dirty="0">
                <a:solidFill>
                  <a:srgbClr val="027BC6"/>
                </a:solidFill>
                <a:latin typeface="Source Sans Pro" panose="020B0503030403020204" pitchFamily="34" charset="0"/>
                <a:ea typeface="Source Sans Pro" panose="020B0503030403020204" pitchFamily="34" charset="0"/>
                <a:cs typeface="Lucida Grande" charset="0"/>
                <a:sym typeface="Lucida Grande" charset="0"/>
              </a:rPr>
              <a:t>Mobilize and/or build capacity to address needs</a:t>
            </a:r>
          </a:p>
        </p:txBody>
      </p:sp>
      <p:pic>
        <p:nvPicPr>
          <p:cNvPr id="4" name="Picture 3"/>
          <p:cNvPicPr>
            <a:picLocks noChangeAspect="1"/>
          </p:cNvPicPr>
          <p:nvPr>
            <p:custDataLst>
              <p:tags r:id="rId3"/>
            </p:custDataLst>
          </p:nvPr>
        </p:nvPicPr>
        <p:blipFill>
          <a:blip r:embed="rId6" cstate="email">
            <a:extLst>
              <a:ext uri="{28A0092B-C50C-407E-A947-70E740481C1C}">
                <a14:useLocalDpi xmlns:a14="http://schemas.microsoft.com/office/drawing/2010/main"/>
              </a:ext>
            </a:extLst>
          </a:blip>
          <a:stretch>
            <a:fillRect/>
          </a:stretch>
        </p:blipFill>
        <p:spPr>
          <a:xfrm>
            <a:off x="806750" y="1749424"/>
            <a:ext cx="4298651" cy="4167806"/>
          </a:xfrm>
          <a:prstGeom prst="rect">
            <a:avLst/>
          </a:prstGeom>
        </p:spPr>
      </p:pic>
    </p:spTree>
    <p:custDataLst>
      <p:tags r:id="rId1"/>
    </p:custData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467"/>
                                        </p:tgtEl>
                                        <p:attrNameLst>
                                          <p:attrName>style.visibility</p:attrName>
                                        </p:attrNameLst>
                                      </p:cBhvr>
                                      <p:to>
                                        <p:strVal val="visible"/>
                                      </p:to>
                                    </p:set>
                                    <p:animEffect transition="in" filter="fade">
                                      <p:cBhvr>
                                        <p:cTn id="12" dur="1000"/>
                                        <p:tgtEl>
                                          <p:spTgt spid="19467"/>
                                        </p:tgtEl>
                                      </p:cBhvr>
                                    </p:animEffect>
                                    <p:anim calcmode="lin" valueType="num">
                                      <p:cBhvr>
                                        <p:cTn id="13" dur="1000" fill="hold"/>
                                        <p:tgtEl>
                                          <p:spTgt spid="19467"/>
                                        </p:tgtEl>
                                        <p:attrNameLst>
                                          <p:attrName>ppt_x</p:attrName>
                                        </p:attrNameLst>
                                      </p:cBhvr>
                                      <p:tavLst>
                                        <p:tav tm="0">
                                          <p:val>
                                            <p:strVal val="#ppt_x"/>
                                          </p:val>
                                        </p:tav>
                                        <p:tav tm="100000">
                                          <p:val>
                                            <p:strVal val="#ppt_x"/>
                                          </p:val>
                                        </p:tav>
                                      </p:tavLst>
                                    </p:anim>
                                    <p:anim calcmode="lin" valueType="num">
                                      <p:cBhvr>
                                        <p:cTn id="14" dur="1000" fill="hold"/>
                                        <p:tgtEl>
                                          <p:spTgt spid="194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471"/>
                                        </p:tgtEl>
                                        <p:attrNameLst>
                                          <p:attrName>style.visibility</p:attrName>
                                        </p:attrNameLst>
                                      </p:cBhvr>
                                      <p:to>
                                        <p:strVal val="visible"/>
                                      </p:to>
                                    </p:set>
                                    <p:animEffect transition="in" filter="fade">
                                      <p:cBhvr>
                                        <p:cTn id="19" dur="1000"/>
                                        <p:tgtEl>
                                          <p:spTgt spid="19471"/>
                                        </p:tgtEl>
                                      </p:cBhvr>
                                    </p:animEffect>
                                    <p:anim calcmode="lin" valueType="num">
                                      <p:cBhvr>
                                        <p:cTn id="20" dur="1000" fill="hold"/>
                                        <p:tgtEl>
                                          <p:spTgt spid="19471"/>
                                        </p:tgtEl>
                                        <p:attrNameLst>
                                          <p:attrName>ppt_x</p:attrName>
                                        </p:attrNameLst>
                                      </p:cBhvr>
                                      <p:tavLst>
                                        <p:tav tm="0">
                                          <p:val>
                                            <p:strVal val="#ppt_x"/>
                                          </p:val>
                                        </p:tav>
                                        <p:tav tm="100000">
                                          <p:val>
                                            <p:strVal val="#ppt_x"/>
                                          </p:val>
                                        </p:tav>
                                      </p:tavLst>
                                    </p:anim>
                                    <p:anim calcmode="lin" valueType="num">
                                      <p:cBhvr>
                                        <p:cTn id="21" dur="1000" fill="hold"/>
                                        <p:tgtEl>
                                          <p:spTgt spid="1947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470"/>
                                        </p:tgtEl>
                                        <p:attrNameLst>
                                          <p:attrName>style.visibility</p:attrName>
                                        </p:attrNameLst>
                                      </p:cBhvr>
                                      <p:to>
                                        <p:strVal val="visible"/>
                                      </p:to>
                                    </p:set>
                                    <p:animEffect transition="in" filter="fade">
                                      <p:cBhvr>
                                        <p:cTn id="26" dur="1000"/>
                                        <p:tgtEl>
                                          <p:spTgt spid="19470"/>
                                        </p:tgtEl>
                                      </p:cBhvr>
                                    </p:animEffect>
                                    <p:anim calcmode="lin" valueType="num">
                                      <p:cBhvr>
                                        <p:cTn id="27" dur="1000" fill="hold"/>
                                        <p:tgtEl>
                                          <p:spTgt spid="19470"/>
                                        </p:tgtEl>
                                        <p:attrNameLst>
                                          <p:attrName>ppt_x</p:attrName>
                                        </p:attrNameLst>
                                      </p:cBhvr>
                                      <p:tavLst>
                                        <p:tav tm="0">
                                          <p:val>
                                            <p:strVal val="#ppt_x"/>
                                          </p:val>
                                        </p:tav>
                                        <p:tav tm="100000">
                                          <p:val>
                                            <p:strVal val="#ppt_x"/>
                                          </p:val>
                                        </p:tav>
                                      </p:tavLst>
                                    </p:anim>
                                    <p:anim calcmode="lin" valueType="num">
                                      <p:cBhvr>
                                        <p:cTn id="28" dur="1000" fill="hold"/>
                                        <p:tgtEl>
                                          <p:spTgt spid="1947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469"/>
                                        </p:tgtEl>
                                        <p:attrNameLst>
                                          <p:attrName>style.visibility</p:attrName>
                                        </p:attrNameLst>
                                      </p:cBhvr>
                                      <p:to>
                                        <p:strVal val="visible"/>
                                      </p:to>
                                    </p:set>
                                    <p:animEffect transition="in" filter="fade">
                                      <p:cBhvr>
                                        <p:cTn id="33" dur="1000"/>
                                        <p:tgtEl>
                                          <p:spTgt spid="19469"/>
                                        </p:tgtEl>
                                      </p:cBhvr>
                                    </p:animEffect>
                                    <p:anim calcmode="lin" valueType="num">
                                      <p:cBhvr>
                                        <p:cTn id="34" dur="1000" fill="hold"/>
                                        <p:tgtEl>
                                          <p:spTgt spid="19469"/>
                                        </p:tgtEl>
                                        <p:attrNameLst>
                                          <p:attrName>ppt_x</p:attrName>
                                        </p:attrNameLst>
                                      </p:cBhvr>
                                      <p:tavLst>
                                        <p:tav tm="0">
                                          <p:val>
                                            <p:strVal val="#ppt_x"/>
                                          </p:val>
                                        </p:tav>
                                        <p:tav tm="100000">
                                          <p:val>
                                            <p:strVal val="#ppt_x"/>
                                          </p:val>
                                        </p:tav>
                                      </p:tavLst>
                                    </p:anim>
                                    <p:anim calcmode="lin" valueType="num">
                                      <p:cBhvr>
                                        <p:cTn id="35" dur="1000" fill="hold"/>
                                        <p:tgtEl>
                                          <p:spTgt spid="1946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468"/>
                                        </p:tgtEl>
                                        <p:attrNameLst>
                                          <p:attrName>style.visibility</p:attrName>
                                        </p:attrNameLst>
                                      </p:cBhvr>
                                      <p:to>
                                        <p:strVal val="visible"/>
                                      </p:to>
                                    </p:set>
                                    <p:animEffect transition="in" filter="fade">
                                      <p:cBhvr>
                                        <p:cTn id="40" dur="1000"/>
                                        <p:tgtEl>
                                          <p:spTgt spid="19468"/>
                                        </p:tgtEl>
                                      </p:cBhvr>
                                    </p:animEffect>
                                    <p:anim calcmode="lin" valueType="num">
                                      <p:cBhvr>
                                        <p:cTn id="41" dur="1000" fill="hold"/>
                                        <p:tgtEl>
                                          <p:spTgt spid="19468"/>
                                        </p:tgtEl>
                                        <p:attrNameLst>
                                          <p:attrName>ppt_x</p:attrName>
                                        </p:attrNameLst>
                                      </p:cBhvr>
                                      <p:tavLst>
                                        <p:tav tm="0">
                                          <p:val>
                                            <p:strVal val="#ppt_x"/>
                                          </p:val>
                                        </p:tav>
                                        <p:tav tm="100000">
                                          <p:val>
                                            <p:strVal val="#ppt_x"/>
                                          </p:val>
                                        </p:tav>
                                      </p:tavLst>
                                    </p:anim>
                                    <p:anim calcmode="lin" valueType="num">
                                      <p:cBhvr>
                                        <p:cTn id="42" dur="1000" fill="hold"/>
                                        <p:tgtEl>
                                          <p:spTgt spid="194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p:bldP spid="19468" grpId="0"/>
      <p:bldP spid="19469" grpId="0"/>
      <p:bldP spid="19470" grpId="0"/>
      <p:bldP spid="1947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7FF7D-DB9D-F05C-8049-24BE70E000F9}"/>
              </a:ext>
            </a:extLst>
          </p:cNvPr>
          <p:cNvSpPr>
            <a:spLocks noGrp="1"/>
          </p:cNvSpPr>
          <p:nvPr>
            <p:ph type="title"/>
          </p:nvPr>
        </p:nvSpPr>
        <p:spPr>
          <a:xfrm>
            <a:off x="1203432" y="365125"/>
            <a:ext cx="4572001" cy="1692794"/>
          </a:xfrm>
        </p:spPr>
        <p:txBody>
          <a:bodyPr vert="horz" lIns="91440" tIns="45720" rIns="91440" bIns="45720" rtlCol="0" anchor="ctr">
            <a:normAutofit fontScale="90000"/>
          </a:bodyPr>
          <a:lstStyle/>
          <a:p>
            <a:r>
              <a:rPr lang="en-US" dirty="0">
                <a:solidFill>
                  <a:schemeClr val="accent2"/>
                </a:solidFill>
                <a:latin typeface="Source Sans Pro" panose="020B0503030403020204" pitchFamily="34" charset="0"/>
                <a:ea typeface="Source Sans Pro" panose="020B0503030403020204" pitchFamily="34" charset="0"/>
              </a:rPr>
              <a:t>Ideas for Relationship Initiation</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573B09-4EB6-01EC-EF8F-384110A860F8}"/>
              </a:ext>
            </a:extLst>
          </p:cNvPr>
          <p:cNvSpPr>
            <a:spLocks noGrp="1"/>
          </p:cNvSpPr>
          <p:nvPr>
            <p:ph idx="1"/>
          </p:nvPr>
        </p:nvSpPr>
        <p:spPr>
          <a:xfrm>
            <a:off x="1203432" y="2575042"/>
            <a:ext cx="5120113" cy="3462228"/>
          </a:xfrm>
        </p:spPr>
        <p:txBody>
          <a:bodyPr vert="horz" lIns="91440" tIns="45720" rIns="91440" bIns="45720" rtlCol="0">
            <a:normAutofit/>
          </a:bodyPr>
          <a:lstStyle/>
          <a:p>
            <a:pPr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Serve FIRST</a:t>
            </a:r>
          </a:p>
          <a:p>
            <a:pPr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Action Committees</a:t>
            </a:r>
          </a:p>
          <a:p>
            <a:pPr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ASK</a:t>
            </a:r>
          </a:p>
          <a:p>
            <a:pPr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TRAIN</a:t>
            </a:r>
          </a:p>
          <a:p>
            <a:pPr indent="-228600">
              <a:buFont typeface="Arial" panose="020B0604020202020204" pitchFamily="34" charset="0"/>
              <a:buChar char="•"/>
            </a:pPr>
            <a:r>
              <a:rPr lang="en-US" sz="2400" dirty="0">
                <a:solidFill>
                  <a:schemeClr val="accent5"/>
                </a:solidFill>
                <a:latin typeface="Source Sans Pro" panose="020B0503030403020204" pitchFamily="34" charset="0"/>
                <a:ea typeface="Source Sans Pro" panose="020B0503030403020204" pitchFamily="34" charset="0"/>
              </a:rPr>
              <a:t>Support</a:t>
            </a:r>
          </a:p>
          <a:p>
            <a:pPr indent="-228600">
              <a:buFont typeface="Arial" panose="020B0604020202020204" pitchFamily="34" charset="0"/>
              <a:buChar char="•"/>
            </a:pPr>
            <a:endParaRPr lang="en-US" sz="1800" dirty="0">
              <a:solidFill>
                <a:schemeClr val="tx1"/>
              </a:solidFill>
              <a:latin typeface="+mn-lt"/>
            </a:endParaRPr>
          </a:p>
        </p:txBody>
      </p:sp>
      <p:pic>
        <p:nvPicPr>
          <p:cNvPr id="6" name="Picture 5" descr="A firework exploding in the night sky&#10;&#10;Description automatically generated with medium confidence">
            <a:extLst>
              <a:ext uri="{FF2B5EF4-FFF2-40B4-BE49-F238E27FC236}">
                <a16:creationId xmlns:a16="http://schemas.microsoft.com/office/drawing/2014/main" id="{761BCDEF-9FCE-E989-927D-5A9BB29E26B4}"/>
              </a:ext>
            </a:extLst>
          </p:cNvPr>
          <p:cNvPicPr>
            <a:picLocks noChangeAspect="1"/>
          </p:cNvPicPr>
          <p:nvPr/>
        </p:nvPicPr>
        <p:blipFill rotWithShape="1">
          <a:blip r:embed="rId3"/>
          <a:srcRect t="27489" r="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4114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368D-B44E-B9AF-C881-CDE5319D043B}"/>
              </a:ext>
            </a:extLst>
          </p:cNvPr>
          <p:cNvSpPr>
            <a:spLocks noGrp="1"/>
          </p:cNvSpPr>
          <p:nvPr>
            <p:ph type="title"/>
          </p:nvPr>
        </p:nvSpPr>
        <p:spPr>
          <a:xfrm>
            <a:off x="1402592" y="365125"/>
            <a:ext cx="10789408" cy="1325563"/>
          </a:xfrm>
        </p:spPr>
        <p:txBody>
          <a:bodyPr/>
          <a:lstStyle/>
          <a:p>
            <a:r>
              <a:rPr lang="en-US" dirty="0"/>
              <a:t>Why Parenting Adults? Understanding the Data </a:t>
            </a:r>
          </a:p>
        </p:txBody>
      </p:sp>
      <p:pic>
        <p:nvPicPr>
          <p:cNvPr id="4" name="Picture Placeholder 7" descr="A picture containing match, light&#10;&#10;Description automatically generated">
            <a:extLst>
              <a:ext uri="{FF2B5EF4-FFF2-40B4-BE49-F238E27FC236}">
                <a16:creationId xmlns:a16="http://schemas.microsoft.com/office/drawing/2014/main" id="{153F8771-B97D-20A5-079C-30D8FD695313}"/>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tretch/>
        </p:blipFill>
        <p:spPr>
          <a:xfrm>
            <a:off x="1859792" y="1690688"/>
            <a:ext cx="7381045" cy="4925569"/>
          </a:xfrm>
          <a:noFill/>
        </p:spPr>
      </p:pic>
    </p:spTree>
    <p:extLst>
      <p:ext uri="{BB962C8B-B14F-4D97-AF65-F5344CB8AC3E}">
        <p14:creationId xmlns:p14="http://schemas.microsoft.com/office/powerpoint/2010/main" val="78093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D70A-BF8C-565E-2233-B51B18DD15B0}"/>
              </a:ext>
            </a:extLst>
          </p:cNvPr>
          <p:cNvSpPr>
            <a:spLocks noGrp="1"/>
          </p:cNvSpPr>
          <p:nvPr>
            <p:ph type="title"/>
          </p:nvPr>
        </p:nvSpPr>
        <p:spPr>
          <a:xfrm>
            <a:off x="1402592" y="365125"/>
            <a:ext cx="10538396" cy="1325563"/>
          </a:xfrm>
        </p:spPr>
        <p:txBody>
          <a:bodyPr>
            <a:noAutofit/>
          </a:bodyPr>
          <a:lstStyle/>
          <a:p>
            <a:br>
              <a:rPr lang="en-US"/>
            </a:br>
            <a:r>
              <a:rPr lang="en-US"/>
              <a:t>What is Substance Use Disorder Prevention?</a:t>
            </a:r>
            <a:endParaRPr lang="en-US" dirty="0"/>
          </a:p>
        </p:txBody>
      </p:sp>
      <p:sp>
        <p:nvSpPr>
          <p:cNvPr id="3" name="Content Placeholder 2">
            <a:extLst>
              <a:ext uri="{FF2B5EF4-FFF2-40B4-BE49-F238E27FC236}">
                <a16:creationId xmlns:a16="http://schemas.microsoft.com/office/drawing/2014/main" id="{46AC5636-0C40-F253-8669-8FA8CD78BE7B}"/>
              </a:ext>
            </a:extLst>
          </p:cNvPr>
          <p:cNvSpPr>
            <a:spLocks noGrp="1"/>
          </p:cNvSpPr>
          <p:nvPr>
            <p:ph idx="1"/>
          </p:nvPr>
        </p:nvSpPr>
        <p:spPr>
          <a:xfrm>
            <a:off x="1402592" y="2422338"/>
            <a:ext cx="9951208" cy="3744546"/>
          </a:xfrm>
        </p:spPr>
        <p:txBody>
          <a:bodyPr/>
          <a:lstStyle/>
          <a:p>
            <a:pPr marL="0" marR="0" lvl="0" indent="0" algn="l" defTabSz="457200" rtl="0" eaLnBrk="1" fontAlgn="auto" latinLnBrk="0" hangingPunct="1">
              <a:lnSpc>
                <a:spcPct val="100000"/>
              </a:lnSpc>
              <a:spcBef>
                <a:spcPct val="20000"/>
              </a:spcBef>
              <a:spcAft>
                <a:spcPts val="0"/>
              </a:spcAft>
              <a:buClr>
                <a:srgbClr val="58B0C2"/>
              </a:buClr>
              <a:buSzTx/>
              <a:buFont typeface="Arial"/>
              <a:buNone/>
              <a:tabLst/>
              <a:defRPr/>
            </a:pPr>
            <a:r>
              <a:rPr kumimoji="0" lang="en-US" sz="3200" b="0" i="0" u="none" strike="noStrike" kern="1200" cap="none" spc="0" normalizeH="0" baseline="0" noProof="0" dirty="0">
                <a:ln>
                  <a:noFill/>
                </a:ln>
                <a:solidFill>
                  <a:srgbClr val="4F81BD"/>
                </a:solidFill>
                <a:effectLst/>
                <a:uLnTx/>
                <a:uFillTx/>
                <a:latin typeface="Source Sans Pro"/>
                <a:ea typeface="+mn-ea"/>
              </a:rPr>
              <a:t>Substance use disorder prevention focuses on strategies to prevent all levels of substance use. </a:t>
            </a:r>
          </a:p>
          <a:p>
            <a:pPr marL="0" marR="0" lvl="0" indent="0" algn="l" defTabSz="457200" rtl="0" eaLnBrk="1" fontAlgn="auto" latinLnBrk="0" hangingPunct="1">
              <a:lnSpc>
                <a:spcPct val="100000"/>
              </a:lnSpc>
              <a:spcBef>
                <a:spcPct val="20000"/>
              </a:spcBef>
              <a:spcAft>
                <a:spcPts val="0"/>
              </a:spcAft>
              <a:buClr>
                <a:srgbClr val="58B0C2"/>
              </a:buClr>
              <a:buSzTx/>
              <a:buFont typeface="Arial"/>
              <a:buNone/>
              <a:tabLst/>
              <a:defRPr/>
            </a:pPr>
            <a:endParaRPr kumimoji="0" lang="en-US" sz="3200" b="0" i="0" u="none" strike="noStrike" kern="1200" cap="none" spc="0" normalizeH="0" baseline="0" noProof="0" dirty="0">
              <a:ln>
                <a:noFill/>
              </a:ln>
              <a:solidFill>
                <a:srgbClr val="4F81BD"/>
              </a:solidFill>
              <a:effectLst/>
              <a:uLnTx/>
              <a:uFillTx/>
              <a:latin typeface="Source Sans Pro"/>
              <a:ea typeface="+mn-ea"/>
            </a:endParaRPr>
          </a:p>
          <a:p>
            <a:pPr marL="0" marR="0" lvl="0" indent="0" algn="l" defTabSz="457200" rtl="0" eaLnBrk="1" fontAlgn="auto" latinLnBrk="0" hangingPunct="1">
              <a:lnSpc>
                <a:spcPct val="100000"/>
              </a:lnSpc>
              <a:spcBef>
                <a:spcPct val="20000"/>
              </a:spcBef>
              <a:spcAft>
                <a:spcPts val="0"/>
              </a:spcAft>
              <a:buClr>
                <a:srgbClr val="58B0C2"/>
              </a:buClr>
              <a:buSzTx/>
              <a:buFont typeface="Arial"/>
              <a:buNone/>
              <a:tabLst/>
              <a:defRPr/>
            </a:pPr>
            <a:r>
              <a:rPr kumimoji="0" lang="en-US" sz="3200" b="0" i="0" u="none" strike="noStrike" kern="1200" cap="none" spc="0" normalizeH="0" baseline="0" noProof="0" dirty="0">
                <a:ln>
                  <a:noFill/>
                </a:ln>
                <a:solidFill>
                  <a:srgbClr val="4F81BD"/>
                </a:solidFill>
                <a:effectLst/>
                <a:uLnTx/>
                <a:uFillTx/>
                <a:latin typeface="Source Sans Pro"/>
                <a:ea typeface="+mn-ea"/>
              </a:rPr>
              <a:t>	</a:t>
            </a:r>
            <a:r>
              <a:rPr kumimoji="0" lang="en-US" sz="3200" b="0" i="0" u="none" strike="noStrike" kern="1200" cap="none" spc="0" normalizeH="0" baseline="0" noProof="0" dirty="0">
                <a:ln>
                  <a:noFill/>
                </a:ln>
                <a:solidFill>
                  <a:schemeClr val="accent5"/>
                </a:solidFill>
                <a:effectLst/>
                <a:uLnTx/>
                <a:uFillTx/>
                <a:latin typeface="Source Sans Pro"/>
                <a:ea typeface="+mn-ea"/>
              </a:rPr>
              <a:t>	…And why focus on youth?</a:t>
            </a:r>
          </a:p>
          <a:p>
            <a:pPr marL="342900" marR="0" lvl="0" indent="-342900" algn="l" defTabSz="457200" rtl="0" eaLnBrk="1" fontAlgn="auto" latinLnBrk="0" hangingPunct="1">
              <a:lnSpc>
                <a:spcPct val="100000"/>
              </a:lnSpc>
              <a:spcBef>
                <a:spcPct val="20000"/>
              </a:spcBef>
              <a:spcAft>
                <a:spcPts val="0"/>
              </a:spcAft>
              <a:buClr>
                <a:srgbClr val="58B0C2"/>
              </a:buClr>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Source Sans Pro"/>
              <a:ea typeface="+mn-ea"/>
            </a:endParaRPr>
          </a:p>
          <a:p>
            <a:endParaRPr lang="en-US" dirty="0"/>
          </a:p>
        </p:txBody>
      </p:sp>
    </p:spTree>
    <p:extLst>
      <p:ext uri="{BB962C8B-B14F-4D97-AF65-F5344CB8AC3E}">
        <p14:creationId xmlns:p14="http://schemas.microsoft.com/office/powerpoint/2010/main" val="42330606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940ac1b0-0e96-42f1-bb70-f4b4b7ed64df"/>
  <p:tag name="AUDIO_IMPORT" val="C:\Users\mfreeman\Desktop\Core Comp Modules\Redo\M1_Leah\Mod 1 Re-dos\Mod 1 Re-dos\_Mod 1 Slide 9.mp3"/>
  <p:tag name="AUDIO_ID" val="269"/>
  <p:tag name="ELAPSEDTIME" val="132.114"/>
  <p:tag name="TIMELINE" val="17.7/62.7/72.9/79.5/86.0/95.0"/>
  <p:tag name="ANNOTATION_COUNT" val="0"/>
  <p:tag name="ARTICULATE_SLIDE_PAUSE" val="0"/>
  <p:tag name="ARTICULATE_NAV_LEVEL" val="2"/>
  <p:tag name="ARTICULATE_PLAYLIST_ID" val="-1"/>
  <p:tag name="ARTICULATE_LOCK_SLIDE" val="0"/>
  <p:tag name="ARTICULATE_SLIDE_NAV" val="9"/>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freeman\AppData\Local\Temp\articulate\presenter\imgtemp\mQiDibXn_files\slide0001_image002.png"/>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3.303465"/>
  <p:tag name="MARGIN_2" val="36"/>
  <p:tag name="MARGIN_3" val="72"/>
  <p:tag name="MARGIN_4" val="108"/>
  <p:tag name="MARGIN_5" val="144"/>
  <p:tag name="FONT_SIZE" val="12"/>
</p:tagLst>
</file>

<file path=ppt/theme/_rels/them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BLANK">
  <a:themeElements>
    <a:clrScheme name="CADCA Brand">
      <a:dk1>
        <a:sysClr val="windowText" lastClr="000000"/>
      </a:dk1>
      <a:lt1>
        <a:sysClr val="window" lastClr="FFFFFF"/>
      </a:lt1>
      <a:dk2>
        <a:srgbClr val="2B303C"/>
      </a:dk2>
      <a:lt2>
        <a:srgbClr val="FFFFFF"/>
      </a:lt2>
      <a:accent1>
        <a:srgbClr val="263C87"/>
      </a:accent1>
      <a:accent2>
        <a:srgbClr val="00AEEF"/>
      </a:accent2>
      <a:accent3>
        <a:srgbClr val="E1261E"/>
      </a:accent3>
      <a:accent4>
        <a:srgbClr val="8E9192"/>
      </a:accent4>
      <a:accent5>
        <a:srgbClr val="8BC540"/>
      </a:accent5>
      <a:accent6>
        <a:srgbClr val="6D2C91"/>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b16fb9-e759-4e81-8441-caf28a14be9a" xsi:nil="true"/>
    <lcf76f155ced4ddcb4097134ff3c332f xmlns="613eafc6-f82c-4d6b-9dc0-52ca0a9d85b5">
      <Terms xmlns="http://schemas.microsoft.com/office/infopath/2007/PartnerControls"/>
    </lcf76f155ced4ddcb4097134ff3c332f>
    <MediaLengthInSeconds xmlns="613eafc6-f82c-4d6b-9dc0-52ca0a9d85b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A0B1565133034398DDAA97212B83D2" ma:contentTypeVersion="13" ma:contentTypeDescription="Create a new document." ma:contentTypeScope="" ma:versionID="29e6ffe580e68166923413c6d4b1fddc">
  <xsd:schema xmlns:xsd="http://www.w3.org/2001/XMLSchema" xmlns:xs="http://www.w3.org/2001/XMLSchema" xmlns:p="http://schemas.microsoft.com/office/2006/metadata/properties" xmlns:ns2="cab16fb9-e759-4e81-8441-caf28a14be9a" xmlns:ns3="613eafc6-f82c-4d6b-9dc0-52ca0a9d85b5" targetNamespace="http://schemas.microsoft.com/office/2006/metadata/properties" ma:root="true" ma:fieldsID="42975afe8768dde5a30dc9fe9d63f36d" ns2:_="" ns3:_="">
    <xsd:import namespace="cab16fb9-e759-4e81-8441-caf28a14be9a"/>
    <xsd:import namespace="613eafc6-f82c-4d6b-9dc0-52ca0a9d85b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b16fb9-e759-4e81-8441-caf28a14be9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a85bb13-9c06-40a6-853d-0848d5d83572}" ma:internalName="TaxCatchAll" ma:showField="CatchAllData" ma:web="cab16fb9-e759-4e81-8441-caf28a14be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3eafc6-f82c-4d6b-9dc0-52ca0a9d85b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ab8051-8cab-41c9-8784-85292bf6b44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68731F-0830-4E36-AC1B-9E7A2F98EF47}">
  <ds:schemaRefs>
    <ds:schemaRef ds:uri="90685c35-3b96-4fbf-be51-41199913abde"/>
    <ds:schemaRef ds:uri="dfc89b0f-9ff3-4964-9535-1d8d9f9005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931c93f-f0fb-4c3f-8d01-63840f8a3a94"/>
    <ds:schemaRef ds:uri="cab16fb9-e759-4e81-8441-caf28a14be9a"/>
  </ds:schemaRefs>
</ds:datastoreItem>
</file>

<file path=customXml/itemProps2.xml><?xml version="1.0" encoding="utf-8"?>
<ds:datastoreItem xmlns:ds="http://schemas.openxmlformats.org/officeDocument/2006/customXml" ds:itemID="{E79EDF5C-BFA5-4C05-811C-2213B0C516E5}"/>
</file>

<file path=customXml/itemProps3.xml><?xml version="1.0" encoding="utf-8"?>
<ds:datastoreItem xmlns:ds="http://schemas.openxmlformats.org/officeDocument/2006/customXml" ds:itemID="{E31B4999-97C3-4409-8551-0570F5A1DE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485</TotalTime>
  <Words>5941</Words>
  <Application>Microsoft Office PowerPoint</Application>
  <PresentationFormat>Widescreen</PresentationFormat>
  <Paragraphs>439</Paragraphs>
  <Slides>55</Slides>
  <Notes>38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55</vt:i4>
      </vt:variant>
    </vt:vector>
  </HeadingPairs>
  <TitlesOfParts>
    <vt:vector size="70" baseType="lpstr">
      <vt:lpstr>Myriad Pro Light</vt:lpstr>
      <vt:lpstr>Ameretto</vt:lpstr>
      <vt:lpstr>Helvetica Neue Medium</vt:lpstr>
      <vt:lpstr>Calibri Light</vt:lpstr>
      <vt:lpstr>Impact</vt:lpstr>
      <vt:lpstr>Source Sans Pro Semibold</vt:lpstr>
      <vt:lpstr>Arial</vt:lpstr>
      <vt:lpstr>Arial,Sans-Serif</vt:lpstr>
      <vt:lpstr>Merriweather Light</vt:lpstr>
      <vt:lpstr>Lucida Grande</vt:lpstr>
      <vt:lpstr>Times New Roman</vt:lpstr>
      <vt:lpstr>Source Sans Pro</vt:lpstr>
      <vt:lpstr>Calibri</vt:lpstr>
      <vt:lpstr>BLANK</vt:lpstr>
      <vt:lpstr>Main Event</vt:lpstr>
      <vt:lpstr>Light the Flame: Creating a Wildfire of Parental Support </vt:lpstr>
      <vt:lpstr>Don’t forget about the Q&amp;A box – we’ll be holding the bulk of the questions until the end, so make sure to stay the whole way through!   When typing into the chat box, be sure to select “everyone” so all can see.    We are recording this webinar and the recording will be up on the Webinar Wednesday page in the next few days.  Here is the link to where the recording will be posted. CADCA's Webinar Wednesdays Series | CADCA  I will be putting an evaluation link into the chat box as we’re wrapping up; you’ll be able to receive a letter of participation once you complete that evaluation.  The letter is only available though for those who attend the webinar live.   </vt:lpstr>
      <vt:lpstr>Today’s Objectives</vt:lpstr>
      <vt:lpstr>About our speaker </vt:lpstr>
      <vt:lpstr>Define Your Goal Strategy: Determine your goals by understanding YOUR Why </vt:lpstr>
      <vt:lpstr>Strategic Prevention Framework </vt:lpstr>
      <vt:lpstr>Ideas for Relationship Initiation</vt:lpstr>
      <vt:lpstr>Why Parenting Adults? Understanding the Data </vt:lpstr>
      <vt:lpstr> What is Substance Use Disorder Prevention?</vt:lpstr>
      <vt:lpstr>Addiction is primarily a CHILDHOOD Disease</vt:lpstr>
      <vt:lpstr>PowerPoint Presentation</vt:lpstr>
      <vt:lpstr>Alcohol affects a teen brain differently than an adult brain</vt:lpstr>
      <vt:lpstr>Long-term study 11,000 teen drinkers  negative SOCIAL consequences </vt:lpstr>
      <vt:lpstr>Most addiction is PREVENTABLE </vt:lpstr>
      <vt:lpstr>Who has Influence?</vt:lpstr>
      <vt:lpstr>Influence With Youth</vt:lpstr>
      <vt:lpstr>What do parents and caregivers need?</vt:lpstr>
      <vt:lpstr>Talk They Hear You Campaign – Sacramento, California Example</vt:lpstr>
      <vt:lpstr>in our community</vt:lpstr>
      <vt:lpstr>Parents have influence!</vt:lpstr>
      <vt:lpstr>Parents have influence!</vt:lpstr>
      <vt:lpstr>Parents are important</vt:lpstr>
      <vt:lpstr>Define Your Goal: Strategy: Determine your goals by understanding YOUR Why  </vt:lpstr>
      <vt:lpstr>PowerPoint Presentation</vt:lpstr>
      <vt:lpstr>Parents and caregivers have RELATIONSHIPS that we don’t</vt:lpstr>
      <vt:lpstr>Recognize that we are asking for 3 things, in varying degrees:</vt:lpstr>
      <vt:lpstr>Strategizing For Success</vt:lpstr>
      <vt:lpstr>Reaching Parents</vt:lpstr>
      <vt:lpstr>Creating a Strong Recruitment Strategy</vt:lpstr>
      <vt:lpstr>Creating a Recruitment Strategy</vt:lpstr>
      <vt:lpstr>Whom Do I Want to Reach?</vt:lpstr>
      <vt:lpstr>Strategizing for Success</vt:lpstr>
      <vt:lpstr>Where my passion lies    </vt:lpstr>
      <vt:lpstr>Reasons Parents Participate:</vt:lpstr>
      <vt:lpstr>Finding and Connecting with Parents</vt:lpstr>
      <vt:lpstr>Brainstorm</vt:lpstr>
      <vt:lpstr>Capacity Building and Engagement with parents </vt:lpstr>
      <vt:lpstr>Use the WIIFM Principle</vt:lpstr>
      <vt:lpstr>Creating a Recruitment Strategy</vt:lpstr>
      <vt:lpstr>Creating a Recruitment Strategy fire </vt:lpstr>
      <vt:lpstr>Creating a Recruitment Strategy</vt:lpstr>
      <vt:lpstr>Creating a Recruitment Strategy</vt:lpstr>
      <vt:lpstr>A Reminder: Culturally Relevant Strategies:</vt:lpstr>
      <vt:lpstr>Retention</vt:lpstr>
      <vt:lpstr>Retention: It’s a Matter of</vt:lpstr>
      <vt:lpstr>… and Focus</vt:lpstr>
      <vt:lpstr>Retention Strategies for Parenting Adults</vt:lpstr>
      <vt:lpstr>Recruitment and Retention are built on one thing: Relationships! </vt:lpstr>
      <vt:lpstr>Final Thought</vt:lpstr>
      <vt:lpstr>Questions, Comments, Thoughts, Ideas?</vt:lpstr>
      <vt:lpstr>Contact Information</vt:lpstr>
      <vt:lpstr>Next in the Wednesday Webinar series</vt:lpstr>
      <vt:lpstr>    22nd Annal         Mid -Year </vt:lpstr>
      <vt:lpstr>Stay Connected!</vt:lpstr>
      <vt:lpstr>Closing Remarks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Hulme</dc:creator>
  <cp:lastModifiedBy>Lucio DaRe</cp:lastModifiedBy>
  <cp:revision>33</cp:revision>
  <dcterms:created xsi:type="dcterms:W3CDTF">2019-05-14T18:59:55Z</dcterms:created>
  <dcterms:modified xsi:type="dcterms:W3CDTF">2023-03-08T17:36:33Z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0x010100DDFD8DA6203A0046BD99B80AF886A382</vt:lpwstr>
  </property>
  <property fmtid="{D5CDD505-2E9C-101B-9397-08002B2CF9AE}" pid="3" name="Order">
    <vt:r8>947800</vt:r8>
  </property>
  <property fmtid="{D5CDD505-2E9C-101B-9397-08002B2CF9AE}" pid="4" name="MediaServiceImageTags">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