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0" r:id="rId4"/>
    <p:sldMasterId id="2147483689" r:id="rId5"/>
    <p:sldMasterId id="2147483710" r:id="rId6"/>
    <p:sldMasterId id="2147483726" r:id="rId7"/>
  </p:sldMasterIdLst>
  <p:notesMasterIdLst>
    <p:notesMasterId r:id="rId49"/>
  </p:notesMasterIdLst>
  <p:sldIdLst>
    <p:sldId id="2140919272" r:id="rId8"/>
    <p:sldId id="2140919273" r:id="rId9"/>
    <p:sldId id="362" r:id="rId10"/>
    <p:sldId id="305" r:id="rId11"/>
    <p:sldId id="365" r:id="rId12"/>
    <p:sldId id="314" r:id="rId13"/>
    <p:sldId id="315" r:id="rId14"/>
    <p:sldId id="363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5" r:id="rId45"/>
    <p:sldId id="301" r:id="rId46"/>
    <p:sldId id="261" r:id="rId47"/>
    <p:sldId id="214091927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ACBF8-1EEB-4BD9-8E3B-6A7076C89711}" v="1901" dt="2023-01-17T17:42:59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1"/>
    <p:restoredTop sz="77883" autoAdjust="0"/>
  </p:normalViewPr>
  <p:slideViewPr>
    <p:cSldViewPr snapToGrid="0" snapToObjects="1">
      <p:cViewPr varScale="1">
        <p:scale>
          <a:sx n="85" d="100"/>
          <a:sy n="85" d="100"/>
        </p:scale>
        <p:origin x="150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ok Jin (Justin)  Hong" userId="ad34cb17-6998-4536-8742-d5469e9b2dda" providerId="ADAL" clId="{0D7ACBF8-1EEB-4BD9-8E3B-6A7076C89711}"/>
    <pc:docChg chg="undo custSel addSld delSld modSld">
      <pc:chgData name="Seok Jin (Justin)  Hong" userId="ad34cb17-6998-4536-8742-d5469e9b2dda" providerId="ADAL" clId="{0D7ACBF8-1EEB-4BD9-8E3B-6A7076C89711}" dt="2023-01-17T17:43:28.411" v="1921" actId="20577"/>
      <pc:docMkLst>
        <pc:docMk/>
      </pc:docMkLst>
      <pc:sldChg chg="modSp del mod modAnim">
        <pc:chgData name="Seok Jin (Justin)  Hong" userId="ad34cb17-6998-4536-8742-d5469e9b2dda" providerId="ADAL" clId="{0D7ACBF8-1EEB-4BD9-8E3B-6A7076C89711}" dt="2023-01-17T17:42:59.647" v="1916"/>
        <pc:sldMkLst>
          <pc:docMk/>
          <pc:sldMk cId="3616722405" sldId="261"/>
        </pc:sldMkLst>
        <pc:spChg chg="mod">
          <ac:chgData name="Seok Jin (Justin)  Hong" userId="ad34cb17-6998-4536-8742-d5469e9b2dda" providerId="ADAL" clId="{0D7ACBF8-1EEB-4BD9-8E3B-6A7076C89711}" dt="2023-01-17T17:25:24.303" v="1894" actId="20577"/>
          <ac:spMkLst>
            <pc:docMk/>
            <pc:sldMk cId="3616722405" sldId="261"/>
            <ac:spMk id="5" creationId="{46C83288-3958-C547-AF66-FA9BA46084F5}"/>
          </ac:spMkLst>
        </pc:spChg>
      </pc:sldChg>
      <pc:sldChg chg="add del">
        <pc:chgData name="Seok Jin (Justin)  Hong" userId="ad34cb17-6998-4536-8742-d5469e9b2dda" providerId="ADAL" clId="{0D7ACBF8-1EEB-4BD9-8E3B-6A7076C89711}" dt="2023-01-17T14:25:19.496" v="2" actId="47"/>
        <pc:sldMkLst>
          <pc:docMk/>
          <pc:sldMk cId="287170546" sldId="344"/>
        </pc:sldMkLst>
      </pc:sldChg>
      <pc:sldChg chg="modSp add del mod setBg">
        <pc:chgData name="Seok Jin (Justin)  Hong" userId="ad34cb17-6998-4536-8742-d5469e9b2dda" providerId="ADAL" clId="{0D7ACBF8-1EEB-4BD9-8E3B-6A7076C89711}" dt="2023-01-17T14:25:21.299" v="3" actId="47"/>
        <pc:sldMkLst>
          <pc:docMk/>
          <pc:sldMk cId="2627451775" sldId="2140919272"/>
        </pc:sldMkLst>
        <pc:spChg chg="mod">
          <ac:chgData name="Seok Jin (Justin)  Hong" userId="ad34cb17-6998-4536-8742-d5469e9b2dda" providerId="ADAL" clId="{0D7ACBF8-1EEB-4BD9-8E3B-6A7076C89711}" dt="2023-01-17T14:25:08.582" v="1" actId="207"/>
          <ac:spMkLst>
            <pc:docMk/>
            <pc:sldMk cId="2627451775" sldId="2140919272"/>
            <ac:spMk id="3" creationId="{62234693-894A-9146-A073-6FA6CD68AE1C}"/>
          </ac:spMkLst>
        </pc:spChg>
      </pc:sldChg>
      <pc:sldChg chg="modSp del mod">
        <pc:chgData name="Seok Jin (Justin)  Hong" userId="ad34cb17-6998-4536-8742-d5469e9b2dda" providerId="ADAL" clId="{0D7ACBF8-1EEB-4BD9-8E3B-6A7076C89711}" dt="2023-01-17T17:43:28.411" v="1921" actId="20577"/>
        <pc:sldMkLst>
          <pc:docMk/>
          <pc:sldMk cId="141199746" sldId="2140919274"/>
        </pc:sldMkLst>
        <pc:spChg chg="mod">
          <ac:chgData name="Seok Jin (Justin)  Hong" userId="ad34cb17-6998-4536-8742-d5469e9b2dda" providerId="ADAL" clId="{0D7ACBF8-1EEB-4BD9-8E3B-6A7076C89711}" dt="2023-01-17T17:43:28.411" v="1921" actId="20577"/>
          <ac:spMkLst>
            <pc:docMk/>
            <pc:sldMk cId="141199746" sldId="2140919274"/>
            <ac:spMk id="6" creationId="{F76D2163-590E-7443-8FF9-A2F15290CD7F}"/>
          </ac:spMkLst>
        </pc:spChg>
        <pc:spChg chg="mod">
          <ac:chgData name="Seok Jin (Justin)  Hong" userId="ad34cb17-6998-4536-8742-d5469e9b2dda" providerId="ADAL" clId="{0D7ACBF8-1EEB-4BD9-8E3B-6A7076C89711}" dt="2023-01-17T17:29:23.804" v="1910" actId="20577"/>
          <ac:spMkLst>
            <pc:docMk/>
            <pc:sldMk cId="141199746" sldId="2140919274"/>
            <ac:spMk id="9" creationId="{21642D7E-DBF1-4FD2-8350-2C0587CD0982}"/>
          </ac:spMkLst>
        </pc:spChg>
      </pc:sldChg>
      <pc:sldMasterChg chg="delSldLayout">
        <pc:chgData name="Seok Jin (Justin)  Hong" userId="ad34cb17-6998-4536-8742-d5469e9b2dda" providerId="ADAL" clId="{0D7ACBF8-1EEB-4BD9-8E3B-6A7076C89711}" dt="2023-01-17T14:25:21.299" v="3" actId="47"/>
        <pc:sldMasterMkLst>
          <pc:docMk/>
          <pc:sldMasterMk cId="2630559760" sldId="2147483660"/>
        </pc:sldMasterMkLst>
        <pc:sldLayoutChg chg="del">
          <pc:chgData name="Seok Jin (Justin)  Hong" userId="ad34cb17-6998-4536-8742-d5469e9b2dda" providerId="ADAL" clId="{0D7ACBF8-1EEB-4BD9-8E3B-6A7076C89711}" dt="2023-01-17T14:25:21.299" v="3" actId="47"/>
          <pc:sldLayoutMkLst>
            <pc:docMk/>
            <pc:sldMasterMk cId="2630559760" sldId="2147483660"/>
            <pc:sldLayoutMk cId="4043033746" sldId="2147483687"/>
          </pc:sldLayoutMkLst>
        </pc:sldLayoutChg>
        <pc:sldLayoutChg chg="del">
          <pc:chgData name="Seok Jin (Justin)  Hong" userId="ad34cb17-6998-4536-8742-d5469e9b2dda" providerId="ADAL" clId="{0D7ACBF8-1EEB-4BD9-8E3B-6A7076C89711}" dt="2023-01-17T14:25:19.496" v="2" actId="47"/>
          <pc:sldLayoutMkLst>
            <pc:docMk/>
            <pc:sldMasterMk cId="2630559760" sldId="2147483660"/>
            <pc:sldLayoutMk cId="4102558066" sldId="214748368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EB22F-05F2-4685-8CCF-97B8B5FBE8DA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6CC6-9489-4850-B964-5906FD008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6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100EC-23EB-1440-83D1-274E242F4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453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7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6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46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82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38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7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67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96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B53A3-AD78-DE43-819D-6E7B25883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2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99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12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39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73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9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6CD99-D899-354E-B09E-60AE4B35F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58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3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205DB-2D5E-4A92-A613-8483937732C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https://www.cdc.gov/nchs/products/databriefs/db294.htm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205DB-2D5E-4A92-A613-8483937732C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3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0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E6CC6-9489-4850-B964-5906FD0084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91869-9959-3F4F-982F-10FD669F8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6FD43-2ADE-D241-A394-6EE325784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93DF-101E-BF44-B18E-AFD0D49A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5513-15A9-2B42-A54F-D44B3CF9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7A05D-4A21-6040-A44A-63916E55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58EE-BCCD-9345-B045-5CE84F46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BC2A1-23AA-4F4D-A6F6-7F91F18CA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5EB80-8868-1B43-AA34-3F89180B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9B09C-6C59-AE4D-BD9B-99E81366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DA30-86B0-DC4A-9E26-3D6A8E6B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2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DC38D-8AFF-244B-AD79-867823EC3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80F2A-6D29-FD45-9E6D-782846AB7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194E-F946-814A-B4ED-60C4F110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A5418-CE3B-0648-9EAA-003EE03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29659-183E-E042-BDE8-3BDA3DBD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16" y="676398"/>
            <a:ext cx="8405185" cy="533400"/>
          </a:xfrm>
        </p:spPr>
        <p:txBody>
          <a:bodyPr wrap="none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544" y="1257872"/>
            <a:ext cx="7054789" cy="74925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005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01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59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22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9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7426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9001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8644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80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324F-315B-604B-A57D-2E61B2DC5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BD359-7F17-514A-9425-D292ACCF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33B5B-1B97-9E4B-978C-230385BE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CDE4-EB3D-DA43-BEE1-35B5197B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26BDD-0959-0348-A279-43FBE887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69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57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56839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28177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9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5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808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849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138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>
                <a:solidFill>
                  <a:srgbClr val="005288"/>
                </a:solidFill>
              </a:rPr>
              <a:pPr/>
              <a:t>1/17/2023</a:t>
            </a:fld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>
                <a:solidFill>
                  <a:srgbClr val="005288"/>
                </a:solidFill>
              </a:rPr>
              <a:pPr/>
              <a:t>‹#›</a:t>
            </a:fld>
            <a:endParaRPr lang="en-US" dirty="0">
              <a:solidFill>
                <a:srgbClr val="005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19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5F3E345-8587-463D-9385-BE7568390CB4}" type="datetimeFigureOut">
              <a:rPr lang="en-US">
                <a:solidFill>
                  <a:srgbClr val="005288"/>
                </a:solidFill>
              </a:rPr>
              <a:pPr/>
              <a:t>1/17/2023</a:t>
            </a:fld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DAB0491-42BA-4BF4-9752-685233F8A426}" type="slidenum">
              <a:rPr lang="en-US">
                <a:solidFill>
                  <a:srgbClr val="005288"/>
                </a:solidFill>
              </a:rPr>
              <a:pPr/>
              <a:t>‹#›</a:t>
            </a:fld>
            <a:endParaRPr lang="en-US" dirty="0">
              <a:solidFill>
                <a:srgbClr val="005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4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E342-D633-A449-A3C1-40CBEE191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F0E1-66A4-814E-8D3A-759BC579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E354A-2E9B-8943-9F90-4F213D49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1359D-3441-AC41-BFAF-08C882F9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97D40-64F9-6449-9D9C-DFCB9BA6A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86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fld id="{D5D30019-DA8A-495C-81A6-C66482E9F610}" type="slidenum">
              <a:rPr lang="en-US" sz="4000" b="1">
                <a:solidFill>
                  <a:srgbClr val="FFCC00"/>
                </a:solidFill>
              </a:rPr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40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88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2FD52E-25F7-4712-ACAE-228EFCB03F9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65600" y="6243638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787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>
                <a:solidFill>
                  <a:srgbClr val="005288"/>
                </a:solidFill>
              </a:rPr>
              <a:pPr/>
              <a:t>1/17/2023</a:t>
            </a:fld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528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>
                <a:solidFill>
                  <a:srgbClr val="005288"/>
                </a:solidFill>
              </a:rPr>
              <a:pPr/>
              <a:t>‹#›</a:t>
            </a:fld>
            <a:endParaRPr lang="en-US" dirty="0">
              <a:solidFill>
                <a:srgbClr val="0052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1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I brain scans ">
            <a:extLst>
              <a:ext uri="{FF2B5EF4-FFF2-40B4-BE49-F238E27FC236}">
                <a16:creationId xmlns:a16="http://schemas.microsoft.com/office/drawing/2014/main" id="{C4764C94-FF77-4090-90D1-F1EA1B011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429" y="3810"/>
            <a:ext cx="10275570" cy="6850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30613-246A-4C98-BA6C-13D2DBBB4A20}"/>
              </a:ext>
            </a:extLst>
          </p:cNvPr>
          <p:cNvSpPr txBox="1"/>
          <p:nvPr userDrawn="1"/>
        </p:nvSpPr>
        <p:spPr>
          <a:xfrm>
            <a:off x="9509854" y="6638746"/>
            <a:ext cx="26821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Courtesy NIDA,  MRI in IRP Neuroimaging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3CCF-778B-894E-A1F0-7B7587B14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155" y="2450326"/>
            <a:ext cx="11346872" cy="923330"/>
          </a:xfrm>
        </p:spPr>
        <p:txBody>
          <a:bodyPr anchor="b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F2CC6-3FD7-B24E-A91B-4AC56217A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155" y="3813464"/>
            <a:ext cx="11346872" cy="590931"/>
          </a:xfrm>
        </p:spPr>
        <p:txBody>
          <a:bodyPr>
            <a:spAutoFit/>
          </a:bodyPr>
          <a:lstStyle>
            <a:lvl1pPr marL="0" indent="0" algn="l">
              <a:buNone/>
              <a:defRPr sz="3600">
                <a:solidFill>
                  <a:srgbClr val="2869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E5EAA-946E-3849-B479-56DDAAC9226B}"/>
              </a:ext>
            </a:extLst>
          </p:cNvPr>
          <p:cNvSpPr/>
          <p:nvPr userDrawn="1"/>
        </p:nvSpPr>
        <p:spPr>
          <a:xfrm>
            <a:off x="11856027" y="6591869"/>
            <a:ext cx="263185" cy="26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7" name="Picture 6" descr="Logo for NIH. National Institute on Drug Abuse.">
            <a:extLst>
              <a:ext uri="{FF2B5EF4-FFF2-40B4-BE49-F238E27FC236}">
                <a16:creationId xmlns:a16="http://schemas.microsoft.com/office/drawing/2014/main" id="{8FF47C98-CEE1-4589-9B6A-6293927C6B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155" y="5863979"/>
            <a:ext cx="2077291" cy="54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D13B-4273-2A46-833B-FDFD41DE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430000" cy="96223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969C-D9C6-C44C-9495-E9B49C3F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592825"/>
            <a:ext cx="11430000" cy="46635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869AB"/>
              </a:buClr>
              <a:buSzPct val="75000"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60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2738-9F37-BD46-BFA3-475BF951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5"/>
            <a:ext cx="11430000" cy="960120"/>
          </a:xfrm>
        </p:spPr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DD40-A377-B34A-8676-8CADF7CB7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73" y="1612490"/>
            <a:ext cx="5539839" cy="4651150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732B7-B525-4B41-8FDF-71B88D660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12490"/>
            <a:ext cx="5714010" cy="4651150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56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128EC-2309-C84B-98BB-4C07F5BF1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0" y="1065820"/>
            <a:ext cx="5634865" cy="4020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10B2-74E2-6042-BE4E-25C1E1AE5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710" y="1590261"/>
            <a:ext cx="5634865" cy="4599402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FB53B-EE9C-A945-A585-CFD19998E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065820"/>
            <a:ext cx="5662616" cy="40207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D8F00-1C36-DD40-8073-C8AA9679F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590261"/>
            <a:ext cx="5662616" cy="4599402"/>
          </a:xfrm>
        </p:spPr>
        <p:txBody>
          <a:bodyPr/>
          <a:lstStyle>
            <a:lvl3pPr marL="1143000" indent="-228600">
              <a:def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075C18-E3AB-A948-AFB4-F476D27D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6"/>
            <a:ext cx="11430000" cy="5303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35C2-4039-AB42-AD89-F7823F36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365126"/>
            <a:ext cx="11430000" cy="1158874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702C1D6-6DB6-3942-8BDF-C56C4741D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663" y="1641986"/>
            <a:ext cx="11505537" cy="462165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0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A2CB-C3D1-6448-80A4-ED5CC04F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BC35A97-2324-9940-807D-87B8EF6FBAB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4650" y="1260475"/>
            <a:ext cx="11385550" cy="4884738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9DABD6C-025A-DF43-B613-01A666818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FB89F-D40F-9F49-9C11-4A507808D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960" y="5811520"/>
            <a:ext cx="11318240" cy="68135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02A3-FD1E-9B40-BD71-A386F80C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373F8-FC7D-3448-8600-105E3CDEB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B4A19-6750-4D43-9248-59125F0CE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BB302-DF5B-9A4D-84B7-9B662AF4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90B98-7352-CC41-AFAF-C63E7E157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149C3-9BBA-A242-8307-1056E167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35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38BB47-A3DE-A045-8730-2C470100A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10028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EF651-F22C-0249-AB9E-1FBE091E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6" y="332511"/>
            <a:ext cx="4621877" cy="1403032"/>
          </a:xfrm>
        </p:spPr>
        <p:txBody>
          <a:bodyPr anchor="b"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F9CAE-0E39-BC48-AF71-736F22253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196" y="1933996"/>
            <a:ext cx="4621877" cy="45914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6D66E9-9D2A-4F42-BCBE-76D71A48DDD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451600" y="6382932"/>
            <a:ext cx="5567680" cy="285114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6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Autoradi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BD2560-BA1D-A446-B165-23043FD42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308070" cy="6929979"/>
          </a:xfrm>
          <a:prstGeom prst="rect">
            <a:avLst/>
          </a:prstGeom>
        </p:spPr>
      </p:pic>
      <p:sp>
        <p:nvSpPr>
          <p:cNvPr id="7" name="TextBox 6" descr="Autoradiographic Visualization: Areas show intricate pattern of opioid receptor distribution in well-defined brain areas. Receptors are marked by [³H]naloxone binding and subsequent and autoradiographic visualization in emulsion-coated brain sections. Courtesy of Miles Herkenham, NIH/NIMH&#10;">
            <a:extLst>
              <a:ext uri="{FF2B5EF4-FFF2-40B4-BE49-F238E27FC236}">
                <a16:creationId xmlns:a16="http://schemas.microsoft.com/office/drawing/2014/main" id="{37E0E4FB-0F5D-2448-91EE-B911768D36F6}"/>
              </a:ext>
            </a:extLst>
          </p:cNvPr>
          <p:cNvSpPr txBox="1"/>
          <p:nvPr userDrawn="1"/>
        </p:nvSpPr>
        <p:spPr>
          <a:xfrm>
            <a:off x="383156" y="6265992"/>
            <a:ext cx="1140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Autoradiographic Visualization: Areas show intricate pattern of opioid receptor distribution in well-defined brain areas. Receptors are marked by [³H]naloxone binding and subsequent and autoradiographic visualization in emulsion-coated brain sections. 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Courtesy of Miles Herkenham, NIH/NIMH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56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Mitochondrial Fragm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B732D-E85B-8A4E-9C75-B5F0C7015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36018" y="-35991"/>
            <a:ext cx="12631667" cy="7112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024A7-EAD1-8E44-83E2-06FFFFE66596}"/>
              </a:ext>
            </a:extLst>
          </p:cNvPr>
          <p:cNvSpPr txBox="1"/>
          <p:nvPr userDrawn="1"/>
        </p:nvSpPr>
        <p:spPr>
          <a:xfrm>
            <a:off x="383156" y="6441440"/>
            <a:ext cx="10630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Mitochondrial fragmentation,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Courtesy NIDA/IRP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56" y="680086"/>
            <a:ext cx="11054080" cy="48693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GD Gangliosid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E052C-D9F6-40B5-A7F5-097A4CBB2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719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394778" y="6256774"/>
            <a:ext cx="1140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imaging of [M–H]</a:t>
            </a:r>
            <a:r>
              <a:rPr lang="en-US" sz="12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−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[M–H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O–H]</a:t>
            </a:r>
            <a:r>
              <a:rPr lang="en-US" sz="1200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−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mass peaks for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gangliosides showed different distribution, reflecting the different spatial distribution of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1a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and GD</a:t>
            </a:r>
            <a:r>
              <a:rPr lang="en-US" sz="1200" baseline="-2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1b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. Courtesy of NIDA/IRP</a:t>
            </a:r>
            <a:endParaRPr lang="en-U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80086"/>
            <a:ext cx="11054080" cy="486930"/>
          </a:xfrm>
          <a:noFill/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Br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85249-109E-4946-A18E-75520010C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21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283265" y="6430522"/>
            <a:ext cx="1140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Artwork by ABCD Study participant</a:t>
            </a:r>
            <a:endParaRPr lang="en-US" sz="12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E26762-30A0-BC4B-8171-37CCCED9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76656"/>
            <a:ext cx="11055096" cy="484632"/>
          </a:xfrm>
        </p:spPr>
        <p:txBody>
          <a:bodyPr>
            <a:noAutofit/>
          </a:bodyPr>
          <a:lstStyle>
            <a:lvl1pPr>
              <a:defRPr sz="4400">
                <a:solidFill>
                  <a:srgbClr val="20558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: Brai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2BC8F-13F8-2C48-931D-C7EEB1B6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039"/>
            <a:ext cx="12192000" cy="6917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47C5A8-3CC8-FD45-A69F-099D2EF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676656"/>
            <a:ext cx="11055096" cy="4846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335A6-6FFA-8D48-8029-A64FAE918335}"/>
              </a:ext>
            </a:extLst>
          </p:cNvPr>
          <p:cNvSpPr txBox="1"/>
          <p:nvPr userDrawn="1"/>
        </p:nvSpPr>
        <p:spPr>
          <a:xfrm>
            <a:off x="285185" y="6397574"/>
            <a:ext cx="11536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Artwork by ABCD Study participant</a:t>
            </a:r>
            <a:endParaRPr lang="en-US" sz="12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0AA5C9-328C-4BD2-802B-1B08D24A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B9ACA-ABC5-40AD-9413-51214651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47BF4-1BB5-45FC-954D-39E092C4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422713-A887-46B6-8B34-6714D08079F2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8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4267" b="1" baseline="0">
                <a:solidFill>
                  <a:srgbClr val="86239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862391"/>
              </a:buClr>
              <a:buSzPct val="70000"/>
              <a:buFont typeface="Arial" panose="020B0604020202020204" pitchFamily="34" charset="0"/>
              <a:buChar char="•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1066773" indent="-457189">
              <a:buClr>
                <a:srgbClr val="00853F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1600160" indent="-380990">
              <a:buClr>
                <a:srgbClr val="00853F"/>
              </a:buClr>
              <a:buSzPct val="100000"/>
              <a:buFont typeface="Wingdings" panose="05000000000000000000" pitchFamily="2" charset="2"/>
              <a:buChar char="§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33547" indent="-304792">
              <a:buClr>
                <a:srgbClr val="00853F"/>
              </a:buClr>
              <a:buSzPct val="70000"/>
              <a:buFont typeface="Wingdings" panose="05000000000000000000" pitchFamily="2" charset="2"/>
              <a:buChar char="§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667" b="1" baseline="0">
                <a:solidFill>
                  <a:schemeClr val="accent6">
                    <a:lumMod val="50000"/>
                    <a:lumOff val="50000"/>
                  </a:schemeClr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667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02196"/>
            <a:ext cx="12196549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12800" y="430503"/>
            <a:ext cx="10972800" cy="86836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3200"/>
              </a:lnSpc>
              <a:defRPr lang="en-US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8440" y="93030"/>
            <a:ext cx="661021" cy="1809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en-US" smtClean="0"/>
            </a:lvl1pPr>
          </a:lstStyle>
          <a:p>
            <a:fld id="{295008BC-DA31-4D19-837B-EFA4386B05F5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" name="Straight Connector 2"/>
          <p:cNvCxnSpPr>
            <a:stCxn id="6" idx="3"/>
            <a:endCxn id="6" idx="3"/>
          </p:cNvCxnSpPr>
          <p:nvPr userDrawn="1"/>
        </p:nvCxnSpPr>
        <p:spPr>
          <a:xfrm>
            <a:off x="11859461" y="183489"/>
            <a:ext cx="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1785600" y="90459"/>
            <a:ext cx="0" cy="1524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277600" y="90459"/>
            <a:ext cx="0" cy="1524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 bwMode="auto">
          <a:xfrm>
            <a:off x="1" y="1"/>
            <a:ext cx="564444" cy="1117599"/>
          </a:xfrm>
          <a:prstGeom prst="rect">
            <a:avLst/>
          </a:prstGeom>
          <a:solidFill>
            <a:srgbClr val="EFC20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</a:pPr>
            <a:endParaRPr lang="en-US" sz="1800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1120777" y="1178468"/>
            <a:ext cx="10593057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EFC20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 userDrawn="1"/>
        </p:nvSpPr>
        <p:spPr bwMode="auto">
          <a:xfrm>
            <a:off x="0" y="1320801"/>
            <a:ext cx="541867" cy="55372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</a:pPr>
            <a:endParaRPr lang="en-US" sz="1800" b="1" dirty="0">
              <a:solidFill>
                <a:srgbClr val="005F9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89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1033"/>
            <a:ext cx="1219200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4" cy="2387600"/>
          </a:xfrm>
        </p:spPr>
        <p:txBody>
          <a:bodyPr anchor="b">
            <a:normAutofit/>
          </a:bodyPr>
          <a:lstStyle>
            <a:lvl1pPr algn="r">
              <a:defRPr sz="5398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4" cy="1655762"/>
          </a:xfrm>
        </p:spPr>
        <p:txBody>
          <a:bodyPr/>
          <a:lstStyle>
            <a:lvl1pPr marL="0" indent="0" algn="r">
              <a:buNone/>
              <a:defRPr sz="2399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6" y="5466718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70" y="632460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69209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3A8C-A4C0-874C-8514-AE842D01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358DF-5A4F-8A45-823F-58A7B0493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F18F4-E8E4-FB40-8D28-8FE85D679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B1E5F-3546-CE40-A457-E1290853C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7F927-A4B7-F147-8C19-E087E2024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B465F-0A7C-1C43-945C-6E2037E2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1BBF-0630-7044-AD01-CCA3669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C81F9-1778-BD40-8B8C-3F0DA06ED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25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6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2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492352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1" y="805554"/>
            <a:ext cx="4277139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99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3" y="365127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825625"/>
            <a:ext cx="9951208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063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126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189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251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1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426407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6" y="1980619"/>
            <a:ext cx="7329674" cy="3884922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1" y="1708062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4"/>
            <a:ext cx="57350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0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424096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Youth Count\SAC-MATFORCE\SACLA\fentanyl\Adult PPT\SACLA PPT Header 1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6" y="5634256"/>
            <a:ext cx="11971867" cy="11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9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562601"/>
            <a:ext cx="3352800" cy="12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218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447802"/>
            <a:ext cx="10668000" cy="4281393"/>
          </a:xfrm>
        </p:spPr>
        <p:txBody>
          <a:bodyPr/>
          <a:lstStyle>
            <a:lvl1pPr marL="457189" indent="-457189">
              <a:buClr>
                <a:srgbClr val="9C5556"/>
              </a:buClr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 marL="990575" indent="-380990">
              <a:buClr>
                <a:srgbClr val="9C5556"/>
              </a:buClr>
              <a:buSzPct val="80000"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523962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133547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743131" indent="-304792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22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19717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897354"/>
            <a:ext cx="2438400" cy="8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54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13190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4130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5636991"/>
            <a:ext cx="3149600" cy="115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559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90977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748575"/>
            <a:ext cx="2844800" cy="10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9" y="3737503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14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90977"/>
            <a:ext cx="10363200" cy="1362076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09800"/>
            <a:ext cx="10363200" cy="1500187"/>
          </a:xfrm>
        </p:spPr>
        <p:txBody>
          <a:bodyPr anchor="b"/>
          <a:lstStyle>
            <a:lvl1pPr marL="0" indent="0">
              <a:buNone/>
              <a:defRPr sz="2667" b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/>
          <a:stretch/>
        </p:blipFill>
        <p:spPr bwMode="auto">
          <a:xfrm flipH="1">
            <a:off x="-406400" y="3737503"/>
            <a:ext cx="95504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355414"/>
            <a:ext cx="2844800" cy="10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18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9D56"/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18B0C5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18B0C5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18B0C5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18B0C5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18B0C5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2667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>
            <a:off x="7416801" y="6273800"/>
            <a:ext cx="52089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 flipH="1">
            <a:off x="-406399" y="6273800"/>
            <a:ext cx="52089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9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2928-C9BC-324D-89A7-FEC11EEC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43FA9-5E50-C844-A9C0-902379FF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48A2B-BE8E-D844-862A-CA11C4A3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0B560-6B8E-A24C-A965-53B1E9CD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82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8B0C5"/>
          </a:solidFill>
        </p:spPr>
        <p:txBody>
          <a:bodyPr/>
          <a:lstStyle>
            <a:lvl1pPr algn="ctr">
              <a:defRPr>
                <a:solidFill>
                  <a:srgbClr val="F5ED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>
            <a:off x="-406403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 flipH="1">
            <a:off x="7389480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19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78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Youth Count\SAC-MATFORCE\SACLA\fentanyl\Adult PPT\SACLA PPT Header 1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6" y="5634257"/>
            <a:ext cx="11971867" cy="11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872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7051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50" name="Picture 2" descr="\\readyshare\USB_Storage\Youth Count\SAC-MATFORCE\Heroin-Opioids\Fentanyl Campaign 2020\fentanyl-A killer among us ppt tit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1513" r="5695" b="66365"/>
          <a:stretch/>
        </p:blipFill>
        <p:spPr bwMode="auto">
          <a:xfrm>
            <a:off x="101599" y="6070600"/>
            <a:ext cx="10738687" cy="7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readyshare\USB_Storage\Youth Count\SAC-MATFORCE\Heroin-Opioids\Fentanyl Campaign 2020\fentanyl-A killer among us ppt tit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1" t="21513" r="9609" b="66365"/>
          <a:stretch/>
        </p:blipFill>
        <p:spPr bwMode="auto">
          <a:xfrm>
            <a:off x="8743115" y="6065803"/>
            <a:ext cx="3448885" cy="7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73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7479511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ACFEF-7930-2D43-AA79-3F34EF2EE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511033"/>
            <a:ext cx="12192000" cy="4438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D486C6-F4E7-6B45-92D4-3F3CC9C68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3660" y="878549"/>
            <a:ext cx="5489715" cy="2387600"/>
          </a:xfrm>
        </p:spPr>
        <p:txBody>
          <a:bodyPr anchor="b">
            <a:normAutofit/>
          </a:bodyPr>
          <a:lstStyle>
            <a:lvl1pPr algn="r">
              <a:defRPr sz="5399" b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EC7A-3DD9-C442-9999-7ABB017DD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3660" y="3358224"/>
            <a:ext cx="5489715" cy="1655763"/>
          </a:xfrm>
        </p:spPr>
        <p:txBody>
          <a:bodyPr/>
          <a:lstStyle>
            <a:lvl1pPr marL="0" indent="0" algn="r">
              <a:buNone/>
              <a:defRPr sz="2399">
                <a:solidFill>
                  <a:srgbClr val="00B0F0"/>
                </a:solidFill>
                <a:latin typeface="Source Sans Pro" panose="020B0503030403020204" pitchFamily="34" charset="77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166738" y="5466719"/>
            <a:ext cx="2256639" cy="587864"/>
            <a:chOff x="1046163" y="703263"/>
            <a:chExt cx="1133475" cy="295275"/>
          </a:xfrm>
        </p:grpSpPr>
        <p:sp>
          <p:nvSpPr>
            <p:cNvPr id="9" name="Freeform 3974"/>
            <p:cNvSpPr>
              <a:spLocks/>
            </p:cNvSpPr>
            <p:nvPr/>
          </p:nvSpPr>
          <p:spPr bwMode="auto">
            <a:xfrm>
              <a:off x="1046163" y="703263"/>
              <a:ext cx="176212" cy="1666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56" y="25"/>
                </a:cxn>
                <a:cxn ang="0">
                  <a:pos x="21" y="0"/>
                </a:cxn>
                <a:cxn ang="0">
                  <a:pos x="33" y="40"/>
                </a:cxn>
                <a:cxn ang="0">
                  <a:pos x="0" y="65"/>
                </a:cxn>
                <a:cxn ang="0">
                  <a:pos x="43" y="65"/>
                </a:cxn>
                <a:cxn ang="0">
                  <a:pos x="56" y="105"/>
                </a:cxn>
                <a:cxn ang="0">
                  <a:pos x="69" y="65"/>
                </a:cxn>
                <a:cxn ang="0">
                  <a:pos x="111" y="65"/>
                </a:cxn>
                <a:cxn ang="0">
                  <a:pos x="77" y="40"/>
                </a:cxn>
                <a:cxn ang="0">
                  <a:pos x="90" y="0"/>
                </a:cxn>
              </a:cxnLst>
              <a:rect l="0" t="0" r="r" b="b"/>
              <a:pathLst>
                <a:path w="111" h="105">
                  <a:moveTo>
                    <a:pt x="90" y="0"/>
                  </a:moveTo>
                  <a:lnTo>
                    <a:pt x="56" y="25"/>
                  </a:lnTo>
                  <a:lnTo>
                    <a:pt x="21" y="0"/>
                  </a:lnTo>
                  <a:lnTo>
                    <a:pt x="33" y="40"/>
                  </a:lnTo>
                  <a:lnTo>
                    <a:pt x="0" y="65"/>
                  </a:lnTo>
                  <a:lnTo>
                    <a:pt x="43" y="65"/>
                  </a:lnTo>
                  <a:lnTo>
                    <a:pt x="56" y="105"/>
                  </a:lnTo>
                  <a:lnTo>
                    <a:pt x="69" y="65"/>
                  </a:lnTo>
                  <a:lnTo>
                    <a:pt x="111" y="65"/>
                  </a:lnTo>
                  <a:lnTo>
                    <a:pt x="77" y="4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30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1" name="Freeform 3975"/>
            <p:cNvSpPr>
              <a:spLocks/>
            </p:cNvSpPr>
            <p:nvPr/>
          </p:nvSpPr>
          <p:spPr bwMode="auto">
            <a:xfrm>
              <a:off x="1135063" y="703263"/>
              <a:ext cx="184150" cy="166688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47" y="40"/>
                </a:cxn>
                <a:cxn ang="0">
                  <a:pos x="88" y="40"/>
                </a:cxn>
                <a:cxn ang="0">
                  <a:pos x="55" y="65"/>
                </a:cxn>
                <a:cxn ang="0">
                  <a:pos x="67" y="105"/>
                </a:cxn>
                <a:cxn ang="0">
                  <a:pos x="34" y="80"/>
                </a:cxn>
                <a:cxn ang="0">
                  <a:pos x="0" y="105"/>
                </a:cxn>
                <a:cxn ang="0">
                  <a:pos x="86" y="105"/>
                </a:cxn>
                <a:cxn ang="0">
                  <a:pos x="116" y="0"/>
                </a:cxn>
                <a:cxn ang="0">
                  <a:pos x="34" y="0"/>
                </a:cxn>
              </a:cxnLst>
              <a:rect l="0" t="0" r="r" b="b"/>
              <a:pathLst>
                <a:path w="116" h="105">
                  <a:moveTo>
                    <a:pt x="34" y="0"/>
                  </a:moveTo>
                  <a:lnTo>
                    <a:pt x="47" y="40"/>
                  </a:lnTo>
                  <a:lnTo>
                    <a:pt x="88" y="40"/>
                  </a:lnTo>
                  <a:lnTo>
                    <a:pt x="55" y="65"/>
                  </a:lnTo>
                  <a:lnTo>
                    <a:pt x="67" y="105"/>
                  </a:lnTo>
                  <a:lnTo>
                    <a:pt x="34" y="8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1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2" name="Freeform 3976"/>
            <p:cNvSpPr>
              <a:spLocks noEditPoints="1"/>
            </p:cNvSpPr>
            <p:nvPr/>
          </p:nvSpPr>
          <p:spPr bwMode="auto">
            <a:xfrm>
              <a:off x="1657350" y="706438"/>
              <a:ext cx="174625" cy="1619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0" y="4"/>
                </a:cxn>
                <a:cxn ang="0">
                  <a:pos x="2" y="2"/>
                </a:cxn>
                <a:cxn ang="0">
                  <a:pos x="1" y="0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3"/>
                </a:cxn>
                <a:cxn ang="0">
                  <a:pos x="73" y="10"/>
                </a:cxn>
                <a:cxn ang="0">
                  <a:pos x="79" y="19"/>
                </a:cxn>
                <a:cxn ang="0">
                  <a:pos x="82" y="28"/>
                </a:cxn>
                <a:cxn ang="0">
                  <a:pos x="83" y="41"/>
                </a:cxn>
                <a:cxn ang="0">
                  <a:pos x="81" y="52"/>
                </a:cxn>
                <a:cxn ang="0">
                  <a:pos x="79" y="59"/>
                </a:cxn>
                <a:cxn ang="0">
                  <a:pos x="68" y="70"/>
                </a:cxn>
                <a:cxn ang="0">
                  <a:pos x="55" y="75"/>
                </a:cxn>
                <a:cxn ang="0">
                  <a:pos x="46" y="76"/>
                </a:cxn>
                <a:cxn ang="0">
                  <a:pos x="42" y="76"/>
                </a:cxn>
                <a:cxn ang="0">
                  <a:pos x="16" y="77"/>
                </a:cxn>
                <a:cxn ang="0">
                  <a:pos x="14" y="76"/>
                </a:cxn>
                <a:cxn ang="0">
                  <a:pos x="14" y="43"/>
                </a:cxn>
                <a:cxn ang="0">
                  <a:pos x="27" y="65"/>
                </a:cxn>
                <a:cxn ang="0">
                  <a:pos x="30" y="71"/>
                </a:cxn>
                <a:cxn ang="0">
                  <a:pos x="41" y="71"/>
                </a:cxn>
                <a:cxn ang="0">
                  <a:pos x="56" y="67"/>
                </a:cxn>
                <a:cxn ang="0">
                  <a:pos x="61" y="63"/>
                </a:cxn>
                <a:cxn ang="0">
                  <a:pos x="67" y="52"/>
                </a:cxn>
                <a:cxn ang="0">
                  <a:pos x="68" y="39"/>
                </a:cxn>
                <a:cxn ang="0">
                  <a:pos x="66" y="22"/>
                </a:cxn>
                <a:cxn ang="0">
                  <a:pos x="64" y="18"/>
                </a:cxn>
                <a:cxn ang="0">
                  <a:pos x="58" y="10"/>
                </a:cxn>
                <a:cxn ang="0">
                  <a:pos x="51" y="7"/>
                </a:cxn>
                <a:cxn ang="0">
                  <a:pos x="40" y="5"/>
                </a:cxn>
                <a:cxn ang="0">
                  <a:pos x="28" y="7"/>
                </a:cxn>
                <a:cxn ang="0">
                  <a:pos x="27" y="39"/>
                </a:cxn>
              </a:cxnLst>
              <a:rect l="0" t="0" r="r" b="b"/>
              <a:pathLst>
                <a:path w="83" h="77">
                  <a:moveTo>
                    <a:pt x="14" y="43"/>
                  </a:moveTo>
                  <a:cubicBezTo>
                    <a:pt x="14" y="32"/>
                    <a:pt x="14" y="22"/>
                    <a:pt x="14" y="12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9" y="4"/>
                    <a:pt x="8" y="4"/>
                    <a:pt x="7" y="3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0"/>
                    <a:pt x="25" y="0"/>
                    <a:pt x="37" y="0"/>
                  </a:cubicBezTo>
                  <a:cubicBezTo>
                    <a:pt x="39" y="0"/>
                    <a:pt x="41" y="0"/>
                    <a:pt x="44" y="0"/>
                  </a:cubicBezTo>
                  <a:cubicBezTo>
                    <a:pt x="45" y="0"/>
                    <a:pt x="47" y="1"/>
                    <a:pt x="49" y="1"/>
                  </a:cubicBezTo>
                  <a:cubicBezTo>
                    <a:pt x="49" y="1"/>
                    <a:pt x="50" y="1"/>
                    <a:pt x="51" y="1"/>
                  </a:cubicBezTo>
                  <a:cubicBezTo>
                    <a:pt x="53" y="1"/>
                    <a:pt x="56" y="2"/>
                    <a:pt x="59" y="3"/>
                  </a:cubicBezTo>
                  <a:cubicBezTo>
                    <a:pt x="61" y="3"/>
                    <a:pt x="64" y="4"/>
                    <a:pt x="66" y="5"/>
                  </a:cubicBezTo>
                  <a:cubicBezTo>
                    <a:pt x="69" y="6"/>
                    <a:pt x="71" y="8"/>
                    <a:pt x="73" y="10"/>
                  </a:cubicBezTo>
                  <a:cubicBezTo>
                    <a:pt x="75" y="12"/>
                    <a:pt x="76" y="13"/>
                    <a:pt x="77" y="15"/>
                  </a:cubicBezTo>
                  <a:cubicBezTo>
                    <a:pt x="78" y="17"/>
                    <a:pt x="79" y="18"/>
                    <a:pt x="79" y="19"/>
                  </a:cubicBezTo>
                  <a:cubicBezTo>
                    <a:pt x="80" y="21"/>
                    <a:pt x="80" y="22"/>
                    <a:pt x="81" y="23"/>
                  </a:cubicBezTo>
                  <a:cubicBezTo>
                    <a:pt x="81" y="25"/>
                    <a:pt x="82" y="26"/>
                    <a:pt x="82" y="28"/>
                  </a:cubicBezTo>
                  <a:cubicBezTo>
                    <a:pt x="82" y="30"/>
                    <a:pt x="82" y="31"/>
                    <a:pt x="82" y="33"/>
                  </a:cubicBezTo>
                  <a:cubicBezTo>
                    <a:pt x="83" y="36"/>
                    <a:pt x="83" y="38"/>
                    <a:pt x="83" y="41"/>
                  </a:cubicBezTo>
                  <a:cubicBezTo>
                    <a:pt x="83" y="43"/>
                    <a:pt x="83" y="44"/>
                    <a:pt x="82" y="45"/>
                  </a:cubicBezTo>
                  <a:cubicBezTo>
                    <a:pt x="82" y="48"/>
                    <a:pt x="82" y="50"/>
                    <a:pt x="81" y="52"/>
                  </a:cubicBezTo>
                  <a:cubicBezTo>
                    <a:pt x="81" y="53"/>
                    <a:pt x="80" y="55"/>
                    <a:pt x="80" y="56"/>
                  </a:cubicBezTo>
                  <a:cubicBezTo>
                    <a:pt x="79" y="57"/>
                    <a:pt x="79" y="58"/>
                    <a:pt x="79" y="59"/>
                  </a:cubicBezTo>
                  <a:cubicBezTo>
                    <a:pt x="78" y="60"/>
                    <a:pt x="77" y="62"/>
                    <a:pt x="75" y="64"/>
                  </a:cubicBezTo>
                  <a:cubicBezTo>
                    <a:pt x="73" y="66"/>
                    <a:pt x="71" y="68"/>
                    <a:pt x="68" y="70"/>
                  </a:cubicBezTo>
                  <a:cubicBezTo>
                    <a:pt x="66" y="71"/>
                    <a:pt x="63" y="72"/>
                    <a:pt x="60" y="73"/>
                  </a:cubicBezTo>
                  <a:cubicBezTo>
                    <a:pt x="58" y="74"/>
                    <a:pt x="57" y="74"/>
                    <a:pt x="55" y="75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2" y="75"/>
                    <a:pt x="49" y="76"/>
                    <a:pt x="46" y="76"/>
                  </a:cubicBezTo>
                  <a:cubicBezTo>
                    <a:pt x="45" y="76"/>
                    <a:pt x="43" y="76"/>
                    <a:pt x="42" y="76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0" y="77"/>
                    <a:pt x="38" y="77"/>
                    <a:pt x="36" y="77"/>
                  </a:cubicBezTo>
                  <a:cubicBezTo>
                    <a:pt x="29" y="77"/>
                    <a:pt x="23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5" y="77"/>
                    <a:pt x="14" y="76"/>
                    <a:pt x="14" y="76"/>
                  </a:cubicBezTo>
                  <a:cubicBezTo>
                    <a:pt x="14" y="74"/>
                    <a:pt x="14" y="74"/>
                    <a:pt x="14" y="74"/>
                  </a:cubicBezTo>
                  <a:lnTo>
                    <a:pt x="14" y="43"/>
                  </a:lnTo>
                  <a:close/>
                  <a:moveTo>
                    <a:pt x="27" y="39"/>
                  </a:moveTo>
                  <a:cubicBezTo>
                    <a:pt x="27" y="47"/>
                    <a:pt x="27" y="56"/>
                    <a:pt x="27" y="65"/>
                  </a:cubicBezTo>
                  <a:cubicBezTo>
                    <a:pt x="27" y="66"/>
                    <a:pt x="27" y="68"/>
                    <a:pt x="28" y="69"/>
                  </a:cubicBezTo>
                  <a:cubicBezTo>
                    <a:pt x="28" y="70"/>
                    <a:pt x="29" y="71"/>
                    <a:pt x="30" y="71"/>
                  </a:cubicBezTo>
                  <a:cubicBezTo>
                    <a:pt x="31" y="71"/>
                    <a:pt x="33" y="72"/>
                    <a:pt x="35" y="72"/>
                  </a:cubicBezTo>
                  <a:cubicBezTo>
                    <a:pt x="37" y="72"/>
                    <a:pt x="39" y="71"/>
                    <a:pt x="41" y="71"/>
                  </a:cubicBezTo>
                  <a:cubicBezTo>
                    <a:pt x="44" y="71"/>
                    <a:pt x="47" y="70"/>
                    <a:pt x="50" y="69"/>
                  </a:cubicBezTo>
                  <a:cubicBezTo>
                    <a:pt x="52" y="69"/>
                    <a:pt x="54" y="68"/>
                    <a:pt x="56" y="67"/>
                  </a:cubicBezTo>
                  <a:cubicBezTo>
                    <a:pt x="56" y="67"/>
                    <a:pt x="57" y="67"/>
                    <a:pt x="57" y="66"/>
                  </a:cubicBezTo>
                  <a:cubicBezTo>
                    <a:pt x="58" y="65"/>
                    <a:pt x="59" y="64"/>
                    <a:pt x="61" y="63"/>
                  </a:cubicBezTo>
                  <a:cubicBezTo>
                    <a:pt x="62" y="61"/>
                    <a:pt x="64" y="59"/>
                    <a:pt x="65" y="57"/>
                  </a:cubicBezTo>
                  <a:cubicBezTo>
                    <a:pt x="65" y="56"/>
                    <a:pt x="66" y="54"/>
                    <a:pt x="67" y="52"/>
                  </a:cubicBezTo>
                  <a:cubicBezTo>
                    <a:pt x="67" y="50"/>
                    <a:pt x="68" y="48"/>
                    <a:pt x="68" y="46"/>
                  </a:cubicBezTo>
                  <a:cubicBezTo>
                    <a:pt x="68" y="44"/>
                    <a:pt x="68" y="42"/>
                    <a:pt x="68" y="39"/>
                  </a:cubicBezTo>
                  <a:cubicBezTo>
                    <a:pt x="68" y="35"/>
                    <a:pt x="68" y="30"/>
                    <a:pt x="67" y="26"/>
                  </a:cubicBezTo>
                  <a:cubicBezTo>
                    <a:pt x="67" y="24"/>
                    <a:pt x="66" y="23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5" y="19"/>
                    <a:pt x="64" y="18"/>
                  </a:cubicBezTo>
                  <a:cubicBezTo>
                    <a:pt x="64" y="17"/>
                    <a:pt x="63" y="16"/>
                    <a:pt x="62" y="15"/>
                  </a:cubicBezTo>
                  <a:cubicBezTo>
                    <a:pt x="61" y="13"/>
                    <a:pt x="60" y="12"/>
                    <a:pt x="58" y="10"/>
                  </a:cubicBezTo>
                  <a:cubicBezTo>
                    <a:pt x="57" y="10"/>
                    <a:pt x="55" y="9"/>
                    <a:pt x="54" y="8"/>
                  </a:cubicBezTo>
                  <a:cubicBezTo>
                    <a:pt x="53" y="7"/>
                    <a:pt x="52" y="7"/>
                    <a:pt x="51" y="7"/>
                  </a:cubicBezTo>
                  <a:cubicBezTo>
                    <a:pt x="49" y="6"/>
                    <a:pt x="47" y="6"/>
                    <a:pt x="45" y="5"/>
                  </a:cubicBezTo>
                  <a:cubicBezTo>
                    <a:pt x="43" y="5"/>
                    <a:pt x="42" y="5"/>
                    <a:pt x="40" y="5"/>
                  </a:cubicBezTo>
                  <a:cubicBezTo>
                    <a:pt x="37" y="4"/>
                    <a:pt x="33" y="5"/>
                    <a:pt x="30" y="5"/>
                  </a:cubicBezTo>
                  <a:cubicBezTo>
                    <a:pt x="29" y="6"/>
                    <a:pt x="28" y="6"/>
                    <a:pt x="28" y="7"/>
                  </a:cubicBezTo>
                  <a:cubicBezTo>
                    <a:pt x="28" y="9"/>
                    <a:pt x="27" y="11"/>
                    <a:pt x="27" y="12"/>
                  </a:cubicBezTo>
                  <a:cubicBezTo>
                    <a:pt x="27" y="21"/>
                    <a:pt x="27" y="30"/>
                    <a:pt x="27" y="39"/>
                  </a:cubicBezTo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3" name="Freeform 3977"/>
            <p:cNvSpPr>
              <a:spLocks noEditPoints="1"/>
            </p:cNvSpPr>
            <p:nvPr/>
          </p:nvSpPr>
          <p:spPr bwMode="auto">
            <a:xfrm>
              <a:off x="2008188" y="706438"/>
              <a:ext cx="171450" cy="161925"/>
            </a:xfrm>
            <a:custGeom>
              <a:avLst/>
              <a:gdLst/>
              <a:ahLst/>
              <a:cxnLst>
                <a:cxn ang="0">
                  <a:pos x="22" y="51"/>
                </a:cxn>
                <a:cxn ang="0">
                  <a:pos x="19" y="56"/>
                </a:cxn>
                <a:cxn ang="0">
                  <a:pos x="15" y="64"/>
                </a:cxn>
                <a:cxn ang="0">
                  <a:pos x="10" y="75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1" y="75"/>
                </a:cxn>
                <a:cxn ang="0">
                  <a:pos x="3" y="69"/>
                </a:cxn>
                <a:cxn ang="0">
                  <a:pos x="8" y="59"/>
                </a:cxn>
                <a:cxn ang="0">
                  <a:pos x="12" y="51"/>
                </a:cxn>
                <a:cxn ang="0">
                  <a:pos x="15" y="44"/>
                </a:cxn>
                <a:cxn ang="0">
                  <a:pos x="19" y="36"/>
                </a:cxn>
                <a:cxn ang="0">
                  <a:pos x="22" y="28"/>
                </a:cxn>
                <a:cxn ang="0">
                  <a:pos x="26" y="21"/>
                </a:cxn>
                <a:cxn ang="0">
                  <a:pos x="29" y="13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46" y="1"/>
                </a:cxn>
                <a:cxn ang="0">
                  <a:pos x="48" y="6"/>
                </a:cxn>
                <a:cxn ang="0">
                  <a:pos x="52" y="13"/>
                </a:cxn>
                <a:cxn ang="0">
                  <a:pos x="58" y="26"/>
                </a:cxn>
                <a:cxn ang="0">
                  <a:pos x="60" y="31"/>
                </a:cxn>
                <a:cxn ang="0">
                  <a:pos x="64" y="40"/>
                </a:cxn>
                <a:cxn ang="0">
                  <a:pos x="69" y="48"/>
                </a:cxn>
                <a:cxn ang="0">
                  <a:pos x="73" y="58"/>
                </a:cxn>
                <a:cxn ang="0">
                  <a:pos x="77" y="66"/>
                </a:cxn>
                <a:cxn ang="0">
                  <a:pos x="80" y="73"/>
                </a:cxn>
                <a:cxn ang="0">
                  <a:pos x="81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7"/>
                </a:cxn>
                <a:cxn ang="0">
                  <a:pos x="54" y="51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2" y="43"/>
                </a:cxn>
                <a:cxn ang="0">
                  <a:pos x="50" y="37"/>
                </a:cxn>
                <a:cxn ang="0">
                  <a:pos x="48" y="33"/>
                </a:cxn>
                <a:cxn ang="0">
                  <a:pos x="44" y="26"/>
                </a:cxn>
                <a:cxn ang="0">
                  <a:pos x="41" y="18"/>
                </a:cxn>
                <a:cxn ang="0">
                  <a:pos x="39" y="14"/>
                </a:cxn>
                <a:cxn ang="0">
                  <a:pos x="38" y="15"/>
                </a:cxn>
                <a:cxn ang="0">
                  <a:pos x="34" y="23"/>
                </a:cxn>
                <a:cxn ang="0">
                  <a:pos x="29" y="33"/>
                </a:cxn>
                <a:cxn ang="0">
                  <a:pos x="24" y="45"/>
                </a:cxn>
                <a:cxn ang="0">
                  <a:pos x="25" y="46"/>
                </a:cxn>
              </a:cxnLst>
              <a:rect l="0" t="0" r="r" b="b"/>
              <a:pathLst>
                <a:path w="82" h="77">
                  <a:moveTo>
                    <a:pt x="38" y="51"/>
                  </a:moveTo>
                  <a:cubicBezTo>
                    <a:pt x="33" y="51"/>
                    <a:pt x="28" y="51"/>
                    <a:pt x="22" y="51"/>
                  </a:cubicBezTo>
                  <a:cubicBezTo>
                    <a:pt x="21" y="51"/>
                    <a:pt x="21" y="51"/>
                    <a:pt x="20" y="53"/>
                  </a:cubicBezTo>
                  <a:cubicBezTo>
                    <a:pt x="20" y="54"/>
                    <a:pt x="19" y="55"/>
                    <a:pt x="19" y="56"/>
                  </a:cubicBezTo>
                  <a:cubicBezTo>
                    <a:pt x="18" y="57"/>
                    <a:pt x="18" y="58"/>
                    <a:pt x="18" y="58"/>
                  </a:cubicBezTo>
                  <a:cubicBezTo>
                    <a:pt x="17" y="60"/>
                    <a:pt x="16" y="62"/>
                    <a:pt x="15" y="64"/>
                  </a:cubicBezTo>
                  <a:cubicBezTo>
                    <a:pt x="14" y="66"/>
                    <a:pt x="13" y="68"/>
                    <a:pt x="13" y="70"/>
                  </a:cubicBezTo>
                  <a:cubicBezTo>
                    <a:pt x="12" y="71"/>
                    <a:pt x="11" y="73"/>
                    <a:pt x="10" y="75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9" y="77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3" y="71"/>
                    <a:pt x="3" y="70"/>
                    <a:pt x="3" y="69"/>
                  </a:cubicBezTo>
                  <a:cubicBezTo>
                    <a:pt x="4" y="68"/>
                    <a:pt x="5" y="66"/>
                    <a:pt x="6" y="64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7"/>
                    <a:pt x="10" y="56"/>
                    <a:pt x="10" y="54"/>
                  </a:cubicBezTo>
                  <a:cubicBezTo>
                    <a:pt x="11" y="53"/>
                    <a:pt x="11" y="52"/>
                    <a:pt x="12" y="51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4" y="47"/>
                    <a:pt x="14" y="46"/>
                    <a:pt x="15" y="44"/>
                  </a:cubicBezTo>
                  <a:cubicBezTo>
                    <a:pt x="16" y="43"/>
                    <a:pt x="16" y="42"/>
                    <a:pt x="16" y="41"/>
                  </a:cubicBezTo>
                  <a:cubicBezTo>
                    <a:pt x="17" y="39"/>
                    <a:pt x="18" y="38"/>
                    <a:pt x="19" y="36"/>
                  </a:cubicBezTo>
                  <a:cubicBezTo>
                    <a:pt x="19" y="35"/>
                    <a:pt x="20" y="33"/>
                    <a:pt x="21" y="32"/>
                  </a:cubicBezTo>
                  <a:cubicBezTo>
                    <a:pt x="21" y="31"/>
                    <a:pt x="22" y="29"/>
                    <a:pt x="22" y="28"/>
                  </a:cubicBezTo>
                  <a:cubicBezTo>
                    <a:pt x="23" y="28"/>
                    <a:pt x="23" y="27"/>
                    <a:pt x="23" y="26"/>
                  </a:cubicBezTo>
                  <a:cubicBezTo>
                    <a:pt x="24" y="25"/>
                    <a:pt x="25" y="23"/>
                    <a:pt x="26" y="21"/>
                  </a:cubicBezTo>
                  <a:cubicBezTo>
                    <a:pt x="26" y="20"/>
                    <a:pt x="27" y="18"/>
                    <a:pt x="28" y="17"/>
                  </a:cubicBezTo>
                  <a:cubicBezTo>
                    <a:pt x="28" y="16"/>
                    <a:pt x="29" y="15"/>
                    <a:pt x="29" y="13"/>
                  </a:cubicBezTo>
                  <a:cubicBezTo>
                    <a:pt x="30" y="13"/>
                    <a:pt x="30" y="12"/>
                    <a:pt x="30" y="11"/>
                  </a:cubicBezTo>
                  <a:cubicBezTo>
                    <a:pt x="31" y="10"/>
                    <a:pt x="31" y="9"/>
                    <a:pt x="31" y="8"/>
                  </a:cubicBezTo>
                  <a:cubicBezTo>
                    <a:pt x="32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1" y="2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9" y="0"/>
                    <a:pt x="37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4"/>
                    <a:pt x="48" y="5"/>
                    <a:pt x="48" y="6"/>
                  </a:cubicBezTo>
                  <a:cubicBezTo>
                    <a:pt x="49" y="7"/>
                    <a:pt x="50" y="9"/>
                    <a:pt x="51" y="11"/>
                  </a:cubicBezTo>
                  <a:cubicBezTo>
                    <a:pt x="51" y="11"/>
                    <a:pt x="51" y="12"/>
                    <a:pt x="52" y="13"/>
                  </a:cubicBezTo>
                  <a:cubicBezTo>
                    <a:pt x="52" y="15"/>
                    <a:pt x="53" y="17"/>
                    <a:pt x="54" y="19"/>
                  </a:cubicBezTo>
                  <a:cubicBezTo>
                    <a:pt x="56" y="21"/>
                    <a:pt x="57" y="24"/>
                    <a:pt x="58" y="26"/>
                  </a:cubicBezTo>
                  <a:cubicBezTo>
                    <a:pt x="58" y="27"/>
                    <a:pt x="59" y="28"/>
                    <a:pt x="59" y="29"/>
                  </a:cubicBezTo>
                  <a:cubicBezTo>
                    <a:pt x="60" y="30"/>
                    <a:pt x="60" y="31"/>
                    <a:pt x="60" y="31"/>
                  </a:cubicBezTo>
                  <a:cubicBezTo>
                    <a:pt x="61" y="33"/>
                    <a:pt x="62" y="35"/>
                    <a:pt x="63" y="37"/>
                  </a:cubicBezTo>
                  <a:cubicBezTo>
                    <a:pt x="64" y="38"/>
                    <a:pt x="64" y="39"/>
                    <a:pt x="64" y="40"/>
                  </a:cubicBezTo>
                  <a:cubicBezTo>
                    <a:pt x="65" y="40"/>
                    <a:pt x="65" y="41"/>
                    <a:pt x="65" y="42"/>
                  </a:cubicBezTo>
                  <a:cubicBezTo>
                    <a:pt x="66" y="44"/>
                    <a:pt x="68" y="46"/>
                    <a:pt x="69" y="48"/>
                  </a:cubicBezTo>
                  <a:cubicBezTo>
                    <a:pt x="69" y="50"/>
                    <a:pt x="70" y="51"/>
                    <a:pt x="71" y="53"/>
                  </a:cubicBezTo>
                  <a:cubicBezTo>
                    <a:pt x="71" y="54"/>
                    <a:pt x="72" y="56"/>
                    <a:pt x="73" y="58"/>
                  </a:cubicBezTo>
                  <a:cubicBezTo>
                    <a:pt x="74" y="59"/>
                    <a:pt x="74" y="60"/>
                    <a:pt x="74" y="60"/>
                  </a:cubicBezTo>
                  <a:cubicBezTo>
                    <a:pt x="75" y="62"/>
                    <a:pt x="76" y="64"/>
                    <a:pt x="77" y="66"/>
                  </a:cubicBezTo>
                  <a:cubicBezTo>
                    <a:pt x="78" y="67"/>
                    <a:pt x="78" y="69"/>
                    <a:pt x="79" y="70"/>
                  </a:cubicBezTo>
                  <a:cubicBezTo>
                    <a:pt x="80" y="71"/>
                    <a:pt x="80" y="72"/>
                    <a:pt x="80" y="73"/>
                  </a:cubicBezTo>
                  <a:cubicBezTo>
                    <a:pt x="81" y="74"/>
                    <a:pt x="81" y="75"/>
                    <a:pt x="82" y="75"/>
                  </a:cubicBezTo>
                  <a:cubicBezTo>
                    <a:pt x="82" y="76"/>
                    <a:pt x="82" y="77"/>
                    <a:pt x="81" y="77"/>
                  </a:cubicBezTo>
                  <a:cubicBezTo>
                    <a:pt x="77" y="77"/>
                    <a:pt x="73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3"/>
                    <a:pt x="65" y="72"/>
                    <a:pt x="64" y="70"/>
                  </a:cubicBezTo>
                  <a:cubicBezTo>
                    <a:pt x="64" y="68"/>
                    <a:pt x="63" y="66"/>
                    <a:pt x="62" y="65"/>
                  </a:cubicBezTo>
                  <a:cubicBezTo>
                    <a:pt x="61" y="63"/>
                    <a:pt x="61" y="61"/>
                    <a:pt x="60" y="60"/>
                  </a:cubicBezTo>
                  <a:cubicBezTo>
                    <a:pt x="59" y="59"/>
                    <a:pt x="59" y="58"/>
                    <a:pt x="59" y="57"/>
                  </a:cubicBezTo>
                  <a:cubicBezTo>
                    <a:pt x="58" y="56"/>
                    <a:pt x="57" y="54"/>
                    <a:pt x="56" y="53"/>
                  </a:cubicBezTo>
                  <a:cubicBezTo>
                    <a:pt x="56" y="52"/>
                    <a:pt x="55" y="51"/>
                    <a:pt x="54" y="51"/>
                  </a:cubicBezTo>
                  <a:cubicBezTo>
                    <a:pt x="49" y="51"/>
                    <a:pt x="44" y="51"/>
                    <a:pt x="38" y="51"/>
                  </a:cubicBezTo>
                  <a:moveTo>
                    <a:pt x="38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3" y="44"/>
                    <a:pt x="53" y="44"/>
                    <a:pt x="52" y="43"/>
                  </a:cubicBezTo>
                  <a:cubicBezTo>
                    <a:pt x="52" y="42"/>
                    <a:pt x="52" y="41"/>
                    <a:pt x="51" y="41"/>
                  </a:cubicBezTo>
                  <a:cubicBezTo>
                    <a:pt x="51" y="39"/>
                    <a:pt x="50" y="38"/>
                    <a:pt x="50" y="37"/>
                  </a:cubicBezTo>
                  <a:cubicBezTo>
                    <a:pt x="50" y="37"/>
                    <a:pt x="49" y="36"/>
                    <a:pt x="49" y="36"/>
                  </a:cubicBezTo>
                  <a:cubicBezTo>
                    <a:pt x="49" y="35"/>
                    <a:pt x="48" y="34"/>
                    <a:pt x="48" y="33"/>
                  </a:cubicBezTo>
                  <a:cubicBezTo>
                    <a:pt x="47" y="31"/>
                    <a:pt x="46" y="29"/>
                    <a:pt x="45" y="28"/>
                  </a:cubicBezTo>
                  <a:cubicBezTo>
                    <a:pt x="45" y="27"/>
                    <a:pt x="45" y="26"/>
                    <a:pt x="44" y="26"/>
                  </a:cubicBezTo>
                  <a:cubicBezTo>
                    <a:pt x="44" y="25"/>
                    <a:pt x="44" y="24"/>
                    <a:pt x="43" y="23"/>
                  </a:cubicBezTo>
                  <a:cubicBezTo>
                    <a:pt x="42" y="21"/>
                    <a:pt x="41" y="19"/>
                    <a:pt x="41" y="18"/>
                  </a:cubicBezTo>
                  <a:cubicBezTo>
                    <a:pt x="40" y="16"/>
                    <a:pt x="40" y="15"/>
                    <a:pt x="39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6"/>
                    <a:pt x="37" y="17"/>
                    <a:pt x="36" y="17"/>
                  </a:cubicBezTo>
                  <a:cubicBezTo>
                    <a:pt x="36" y="19"/>
                    <a:pt x="35" y="21"/>
                    <a:pt x="34" y="23"/>
                  </a:cubicBezTo>
                  <a:cubicBezTo>
                    <a:pt x="32" y="26"/>
                    <a:pt x="31" y="28"/>
                    <a:pt x="30" y="31"/>
                  </a:cubicBezTo>
                  <a:cubicBezTo>
                    <a:pt x="30" y="32"/>
                    <a:pt x="29" y="33"/>
                    <a:pt x="29" y="33"/>
                  </a:cubicBezTo>
                  <a:cubicBezTo>
                    <a:pt x="28" y="35"/>
                    <a:pt x="27" y="36"/>
                    <a:pt x="27" y="38"/>
                  </a:cubicBezTo>
                  <a:cubicBezTo>
                    <a:pt x="26" y="40"/>
                    <a:pt x="25" y="43"/>
                    <a:pt x="24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5" y="46"/>
                    <a:pt x="25" y="46"/>
                    <a:pt x="25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4" name="Freeform 3978"/>
            <p:cNvSpPr>
              <a:spLocks noEditPoints="1"/>
            </p:cNvSpPr>
            <p:nvPr/>
          </p:nvSpPr>
          <p:spPr bwMode="auto">
            <a:xfrm>
              <a:off x="1498600" y="706438"/>
              <a:ext cx="171450" cy="1619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7" y="4"/>
                </a:cxn>
                <a:cxn ang="0">
                  <a:pos x="51" y="12"/>
                </a:cxn>
                <a:cxn ang="0">
                  <a:pos x="53" y="17"/>
                </a:cxn>
                <a:cxn ang="0">
                  <a:pos x="57" y="24"/>
                </a:cxn>
                <a:cxn ang="0">
                  <a:pos x="61" y="33"/>
                </a:cxn>
                <a:cxn ang="0">
                  <a:pos x="68" y="47"/>
                </a:cxn>
                <a:cxn ang="0">
                  <a:pos x="70" y="51"/>
                </a:cxn>
                <a:cxn ang="0">
                  <a:pos x="73" y="59"/>
                </a:cxn>
                <a:cxn ang="0">
                  <a:pos x="77" y="66"/>
                </a:cxn>
                <a:cxn ang="0">
                  <a:pos x="79" y="71"/>
                </a:cxn>
                <a:cxn ang="0">
                  <a:pos x="81" y="76"/>
                </a:cxn>
                <a:cxn ang="0">
                  <a:pos x="80" y="77"/>
                </a:cxn>
                <a:cxn ang="0">
                  <a:pos x="67" y="75"/>
                </a:cxn>
                <a:cxn ang="0">
                  <a:pos x="62" y="65"/>
                </a:cxn>
                <a:cxn ang="0">
                  <a:pos x="59" y="58"/>
                </a:cxn>
                <a:cxn ang="0">
                  <a:pos x="56" y="52"/>
                </a:cxn>
                <a:cxn ang="0">
                  <a:pos x="54" y="51"/>
                </a:cxn>
                <a:cxn ang="0">
                  <a:pos x="22" y="51"/>
                </a:cxn>
                <a:cxn ang="0">
                  <a:pos x="18" y="58"/>
                </a:cxn>
                <a:cxn ang="0">
                  <a:pos x="14" y="66"/>
                </a:cxn>
                <a:cxn ang="0">
                  <a:pos x="11" y="72"/>
                </a:cxn>
                <a:cxn ang="0">
                  <a:pos x="8" y="77"/>
                </a:cxn>
                <a:cxn ang="0">
                  <a:pos x="1" y="77"/>
                </a:cxn>
                <a:cxn ang="0">
                  <a:pos x="2" y="72"/>
                </a:cxn>
                <a:cxn ang="0">
                  <a:pos x="4" y="67"/>
                </a:cxn>
                <a:cxn ang="0">
                  <a:pos x="8" y="60"/>
                </a:cxn>
                <a:cxn ang="0">
                  <a:pos x="11" y="52"/>
                </a:cxn>
                <a:cxn ang="0">
                  <a:pos x="14" y="46"/>
                </a:cxn>
                <a:cxn ang="0">
                  <a:pos x="18" y="37"/>
                </a:cxn>
                <a:cxn ang="0">
                  <a:pos x="22" y="29"/>
                </a:cxn>
                <a:cxn ang="0">
                  <a:pos x="25" y="22"/>
                </a:cxn>
                <a:cxn ang="0">
                  <a:pos x="29" y="14"/>
                </a:cxn>
                <a:cxn ang="0">
                  <a:pos x="31" y="8"/>
                </a:cxn>
                <a:cxn ang="0">
                  <a:pos x="22" y="3"/>
                </a:cxn>
                <a:cxn ang="0">
                  <a:pos x="21" y="0"/>
                </a:cxn>
                <a:cxn ang="0">
                  <a:pos x="33" y="0"/>
                </a:cxn>
                <a:cxn ang="0">
                  <a:pos x="38" y="46"/>
                </a:cxn>
                <a:cxn ang="0">
                  <a:pos x="53" y="46"/>
                </a:cxn>
                <a:cxn ang="0">
                  <a:pos x="51" y="41"/>
                </a:cxn>
                <a:cxn ang="0">
                  <a:pos x="48" y="34"/>
                </a:cxn>
                <a:cxn ang="0">
                  <a:pos x="45" y="27"/>
                </a:cxn>
                <a:cxn ang="0">
                  <a:pos x="41" y="19"/>
                </a:cxn>
                <a:cxn ang="0">
                  <a:pos x="38" y="14"/>
                </a:cxn>
                <a:cxn ang="0">
                  <a:pos x="36" y="17"/>
                </a:cxn>
                <a:cxn ang="0">
                  <a:pos x="32" y="27"/>
                </a:cxn>
                <a:cxn ang="0">
                  <a:pos x="28" y="36"/>
                </a:cxn>
                <a:cxn ang="0">
                  <a:pos x="23" y="45"/>
                </a:cxn>
                <a:cxn ang="0">
                  <a:pos x="24" y="46"/>
                </a:cxn>
              </a:cxnLst>
              <a:rect l="0" t="0" r="r" b="b"/>
              <a:pathLst>
                <a:path w="82" h="77">
                  <a:moveTo>
                    <a:pt x="33" y="0"/>
                  </a:moveTo>
                  <a:cubicBezTo>
                    <a:pt x="36" y="0"/>
                    <a:pt x="40" y="0"/>
                    <a:pt x="44" y="0"/>
                  </a:cubicBezTo>
                  <a:cubicBezTo>
                    <a:pt x="45" y="0"/>
                    <a:pt x="45" y="0"/>
                    <a:pt x="46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9" y="8"/>
                    <a:pt x="50" y="10"/>
                    <a:pt x="51" y="12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8"/>
                    <a:pt x="55" y="20"/>
                    <a:pt x="56" y="21"/>
                  </a:cubicBezTo>
                  <a:cubicBezTo>
                    <a:pt x="56" y="22"/>
                    <a:pt x="57" y="23"/>
                    <a:pt x="57" y="24"/>
                  </a:cubicBezTo>
                  <a:cubicBezTo>
                    <a:pt x="57" y="25"/>
                    <a:pt x="58" y="26"/>
                    <a:pt x="58" y="27"/>
                  </a:cubicBezTo>
                  <a:cubicBezTo>
                    <a:pt x="59" y="29"/>
                    <a:pt x="60" y="31"/>
                    <a:pt x="61" y="33"/>
                  </a:cubicBezTo>
                  <a:cubicBezTo>
                    <a:pt x="63" y="36"/>
                    <a:pt x="64" y="39"/>
                    <a:pt x="65" y="42"/>
                  </a:cubicBezTo>
                  <a:cubicBezTo>
                    <a:pt x="66" y="43"/>
                    <a:pt x="67" y="45"/>
                    <a:pt x="68" y="47"/>
                  </a:cubicBezTo>
                  <a:cubicBezTo>
                    <a:pt x="68" y="48"/>
                    <a:pt x="68" y="49"/>
                    <a:pt x="69" y="49"/>
                  </a:cubicBezTo>
                  <a:cubicBezTo>
                    <a:pt x="69" y="50"/>
                    <a:pt x="70" y="51"/>
                    <a:pt x="70" y="51"/>
                  </a:cubicBezTo>
                  <a:cubicBezTo>
                    <a:pt x="71" y="53"/>
                    <a:pt x="71" y="55"/>
                    <a:pt x="72" y="56"/>
                  </a:cubicBezTo>
                  <a:cubicBezTo>
                    <a:pt x="73" y="57"/>
                    <a:pt x="73" y="58"/>
                    <a:pt x="73" y="59"/>
                  </a:cubicBezTo>
                  <a:cubicBezTo>
                    <a:pt x="74" y="60"/>
                    <a:pt x="74" y="60"/>
                    <a:pt x="74" y="61"/>
                  </a:cubicBezTo>
                  <a:cubicBezTo>
                    <a:pt x="75" y="63"/>
                    <a:pt x="76" y="64"/>
                    <a:pt x="77" y="66"/>
                  </a:cubicBezTo>
                  <a:cubicBezTo>
                    <a:pt x="77" y="67"/>
                    <a:pt x="78" y="68"/>
                    <a:pt x="78" y="69"/>
                  </a:cubicBezTo>
                  <a:cubicBezTo>
                    <a:pt x="79" y="70"/>
                    <a:pt x="79" y="70"/>
                    <a:pt x="79" y="71"/>
                  </a:cubicBezTo>
                  <a:cubicBezTo>
                    <a:pt x="80" y="72"/>
                    <a:pt x="81" y="74"/>
                    <a:pt x="81" y="75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2" y="76"/>
                    <a:pt x="81" y="77"/>
                    <a:pt x="81" y="77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8" y="77"/>
                    <a:pt x="67" y="76"/>
                    <a:pt x="67" y="75"/>
                  </a:cubicBezTo>
                  <a:cubicBezTo>
                    <a:pt x="66" y="74"/>
                    <a:pt x="65" y="72"/>
                    <a:pt x="65" y="70"/>
                  </a:cubicBezTo>
                  <a:cubicBezTo>
                    <a:pt x="64" y="68"/>
                    <a:pt x="63" y="67"/>
                    <a:pt x="62" y="65"/>
                  </a:cubicBezTo>
                  <a:cubicBezTo>
                    <a:pt x="61" y="63"/>
                    <a:pt x="61" y="62"/>
                    <a:pt x="60" y="60"/>
                  </a:cubicBezTo>
                  <a:cubicBezTo>
                    <a:pt x="60" y="60"/>
                    <a:pt x="59" y="59"/>
                    <a:pt x="59" y="58"/>
                  </a:cubicBezTo>
                  <a:cubicBezTo>
                    <a:pt x="58" y="57"/>
                    <a:pt x="57" y="55"/>
                    <a:pt x="57" y="53"/>
                  </a:cubicBezTo>
                  <a:cubicBezTo>
                    <a:pt x="56" y="53"/>
                    <a:pt x="56" y="52"/>
                    <a:pt x="56" y="52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2"/>
                  </a:cubicBezTo>
                  <a:cubicBezTo>
                    <a:pt x="19" y="54"/>
                    <a:pt x="18" y="56"/>
                    <a:pt x="18" y="58"/>
                  </a:cubicBezTo>
                  <a:cubicBezTo>
                    <a:pt x="17" y="59"/>
                    <a:pt x="17" y="60"/>
                    <a:pt x="16" y="61"/>
                  </a:cubicBezTo>
                  <a:cubicBezTo>
                    <a:pt x="16" y="62"/>
                    <a:pt x="15" y="64"/>
                    <a:pt x="14" y="66"/>
                  </a:cubicBezTo>
                  <a:cubicBezTo>
                    <a:pt x="14" y="67"/>
                    <a:pt x="13" y="68"/>
                    <a:pt x="13" y="69"/>
                  </a:cubicBezTo>
                  <a:cubicBezTo>
                    <a:pt x="12" y="70"/>
                    <a:pt x="12" y="71"/>
                    <a:pt x="11" y="72"/>
                  </a:cubicBezTo>
                  <a:cubicBezTo>
                    <a:pt x="11" y="73"/>
                    <a:pt x="10" y="74"/>
                    <a:pt x="10" y="75"/>
                  </a:cubicBezTo>
                  <a:cubicBezTo>
                    <a:pt x="10" y="76"/>
                    <a:pt x="9" y="77"/>
                    <a:pt x="8" y="77"/>
                  </a:cubicBezTo>
                  <a:cubicBezTo>
                    <a:pt x="6" y="77"/>
                    <a:pt x="4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1" y="74"/>
                    <a:pt x="2" y="73"/>
                    <a:pt x="2" y="72"/>
                  </a:cubicBezTo>
                  <a:cubicBezTo>
                    <a:pt x="2" y="71"/>
                    <a:pt x="3" y="70"/>
                    <a:pt x="3" y="70"/>
                  </a:cubicBezTo>
                  <a:cubicBezTo>
                    <a:pt x="3" y="69"/>
                    <a:pt x="4" y="68"/>
                    <a:pt x="4" y="67"/>
                  </a:cubicBezTo>
                  <a:cubicBezTo>
                    <a:pt x="5" y="66"/>
                    <a:pt x="5" y="65"/>
                    <a:pt x="5" y="65"/>
                  </a:cubicBezTo>
                  <a:cubicBezTo>
                    <a:pt x="6" y="63"/>
                    <a:pt x="7" y="61"/>
                    <a:pt x="8" y="60"/>
                  </a:cubicBezTo>
                  <a:cubicBezTo>
                    <a:pt x="8" y="59"/>
                    <a:pt x="9" y="58"/>
                    <a:pt x="9" y="57"/>
                  </a:cubicBezTo>
                  <a:cubicBezTo>
                    <a:pt x="10" y="55"/>
                    <a:pt x="11" y="53"/>
                    <a:pt x="11" y="52"/>
                  </a:cubicBezTo>
                  <a:cubicBezTo>
                    <a:pt x="12" y="51"/>
                    <a:pt x="12" y="50"/>
                    <a:pt x="13" y="49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5" y="45"/>
                    <a:pt x="15" y="44"/>
                    <a:pt x="15" y="44"/>
                  </a:cubicBezTo>
                  <a:cubicBezTo>
                    <a:pt x="16" y="41"/>
                    <a:pt x="17" y="39"/>
                    <a:pt x="18" y="37"/>
                  </a:cubicBezTo>
                  <a:cubicBezTo>
                    <a:pt x="19" y="35"/>
                    <a:pt x="20" y="34"/>
                    <a:pt x="21" y="32"/>
                  </a:cubicBezTo>
                  <a:cubicBezTo>
                    <a:pt x="21" y="31"/>
                    <a:pt x="21" y="30"/>
                    <a:pt x="22" y="29"/>
                  </a:cubicBezTo>
                  <a:cubicBezTo>
                    <a:pt x="22" y="28"/>
                    <a:pt x="22" y="28"/>
                    <a:pt x="23" y="27"/>
                  </a:cubicBezTo>
                  <a:cubicBezTo>
                    <a:pt x="24" y="25"/>
                    <a:pt x="24" y="24"/>
                    <a:pt x="25" y="22"/>
                  </a:cubicBezTo>
                  <a:cubicBezTo>
                    <a:pt x="26" y="20"/>
                    <a:pt x="27" y="19"/>
                    <a:pt x="27" y="17"/>
                  </a:cubicBezTo>
                  <a:cubicBezTo>
                    <a:pt x="28" y="16"/>
                    <a:pt x="28" y="15"/>
                    <a:pt x="29" y="14"/>
                  </a:cubicBezTo>
                  <a:cubicBezTo>
                    <a:pt x="29" y="13"/>
                    <a:pt x="30" y="13"/>
                    <a:pt x="30" y="12"/>
                  </a:cubicBezTo>
                  <a:cubicBezTo>
                    <a:pt x="30" y="11"/>
                    <a:pt x="31" y="9"/>
                    <a:pt x="31" y="8"/>
                  </a:cubicBezTo>
                  <a:cubicBezTo>
                    <a:pt x="31" y="6"/>
                    <a:pt x="31" y="5"/>
                    <a:pt x="29" y="4"/>
                  </a:cubicBezTo>
                  <a:cubicBezTo>
                    <a:pt x="27" y="4"/>
                    <a:pt x="24" y="3"/>
                    <a:pt x="22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9" y="0"/>
                    <a:pt x="33" y="0"/>
                  </a:cubicBezTo>
                  <a:moveTo>
                    <a:pt x="38" y="46"/>
                  </a:moveTo>
                  <a:cubicBezTo>
                    <a:pt x="38" y="46"/>
                    <a:pt x="38" y="46"/>
                    <a:pt x="38" y="46"/>
                  </a:cubicBezTo>
                  <a:cubicBezTo>
                    <a:pt x="43" y="46"/>
                    <a:pt x="47" y="46"/>
                    <a:pt x="52" y="46"/>
                  </a:cubicBezTo>
                  <a:cubicBezTo>
                    <a:pt x="52" y="46"/>
                    <a:pt x="53" y="46"/>
                    <a:pt x="53" y="46"/>
                  </a:cubicBezTo>
                  <a:cubicBezTo>
                    <a:pt x="54" y="46"/>
                    <a:pt x="54" y="46"/>
                    <a:pt x="53" y="45"/>
                  </a:cubicBezTo>
                  <a:cubicBezTo>
                    <a:pt x="53" y="44"/>
                    <a:pt x="52" y="42"/>
                    <a:pt x="51" y="41"/>
                  </a:cubicBezTo>
                  <a:cubicBezTo>
                    <a:pt x="51" y="40"/>
                    <a:pt x="50" y="39"/>
                    <a:pt x="50" y="38"/>
                  </a:cubicBezTo>
                  <a:cubicBezTo>
                    <a:pt x="49" y="36"/>
                    <a:pt x="49" y="35"/>
                    <a:pt x="48" y="34"/>
                  </a:cubicBezTo>
                  <a:cubicBezTo>
                    <a:pt x="48" y="33"/>
                    <a:pt x="47" y="32"/>
                    <a:pt x="47" y="31"/>
                  </a:cubicBezTo>
                  <a:cubicBezTo>
                    <a:pt x="46" y="30"/>
                    <a:pt x="46" y="28"/>
                    <a:pt x="45" y="27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3" y="22"/>
                    <a:pt x="42" y="21"/>
                    <a:pt x="41" y="19"/>
                  </a:cubicBezTo>
                  <a:cubicBezTo>
                    <a:pt x="40" y="17"/>
                    <a:pt x="40" y="16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7" y="16"/>
                    <a:pt x="36" y="17"/>
                  </a:cubicBezTo>
                  <a:cubicBezTo>
                    <a:pt x="36" y="19"/>
                    <a:pt x="35" y="20"/>
                    <a:pt x="34" y="22"/>
                  </a:cubicBezTo>
                  <a:cubicBezTo>
                    <a:pt x="33" y="24"/>
                    <a:pt x="32" y="26"/>
                    <a:pt x="32" y="27"/>
                  </a:cubicBezTo>
                  <a:cubicBezTo>
                    <a:pt x="31" y="30"/>
                    <a:pt x="30" y="32"/>
                    <a:pt x="29" y="34"/>
                  </a:cubicBezTo>
                  <a:cubicBezTo>
                    <a:pt x="28" y="34"/>
                    <a:pt x="28" y="35"/>
                    <a:pt x="28" y="36"/>
                  </a:cubicBezTo>
                  <a:cubicBezTo>
                    <a:pt x="27" y="37"/>
                    <a:pt x="26" y="39"/>
                    <a:pt x="25" y="41"/>
                  </a:cubicBezTo>
                  <a:cubicBezTo>
                    <a:pt x="25" y="42"/>
                    <a:pt x="24" y="44"/>
                    <a:pt x="23" y="45"/>
                  </a:cubicBezTo>
                  <a:cubicBezTo>
                    <a:pt x="23" y="46"/>
                    <a:pt x="23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5" name="Freeform 3979"/>
            <p:cNvSpPr>
              <a:spLocks/>
            </p:cNvSpPr>
            <p:nvPr/>
          </p:nvSpPr>
          <p:spPr bwMode="auto">
            <a:xfrm>
              <a:off x="1338263" y="703263"/>
              <a:ext cx="142875" cy="166688"/>
            </a:xfrm>
            <a:custGeom>
              <a:avLst/>
              <a:gdLst/>
              <a:ahLst/>
              <a:cxnLst>
                <a:cxn ang="0">
                  <a:pos x="35" y="79"/>
                </a:cxn>
                <a:cxn ang="0">
                  <a:pos x="27" y="77"/>
                </a:cxn>
                <a:cxn ang="0">
                  <a:pos x="18" y="72"/>
                </a:cxn>
                <a:cxn ang="0">
                  <a:pos x="10" y="66"/>
                </a:cxn>
                <a:cxn ang="0">
                  <a:pos x="4" y="57"/>
                </a:cxn>
                <a:cxn ang="0">
                  <a:pos x="2" y="51"/>
                </a:cxn>
                <a:cxn ang="0">
                  <a:pos x="0" y="39"/>
                </a:cxn>
                <a:cxn ang="0">
                  <a:pos x="2" y="23"/>
                </a:cxn>
                <a:cxn ang="0">
                  <a:pos x="6" y="13"/>
                </a:cxn>
                <a:cxn ang="0">
                  <a:pos x="16" y="4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47" y="0"/>
                </a:cxn>
                <a:cxn ang="0">
                  <a:pos x="59" y="4"/>
                </a:cxn>
                <a:cxn ang="0">
                  <a:pos x="65" y="9"/>
                </a:cxn>
                <a:cxn ang="0">
                  <a:pos x="67" y="17"/>
                </a:cxn>
                <a:cxn ang="0">
                  <a:pos x="56" y="17"/>
                </a:cxn>
                <a:cxn ang="0">
                  <a:pos x="54" y="15"/>
                </a:cxn>
                <a:cxn ang="0">
                  <a:pos x="39" y="5"/>
                </a:cxn>
                <a:cxn ang="0">
                  <a:pos x="28" y="7"/>
                </a:cxn>
                <a:cxn ang="0">
                  <a:pos x="24" y="9"/>
                </a:cxn>
                <a:cxn ang="0">
                  <a:pos x="18" y="17"/>
                </a:cxn>
                <a:cxn ang="0">
                  <a:pos x="15" y="27"/>
                </a:cxn>
                <a:cxn ang="0">
                  <a:pos x="14" y="34"/>
                </a:cxn>
                <a:cxn ang="0">
                  <a:pos x="17" y="51"/>
                </a:cxn>
                <a:cxn ang="0">
                  <a:pos x="20" y="59"/>
                </a:cxn>
                <a:cxn ang="0">
                  <a:pos x="30" y="69"/>
                </a:cxn>
                <a:cxn ang="0">
                  <a:pos x="39" y="72"/>
                </a:cxn>
                <a:cxn ang="0">
                  <a:pos x="46" y="73"/>
                </a:cxn>
                <a:cxn ang="0">
                  <a:pos x="63" y="72"/>
                </a:cxn>
                <a:cxn ang="0">
                  <a:pos x="68" y="72"/>
                </a:cxn>
                <a:cxn ang="0">
                  <a:pos x="67" y="76"/>
                </a:cxn>
                <a:cxn ang="0">
                  <a:pos x="57" y="78"/>
                </a:cxn>
                <a:cxn ang="0">
                  <a:pos x="43" y="79"/>
                </a:cxn>
              </a:cxnLst>
              <a:rect l="0" t="0" r="r" b="b"/>
              <a:pathLst>
                <a:path w="68" h="79">
                  <a:moveTo>
                    <a:pt x="43" y="79"/>
                  </a:moveTo>
                  <a:cubicBezTo>
                    <a:pt x="41" y="79"/>
                    <a:pt x="38" y="79"/>
                    <a:pt x="35" y="79"/>
                  </a:cubicBezTo>
                  <a:cubicBezTo>
                    <a:pt x="34" y="79"/>
                    <a:pt x="33" y="78"/>
                    <a:pt x="32" y="78"/>
                  </a:cubicBezTo>
                  <a:cubicBezTo>
                    <a:pt x="30" y="78"/>
                    <a:pt x="29" y="77"/>
                    <a:pt x="27" y="77"/>
                  </a:cubicBezTo>
                  <a:cubicBezTo>
                    <a:pt x="25" y="76"/>
                    <a:pt x="23" y="75"/>
                    <a:pt x="21" y="74"/>
                  </a:cubicBezTo>
                  <a:cubicBezTo>
                    <a:pt x="20" y="74"/>
                    <a:pt x="19" y="73"/>
                    <a:pt x="18" y="72"/>
                  </a:cubicBezTo>
                  <a:cubicBezTo>
                    <a:pt x="16" y="71"/>
                    <a:pt x="15" y="70"/>
                    <a:pt x="13" y="69"/>
                  </a:cubicBezTo>
                  <a:cubicBezTo>
                    <a:pt x="12" y="68"/>
                    <a:pt x="11" y="67"/>
                    <a:pt x="10" y="66"/>
                  </a:cubicBezTo>
                  <a:cubicBezTo>
                    <a:pt x="9" y="64"/>
                    <a:pt x="8" y="63"/>
                    <a:pt x="7" y="61"/>
                  </a:cubicBezTo>
                  <a:cubicBezTo>
                    <a:pt x="6" y="59"/>
                    <a:pt x="5" y="58"/>
                    <a:pt x="4" y="57"/>
                  </a:cubicBezTo>
                  <a:cubicBezTo>
                    <a:pt x="4" y="56"/>
                    <a:pt x="4" y="55"/>
                    <a:pt x="3" y="54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2" y="49"/>
                    <a:pt x="1" y="47"/>
                    <a:pt x="1" y="44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0" y="36"/>
                    <a:pt x="0" y="33"/>
                    <a:pt x="0" y="31"/>
                  </a:cubicBezTo>
                  <a:cubicBezTo>
                    <a:pt x="1" y="28"/>
                    <a:pt x="1" y="26"/>
                    <a:pt x="2" y="23"/>
                  </a:cubicBezTo>
                  <a:cubicBezTo>
                    <a:pt x="2" y="22"/>
                    <a:pt x="3" y="20"/>
                    <a:pt x="3" y="19"/>
                  </a:cubicBezTo>
                  <a:cubicBezTo>
                    <a:pt x="4" y="17"/>
                    <a:pt x="5" y="15"/>
                    <a:pt x="6" y="13"/>
                  </a:cubicBezTo>
                  <a:cubicBezTo>
                    <a:pt x="8" y="11"/>
                    <a:pt x="9" y="10"/>
                    <a:pt x="10" y="8"/>
                  </a:cubicBezTo>
                  <a:cubicBezTo>
                    <a:pt x="12" y="7"/>
                    <a:pt x="13" y="5"/>
                    <a:pt x="16" y="4"/>
                  </a:cubicBezTo>
                  <a:cubicBezTo>
                    <a:pt x="18" y="4"/>
                    <a:pt x="19" y="3"/>
                    <a:pt x="21" y="2"/>
                  </a:cubicBezTo>
                  <a:cubicBezTo>
                    <a:pt x="23" y="1"/>
                    <a:pt x="24" y="1"/>
                    <a:pt x="26" y="1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30" y="0"/>
                    <a:pt x="32" y="0"/>
                    <a:pt x="34" y="0"/>
                  </a:cubicBezTo>
                  <a:cubicBezTo>
                    <a:pt x="37" y="0"/>
                    <a:pt x="41" y="0"/>
                    <a:pt x="45" y="0"/>
                  </a:cubicBezTo>
                  <a:cubicBezTo>
                    <a:pt x="45" y="0"/>
                    <a:pt x="46" y="0"/>
                    <a:pt x="47" y="0"/>
                  </a:cubicBezTo>
                  <a:cubicBezTo>
                    <a:pt x="49" y="1"/>
                    <a:pt x="52" y="1"/>
                    <a:pt x="54" y="2"/>
                  </a:cubicBezTo>
                  <a:cubicBezTo>
                    <a:pt x="56" y="2"/>
                    <a:pt x="58" y="3"/>
                    <a:pt x="59" y="4"/>
                  </a:cubicBezTo>
                  <a:cubicBezTo>
                    <a:pt x="60" y="4"/>
                    <a:pt x="60" y="5"/>
                    <a:pt x="61" y="5"/>
                  </a:cubicBezTo>
                  <a:cubicBezTo>
                    <a:pt x="62" y="6"/>
                    <a:pt x="64" y="7"/>
                    <a:pt x="65" y="9"/>
                  </a:cubicBezTo>
                  <a:cubicBezTo>
                    <a:pt x="67" y="10"/>
                    <a:pt x="67" y="13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6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3" y="12"/>
                    <a:pt x="51" y="10"/>
                    <a:pt x="48" y="8"/>
                  </a:cubicBezTo>
                  <a:cubicBezTo>
                    <a:pt x="45" y="6"/>
                    <a:pt x="42" y="5"/>
                    <a:pt x="39" y="5"/>
                  </a:cubicBezTo>
                  <a:cubicBezTo>
                    <a:pt x="37" y="5"/>
                    <a:pt x="35" y="5"/>
                    <a:pt x="33" y="5"/>
                  </a:cubicBezTo>
                  <a:cubicBezTo>
                    <a:pt x="32" y="6"/>
                    <a:pt x="30" y="6"/>
                    <a:pt x="28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ubicBezTo>
                    <a:pt x="22" y="11"/>
                    <a:pt x="21" y="12"/>
                    <a:pt x="20" y="14"/>
                  </a:cubicBezTo>
                  <a:cubicBezTo>
                    <a:pt x="19" y="15"/>
                    <a:pt x="18" y="16"/>
                    <a:pt x="18" y="17"/>
                  </a:cubicBezTo>
                  <a:cubicBezTo>
                    <a:pt x="17" y="18"/>
                    <a:pt x="17" y="20"/>
                    <a:pt x="16" y="21"/>
                  </a:cubicBezTo>
                  <a:cubicBezTo>
                    <a:pt x="16" y="23"/>
                    <a:pt x="15" y="25"/>
                    <a:pt x="15" y="27"/>
                  </a:cubicBezTo>
                  <a:cubicBezTo>
                    <a:pt x="15" y="28"/>
                    <a:pt x="15" y="30"/>
                    <a:pt x="15" y="32"/>
                  </a:cubicBezTo>
                  <a:cubicBezTo>
                    <a:pt x="15" y="32"/>
                    <a:pt x="14" y="33"/>
                    <a:pt x="14" y="34"/>
                  </a:cubicBezTo>
                  <a:cubicBezTo>
                    <a:pt x="15" y="37"/>
                    <a:pt x="15" y="41"/>
                    <a:pt x="15" y="44"/>
                  </a:cubicBezTo>
                  <a:cubicBezTo>
                    <a:pt x="15" y="46"/>
                    <a:pt x="16" y="48"/>
                    <a:pt x="17" y="51"/>
                  </a:cubicBezTo>
                  <a:cubicBezTo>
                    <a:pt x="17" y="52"/>
                    <a:pt x="17" y="53"/>
                    <a:pt x="18" y="54"/>
                  </a:cubicBezTo>
                  <a:cubicBezTo>
                    <a:pt x="19" y="56"/>
                    <a:pt x="19" y="58"/>
                    <a:pt x="20" y="59"/>
                  </a:cubicBezTo>
                  <a:cubicBezTo>
                    <a:pt x="21" y="61"/>
                    <a:pt x="22" y="62"/>
                    <a:pt x="23" y="63"/>
                  </a:cubicBezTo>
                  <a:cubicBezTo>
                    <a:pt x="25" y="65"/>
                    <a:pt x="27" y="67"/>
                    <a:pt x="30" y="69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6" y="71"/>
                    <a:pt x="37" y="72"/>
                    <a:pt x="39" y="72"/>
                  </a:cubicBezTo>
                  <a:cubicBezTo>
                    <a:pt x="39" y="72"/>
                    <a:pt x="40" y="72"/>
                    <a:pt x="40" y="72"/>
                  </a:cubicBezTo>
                  <a:cubicBezTo>
                    <a:pt x="42" y="73"/>
                    <a:pt x="44" y="73"/>
                    <a:pt x="46" y="73"/>
                  </a:cubicBezTo>
                  <a:cubicBezTo>
                    <a:pt x="49" y="73"/>
                    <a:pt x="53" y="73"/>
                    <a:pt x="57" y="73"/>
                  </a:cubicBezTo>
                  <a:cubicBezTo>
                    <a:pt x="59" y="72"/>
                    <a:pt x="61" y="72"/>
                    <a:pt x="63" y="72"/>
                  </a:cubicBezTo>
                  <a:cubicBezTo>
                    <a:pt x="65" y="71"/>
                    <a:pt x="66" y="71"/>
                    <a:pt x="67" y="71"/>
                  </a:cubicBezTo>
                  <a:cubicBezTo>
                    <a:pt x="68" y="71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8" y="76"/>
                    <a:pt x="67" y="76"/>
                  </a:cubicBezTo>
                  <a:cubicBezTo>
                    <a:pt x="65" y="77"/>
                    <a:pt x="63" y="77"/>
                    <a:pt x="60" y="78"/>
                  </a:cubicBezTo>
                  <a:cubicBezTo>
                    <a:pt x="59" y="78"/>
                    <a:pt x="58" y="78"/>
                    <a:pt x="57" y="78"/>
                  </a:cubicBezTo>
                  <a:cubicBezTo>
                    <a:pt x="55" y="78"/>
                    <a:pt x="53" y="79"/>
                    <a:pt x="51" y="79"/>
                  </a:cubicBezTo>
                  <a:cubicBezTo>
                    <a:pt x="48" y="79"/>
                    <a:pt x="46" y="79"/>
                    <a:pt x="43" y="79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6" name="Freeform 3980"/>
            <p:cNvSpPr>
              <a:spLocks/>
            </p:cNvSpPr>
            <p:nvPr/>
          </p:nvSpPr>
          <p:spPr bwMode="auto">
            <a:xfrm>
              <a:off x="1852613" y="703263"/>
              <a:ext cx="142875" cy="166688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56" y="3"/>
                </a:cxn>
                <a:cxn ang="0">
                  <a:pos x="65" y="9"/>
                </a:cxn>
                <a:cxn ang="0">
                  <a:pos x="68" y="15"/>
                </a:cxn>
                <a:cxn ang="0">
                  <a:pos x="66" y="17"/>
                </a:cxn>
                <a:cxn ang="0">
                  <a:pos x="55" y="17"/>
                </a:cxn>
                <a:cxn ang="0">
                  <a:pos x="49" y="8"/>
                </a:cxn>
                <a:cxn ang="0">
                  <a:pos x="34" y="5"/>
                </a:cxn>
                <a:cxn ang="0">
                  <a:pos x="25" y="8"/>
                </a:cxn>
                <a:cxn ang="0">
                  <a:pos x="19" y="15"/>
                </a:cxn>
                <a:cxn ang="0">
                  <a:pos x="16" y="21"/>
                </a:cxn>
                <a:cxn ang="0">
                  <a:pos x="14" y="29"/>
                </a:cxn>
                <a:cxn ang="0">
                  <a:pos x="14" y="38"/>
                </a:cxn>
                <a:cxn ang="0">
                  <a:pos x="17" y="51"/>
                </a:cxn>
                <a:cxn ang="0">
                  <a:pos x="19" y="58"/>
                </a:cxn>
                <a:cxn ang="0">
                  <a:pos x="26" y="66"/>
                </a:cxn>
                <a:cxn ang="0">
                  <a:pos x="33" y="70"/>
                </a:cxn>
                <a:cxn ang="0">
                  <a:pos x="46" y="73"/>
                </a:cxn>
                <a:cxn ang="0">
                  <a:pos x="58" y="73"/>
                </a:cxn>
                <a:cxn ang="0">
                  <a:pos x="66" y="71"/>
                </a:cxn>
                <a:cxn ang="0">
                  <a:pos x="68" y="75"/>
                </a:cxn>
                <a:cxn ang="0">
                  <a:pos x="60" y="78"/>
                </a:cxn>
                <a:cxn ang="0">
                  <a:pos x="54" y="78"/>
                </a:cxn>
                <a:cxn ang="0">
                  <a:pos x="36" y="79"/>
                </a:cxn>
                <a:cxn ang="0">
                  <a:pos x="25" y="76"/>
                </a:cxn>
                <a:cxn ang="0">
                  <a:pos x="20" y="74"/>
                </a:cxn>
                <a:cxn ang="0">
                  <a:pos x="9" y="65"/>
                </a:cxn>
                <a:cxn ang="0">
                  <a:pos x="2" y="52"/>
                </a:cxn>
                <a:cxn ang="0">
                  <a:pos x="0" y="45"/>
                </a:cxn>
                <a:cxn ang="0">
                  <a:pos x="0" y="36"/>
                </a:cxn>
                <a:cxn ang="0">
                  <a:pos x="2" y="22"/>
                </a:cxn>
                <a:cxn ang="0">
                  <a:pos x="6" y="12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9" y="0"/>
                </a:cxn>
                <a:cxn ang="0">
                  <a:pos x="37" y="0"/>
                </a:cxn>
              </a:cxnLst>
              <a:rect l="0" t="0" r="r" b="b"/>
              <a:pathLst>
                <a:path w="68" h="79">
                  <a:moveTo>
                    <a:pt x="37" y="0"/>
                  </a:moveTo>
                  <a:cubicBezTo>
                    <a:pt x="40" y="0"/>
                    <a:pt x="43" y="0"/>
                    <a:pt x="45" y="0"/>
                  </a:cubicBezTo>
                  <a:cubicBezTo>
                    <a:pt x="48" y="0"/>
                    <a:pt x="50" y="1"/>
                    <a:pt x="52" y="1"/>
                  </a:cubicBezTo>
                  <a:cubicBezTo>
                    <a:pt x="54" y="2"/>
                    <a:pt x="55" y="2"/>
                    <a:pt x="56" y="3"/>
                  </a:cubicBezTo>
                  <a:cubicBezTo>
                    <a:pt x="58" y="3"/>
                    <a:pt x="60" y="4"/>
                    <a:pt x="62" y="6"/>
                  </a:cubicBezTo>
                  <a:cubicBezTo>
                    <a:pt x="63" y="7"/>
                    <a:pt x="64" y="8"/>
                    <a:pt x="65" y="9"/>
                  </a:cubicBezTo>
                  <a:cubicBezTo>
                    <a:pt x="66" y="10"/>
                    <a:pt x="67" y="12"/>
                    <a:pt x="67" y="14"/>
                  </a:cubicBezTo>
                  <a:cubicBezTo>
                    <a:pt x="68" y="14"/>
                    <a:pt x="68" y="15"/>
                    <a:pt x="68" y="15"/>
                  </a:cubicBezTo>
                  <a:cubicBezTo>
                    <a:pt x="68" y="16"/>
                    <a:pt x="68" y="16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7"/>
                    <a:pt x="54" y="16"/>
                    <a:pt x="53" y="16"/>
                  </a:cubicBezTo>
                  <a:cubicBezTo>
                    <a:pt x="53" y="13"/>
                    <a:pt x="51" y="10"/>
                    <a:pt x="49" y="8"/>
                  </a:cubicBezTo>
                  <a:cubicBezTo>
                    <a:pt x="47" y="7"/>
                    <a:pt x="46" y="7"/>
                    <a:pt x="45" y="6"/>
                  </a:cubicBezTo>
                  <a:cubicBezTo>
                    <a:pt x="41" y="5"/>
                    <a:pt x="38" y="5"/>
                    <a:pt x="34" y="5"/>
                  </a:cubicBezTo>
                  <a:cubicBezTo>
                    <a:pt x="32" y="5"/>
                    <a:pt x="31" y="6"/>
                    <a:pt x="29" y="6"/>
                  </a:cubicBezTo>
                  <a:cubicBezTo>
                    <a:pt x="27" y="7"/>
                    <a:pt x="26" y="8"/>
                    <a:pt x="25" y="8"/>
                  </a:cubicBezTo>
                  <a:cubicBezTo>
                    <a:pt x="23" y="9"/>
                    <a:pt x="22" y="11"/>
                    <a:pt x="21" y="12"/>
                  </a:cubicBezTo>
                  <a:cubicBezTo>
                    <a:pt x="20" y="13"/>
                    <a:pt x="19" y="14"/>
                    <a:pt x="19" y="15"/>
                  </a:cubicBezTo>
                  <a:cubicBezTo>
                    <a:pt x="18" y="16"/>
                    <a:pt x="18" y="17"/>
                    <a:pt x="17" y="18"/>
                  </a:cubicBezTo>
                  <a:cubicBezTo>
                    <a:pt x="17" y="19"/>
                    <a:pt x="16" y="20"/>
                    <a:pt x="16" y="21"/>
                  </a:cubicBezTo>
                  <a:cubicBezTo>
                    <a:pt x="16" y="23"/>
                    <a:pt x="15" y="24"/>
                    <a:pt x="15" y="26"/>
                  </a:cubicBezTo>
                  <a:cubicBezTo>
                    <a:pt x="15" y="27"/>
                    <a:pt x="15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3"/>
                    <a:pt x="14" y="36"/>
                    <a:pt x="14" y="38"/>
                  </a:cubicBezTo>
                  <a:cubicBezTo>
                    <a:pt x="14" y="41"/>
                    <a:pt x="15" y="43"/>
                    <a:pt x="15" y="45"/>
                  </a:cubicBezTo>
                  <a:cubicBezTo>
                    <a:pt x="15" y="48"/>
                    <a:pt x="16" y="49"/>
                    <a:pt x="17" y="51"/>
                  </a:cubicBezTo>
                  <a:cubicBezTo>
                    <a:pt x="17" y="53"/>
                    <a:pt x="17" y="54"/>
                    <a:pt x="18" y="55"/>
                  </a:cubicBezTo>
                  <a:cubicBezTo>
                    <a:pt x="18" y="56"/>
                    <a:pt x="19" y="57"/>
                    <a:pt x="19" y="58"/>
                  </a:cubicBezTo>
                  <a:cubicBezTo>
                    <a:pt x="20" y="59"/>
                    <a:pt x="21" y="60"/>
                    <a:pt x="21" y="61"/>
                  </a:cubicBezTo>
                  <a:cubicBezTo>
                    <a:pt x="23" y="63"/>
                    <a:pt x="24" y="65"/>
                    <a:pt x="26" y="66"/>
                  </a:cubicBezTo>
                  <a:cubicBezTo>
                    <a:pt x="27" y="67"/>
                    <a:pt x="28" y="68"/>
                    <a:pt x="30" y="69"/>
                  </a:cubicBezTo>
                  <a:cubicBezTo>
                    <a:pt x="31" y="70"/>
                    <a:pt x="32" y="70"/>
                    <a:pt x="33" y="70"/>
                  </a:cubicBezTo>
                  <a:cubicBezTo>
                    <a:pt x="34" y="71"/>
                    <a:pt x="35" y="71"/>
                    <a:pt x="36" y="72"/>
                  </a:cubicBezTo>
                  <a:cubicBezTo>
                    <a:pt x="39" y="72"/>
                    <a:pt x="43" y="73"/>
                    <a:pt x="46" y="73"/>
                  </a:cubicBezTo>
                  <a:cubicBezTo>
                    <a:pt x="49" y="73"/>
                    <a:pt x="52" y="73"/>
                    <a:pt x="54" y="73"/>
                  </a:cubicBezTo>
                  <a:cubicBezTo>
                    <a:pt x="55" y="73"/>
                    <a:pt x="57" y="73"/>
                    <a:pt x="58" y="73"/>
                  </a:cubicBezTo>
                  <a:cubicBezTo>
                    <a:pt x="60" y="72"/>
                    <a:pt x="62" y="72"/>
                    <a:pt x="65" y="71"/>
                  </a:cubicBezTo>
                  <a:cubicBezTo>
                    <a:pt x="65" y="71"/>
                    <a:pt x="66" y="71"/>
                    <a:pt x="66" y="71"/>
                  </a:cubicBezTo>
                  <a:cubicBezTo>
                    <a:pt x="67" y="70"/>
                    <a:pt x="68" y="71"/>
                    <a:pt x="68" y="72"/>
                  </a:cubicBezTo>
                  <a:cubicBezTo>
                    <a:pt x="68" y="73"/>
                    <a:pt x="68" y="74"/>
                    <a:pt x="68" y="75"/>
                  </a:cubicBezTo>
                  <a:cubicBezTo>
                    <a:pt x="68" y="75"/>
                    <a:pt x="67" y="76"/>
                    <a:pt x="67" y="76"/>
                  </a:cubicBezTo>
                  <a:cubicBezTo>
                    <a:pt x="65" y="77"/>
                    <a:pt x="62" y="77"/>
                    <a:pt x="60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57" y="78"/>
                    <a:pt x="56" y="78"/>
                    <a:pt x="54" y="78"/>
                  </a:cubicBezTo>
                  <a:cubicBezTo>
                    <a:pt x="52" y="79"/>
                    <a:pt x="51" y="79"/>
                    <a:pt x="50" y="79"/>
                  </a:cubicBezTo>
                  <a:cubicBezTo>
                    <a:pt x="45" y="79"/>
                    <a:pt x="40" y="79"/>
                    <a:pt x="36" y="79"/>
                  </a:cubicBezTo>
                  <a:cubicBezTo>
                    <a:pt x="34" y="79"/>
                    <a:pt x="32" y="78"/>
                    <a:pt x="30" y="78"/>
                  </a:cubicBezTo>
                  <a:cubicBezTo>
                    <a:pt x="28" y="77"/>
                    <a:pt x="27" y="77"/>
                    <a:pt x="25" y="76"/>
                  </a:cubicBezTo>
                  <a:cubicBezTo>
                    <a:pt x="24" y="76"/>
                    <a:pt x="23" y="75"/>
                    <a:pt x="22" y="75"/>
                  </a:cubicBezTo>
                  <a:cubicBezTo>
                    <a:pt x="21" y="75"/>
                    <a:pt x="21" y="74"/>
                    <a:pt x="20" y="74"/>
                  </a:cubicBezTo>
                  <a:cubicBezTo>
                    <a:pt x="18" y="73"/>
                    <a:pt x="16" y="71"/>
                    <a:pt x="14" y="70"/>
                  </a:cubicBezTo>
                  <a:cubicBezTo>
                    <a:pt x="12" y="68"/>
                    <a:pt x="10" y="67"/>
                    <a:pt x="9" y="65"/>
                  </a:cubicBezTo>
                  <a:cubicBezTo>
                    <a:pt x="8" y="63"/>
                    <a:pt x="7" y="61"/>
                    <a:pt x="6" y="60"/>
                  </a:cubicBezTo>
                  <a:cubicBezTo>
                    <a:pt x="4" y="57"/>
                    <a:pt x="3" y="55"/>
                    <a:pt x="2" y="52"/>
                  </a:cubicBezTo>
                  <a:cubicBezTo>
                    <a:pt x="2" y="51"/>
                    <a:pt x="1" y="49"/>
                    <a:pt x="1" y="48"/>
                  </a:cubicBezTo>
                  <a:cubicBezTo>
                    <a:pt x="1" y="47"/>
                    <a:pt x="1" y="46"/>
                    <a:pt x="0" y="45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40"/>
                    <a:pt x="0" y="38"/>
                    <a:pt x="0" y="36"/>
                  </a:cubicBezTo>
                  <a:cubicBezTo>
                    <a:pt x="0" y="34"/>
                    <a:pt x="0" y="31"/>
                    <a:pt x="0" y="29"/>
                  </a:cubicBezTo>
                  <a:cubicBezTo>
                    <a:pt x="1" y="27"/>
                    <a:pt x="1" y="24"/>
                    <a:pt x="2" y="22"/>
                  </a:cubicBezTo>
                  <a:cubicBezTo>
                    <a:pt x="2" y="21"/>
                    <a:pt x="2" y="19"/>
                    <a:pt x="3" y="18"/>
                  </a:cubicBezTo>
                  <a:cubicBezTo>
                    <a:pt x="4" y="16"/>
                    <a:pt x="5" y="14"/>
                    <a:pt x="6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11" y="7"/>
                    <a:pt x="13" y="5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2" y="2"/>
                    <a:pt x="23" y="1"/>
                  </a:cubicBezTo>
                  <a:cubicBezTo>
                    <a:pt x="25" y="1"/>
                    <a:pt x="27" y="0"/>
                    <a:pt x="29" y="0"/>
                  </a:cubicBezTo>
                  <a:cubicBezTo>
                    <a:pt x="31" y="0"/>
                    <a:pt x="32" y="0"/>
                    <a:pt x="34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263C8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  <p:sp>
          <p:nvSpPr>
            <p:cNvPr id="17" name="Freeform 3981"/>
            <p:cNvSpPr>
              <a:spLocks noEditPoints="1"/>
            </p:cNvSpPr>
            <p:nvPr/>
          </p:nvSpPr>
          <p:spPr bwMode="auto">
            <a:xfrm>
              <a:off x="1131888" y="927100"/>
              <a:ext cx="1038225" cy="71438"/>
            </a:xfrm>
            <a:custGeom>
              <a:avLst/>
              <a:gdLst/>
              <a:ahLst/>
              <a:cxnLst>
                <a:cxn ang="0">
                  <a:pos x="491" y="9"/>
                </a:cxn>
                <a:cxn ang="0">
                  <a:pos x="489" y="23"/>
                </a:cxn>
                <a:cxn ang="0">
                  <a:pos x="476" y="13"/>
                </a:cxn>
                <a:cxn ang="0">
                  <a:pos x="479" y="13"/>
                </a:cxn>
                <a:cxn ang="0">
                  <a:pos x="476" y="25"/>
                </a:cxn>
                <a:cxn ang="0">
                  <a:pos x="457" y="8"/>
                </a:cxn>
                <a:cxn ang="0">
                  <a:pos x="461" y="3"/>
                </a:cxn>
                <a:cxn ang="0">
                  <a:pos x="450" y="10"/>
                </a:cxn>
                <a:cxn ang="0">
                  <a:pos x="448" y="26"/>
                </a:cxn>
                <a:cxn ang="0">
                  <a:pos x="436" y="20"/>
                </a:cxn>
                <a:cxn ang="0">
                  <a:pos x="429" y="26"/>
                </a:cxn>
                <a:cxn ang="0">
                  <a:pos x="421" y="8"/>
                </a:cxn>
                <a:cxn ang="0">
                  <a:pos x="427" y="12"/>
                </a:cxn>
                <a:cxn ang="0">
                  <a:pos x="411" y="23"/>
                </a:cxn>
                <a:cxn ang="0">
                  <a:pos x="400" y="19"/>
                </a:cxn>
                <a:cxn ang="0">
                  <a:pos x="391" y="25"/>
                </a:cxn>
                <a:cxn ang="0">
                  <a:pos x="380" y="8"/>
                </a:cxn>
                <a:cxn ang="0">
                  <a:pos x="374" y="11"/>
                </a:cxn>
                <a:cxn ang="0">
                  <a:pos x="385" y="10"/>
                </a:cxn>
                <a:cxn ang="0">
                  <a:pos x="361" y="24"/>
                </a:cxn>
                <a:cxn ang="0">
                  <a:pos x="347" y="7"/>
                </a:cxn>
                <a:cxn ang="0">
                  <a:pos x="348" y="10"/>
                </a:cxn>
                <a:cxn ang="0">
                  <a:pos x="358" y="11"/>
                </a:cxn>
                <a:cxn ang="0">
                  <a:pos x="330" y="15"/>
                </a:cxn>
                <a:cxn ang="0">
                  <a:pos x="327" y="7"/>
                </a:cxn>
                <a:cxn ang="0">
                  <a:pos x="304" y="21"/>
                </a:cxn>
                <a:cxn ang="0">
                  <a:pos x="305" y="3"/>
                </a:cxn>
                <a:cxn ang="0">
                  <a:pos x="279" y="13"/>
                </a:cxn>
                <a:cxn ang="0">
                  <a:pos x="278" y="21"/>
                </a:cxn>
                <a:cxn ang="0">
                  <a:pos x="276" y="13"/>
                </a:cxn>
                <a:cxn ang="0">
                  <a:pos x="263" y="12"/>
                </a:cxn>
                <a:cxn ang="0">
                  <a:pos x="261" y="20"/>
                </a:cxn>
                <a:cxn ang="0">
                  <a:pos x="259" y="16"/>
                </a:cxn>
                <a:cxn ang="0">
                  <a:pos x="250" y="14"/>
                </a:cxn>
                <a:cxn ang="0">
                  <a:pos x="248" y="10"/>
                </a:cxn>
                <a:cxn ang="0">
                  <a:pos x="244" y="6"/>
                </a:cxn>
                <a:cxn ang="0">
                  <a:pos x="199" y="21"/>
                </a:cxn>
                <a:cxn ang="0">
                  <a:pos x="189" y="19"/>
                </a:cxn>
                <a:cxn ang="0">
                  <a:pos x="201" y="27"/>
                </a:cxn>
                <a:cxn ang="0">
                  <a:pos x="183" y="23"/>
                </a:cxn>
                <a:cxn ang="0">
                  <a:pos x="175" y="7"/>
                </a:cxn>
                <a:cxn ang="0">
                  <a:pos x="162" y="14"/>
                </a:cxn>
                <a:cxn ang="0">
                  <a:pos x="159" y="10"/>
                </a:cxn>
                <a:cxn ang="0">
                  <a:pos x="138" y="26"/>
                </a:cxn>
                <a:cxn ang="0">
                  <a:pos x="141" y="1"/>
                </a:cxn>
                <a:cxn ang="0">
                  <a:pos x="113" y="13"/>
                </a:cxn>
                <a:cxn ang="0">
                  <a:pos x="117" y="28"/>
                </a:cxn>
                <a:cxn ang="0">
                  <a:pos x="102" y="26"/>
                </a:cxn>
                <a:cxn ang="0">
                  <a:pos x="94" y="8"/>
                </a:cxn>
                <a:cxn ang="0">
                  <a:pos x="101" y="12"/>
                </a:cxn>
                <a:cxn ang="0">
                  <a:pos x="83" y="23"/>
                </a:cxn>
                <a:cxn ang="0">
                  <a:pos x="84" y="0"/>
                </a:cxn>
                <a:cxn ang="0">
                  <a:pos x="66" y="11"/>
                </a:cxn>
                <a:cxn ang="0">
                  <a:pos x="71" y="1"/>
                </a:cxn>
                <a:cxn ang="0">
                  <a:pos x="70" y="24"/>
                </a:cxn>
                <a:cxn ang="0">
                  <a:pos x="56" y="25"/>
                </a:cxn>
                <a:cxn ang="0">
                  <a:pos x="41" y="8"/>
                </a:cxn>
                <a:cxn ang="0">
                  <a:pos x="45" y="3"/>
                </a:cxn>
                <a:cxn ang="0">
                  <a:pos x="34" y="7"/>
                </a:cxn>
                <a:cxn ang="0">
                  <a:pos x="24" y="10"/>
                </a:cxn>
                <a:cxn ang="0">
                  <a:pos x="8" y="24"/>
                </a:cxn>
                <a:cxn ang="0">
                  <a:pos x="15" y="24"/>
                </a:cxn>
                <a:cxn ang="0">
                  <a:pos x="5" y="3"/>
                </a:cxn>
              </a:cxnLst>
              <a:rect l="0" t="0" r="r" b="b"/>
              <a:pathLst>
                <a:path w="494" h="34">
                  <a:moveTo>
                    <a:pt x="482" y="25"/>
                  </a:moveTo>
                  <a:cubicBezTo>
                    <a:pt x="483" y="25"/>
                    <a:pt x="483" y="25"/>
                    <a:pt x="483" y="25"/>
                  </a:cubicBezTo>
                  <a:cubicBezTo>
                    <a:pt x="484" y="26"/>
                    <a:pt x="485" y="26"/>
                    <a:pt x="487" y="26"/>
                  </a:cubicBezTo>
                  <a:cubicBezTo>
                    <a:pt x="488" y="26"/>
                    <a:pt x="490" y="25"/>
                    <a:pt x="491" y="25"/>
                  </a:cubicBezTo>
                  <a:cubicBezTo>
                    <a:pt x="491" y="24"/>
                    <a:pt x="492" y="24"/>
                    <a:pt x="492" y="23"/>
                  </a:cubicBezTo>
                  <a:cubicBezTo>
                    <a:pt x="493" y="22"/>
                    <a:pt x="493" y="22"/>
                    <a:pt x="493" y="21"/>
                  </a:cubicBezTo>
                  <a:cubicBezTo>
                    <a:pt x="493" y="20"/>
                    <a:pt x="492" y="19"/>
                    <a:pt x="492" y="17"/>
                  </a:cubicBezTo>
                  <a:cubicBezTo>
                    <a:pt x="491" y="17"/>
                    <a:pt x="490" y="16"/>
                    <a:pt x="489" y="15"/>
                  </a:cubicBezTo>
                  <a:cubicBezTo>
                    <a:pt x="488" y="14"/>
                    <a:pt x="487" y="13"/>
                    <a:pt x="487" y="12"/>
                  </a:cubicBezTo>
                  <a:cubicBezTo>
                    <a:pt x="487" y="11"/>
                    <a:pt x="487" y="10"/>
                    <a:pt x="488" y="10"/>
                  </a:cubicBezTo>
                  <a:cubicBezTo>
                    <a:pt x="489" y="9"/>
                    <a:pt x="489" y="9"/>
                    <a:pt x="489" y="9"/>
                  </a:cubicBezTo>
                  <a:cubicBezTo>
                    <a:pt x="489" y="9"/>
                    <a:pt x="489" y="9"/>
                    <a:pt x="490" y="9"/>
                  </a:cubicBezTo>
                  <a:cubicBezTo>
                    <a:pt x="490" y="9"/>
                    <a:pt x="491" y="9"/>
                    <a:pt x="491" y="9"/>
                  </a:cubicBezTo>
                  <a:cubicBezTo>
                    <a:pt x="492" y="10"/>
                    <a:pt x="493" y="10"/>
                    <a:pt x="493" y="10"/>
                  </a:cubicBezTo>
                  <a:cubicBezTo>
                    <a:pt x="494" y="8"/>
                    <a:pt x="494" y="8"/>
                    <a:pt x="494" y="8"/>
                  </a:cubicBezTo>
                  <a:cubicBezTo>
                    <a:pt x="494" y="8"/>
                    <a:pt x="493" y="8"/>
                    <a:pt x="493" y="7"/>
                  </a:cubicBezTo>
                  <a:cubicBezTo>
                    <a:pt x="492" y="7"/>
                    <a:pt x="491" y="7"/>
                    <a:pt x="490" y="7"/>
                  </a:cubicBezTo>
                  <a:cubicBezTo>
                    <a:pt x="488" y="7"/>
                    <a:pt x="487" y="8"/>
                    <a:pt x="486" y="9"/>
                  </a:cubicBezTo>
                  <a:cubicBezTo>
                    <a:pt x="485" y="9"/>
                    <a:pt x="485" y="10"/>
                    <a:pt x="484" y="10"/>
                  </a:cubicBezTo>
                  <a:cubicBezTo>
                    <a:pt x="484" y="11"/>
                    <a:pt x="484" y="12"/>
                    <a:pt x="484" y="13"/>
                  </a:cubicBezTo>
                  <a:cubicBezTo>
                    <a:pt x="484" y="13"/>
                    <a:pt x="484" y="15"/>
                    <a:pt x="485" y="16"/>
                  </a:cubicBezTo>
                  <a:cubicBezTo>
                    <a:pt x="485" y="16"/>
                    <a:pt x="486" y="16"/>
                    <a:pt x="486" y="17"/>
                  </a:cubicBezTo>
                  <a:cubicBezTo>
                    <a:pt x="486" y="17"/>
                    <a:pt x="487" y="17"/>
                    <a:pt x="487" y="18"/>
                  </a:cubicBezTo>
                  <a:cubicBezTo>
                    <a:pt x="488" y="18"/>
                    <a:pt x="488" y="18"/>
                    <a:pt x="488" y="18"/>
                  </a:cubicBezTo>
                  <a:cubicBezTo>
                    <a:pt x="489" y="19"/>
                    <a:pt x="490" y="20"/>
                    <a:pt x="490" y="21"/>
                  </a:cubicBezTo>
                  <a:cubicBezTo>
                    <a:pt x="490" y="22"/>
                    <a:pt x="490" y="23"/>
                    <a:pt x="489" y="23"/>
                  </a:cubicBezTo>
                  <a:cubicBezTo>
                    <a:pt x="488" y="23"/>
                    <a:pt x="488" y="24"/>
                    <a:pt x="488" y="24"/>
                  </a:cubicBezTo>
                  <a:cubicBezTo>
                    <a:pt x="487" y="24"/>
                    <a:pt x="487" y="24"/>
                    <a:pt x="487" y="24"/>
                  </a:cubicBezTo>
                  <a:cubicBezTo>
                    <a:pt x="486" y="24"/>
                    <a:pt x="486" y="24"/>
                    <a:pt x="485" y="24"/>
                  </a:cubicBezTo>
                  <a:cubicBezTo>
                    <a:pt x="484" y="23"/>
                    <a:pt x="483" y="23"/>
                    <a:pt x="483" y="23"/>
                  </a:cubicBezTo>
                  <a:lnTo>
                    <a:pt x="482" y="25"/>
                  </a:lnTo>
                  <a:close/>
                  <a:moveTo>
                    <a:pt x="470" y="13"/>
                  </a:moveTo>
                  <a:cubicBezTo>
                    <a:pt x="470" y="13"/>
                    <a:pt x="471" y="12"/>
                    <a:pt x="471" y="12"/>
                  </a:cubicBezTo>
                  <a:cubicBezTo>
                    <a:pt x="471" y="11"/>
                    <a:pt x="472" y="11"/>
                    <a:pt x="472" y="10"/>
                  </a:cubicBezTo>
                  <a:cubicBezTo>
                    <a:pt x="472" y="10"/>
                    <a:pt x="473" y="10"/>
                    <a:pt x="473" y="9"/>
                  </a:cubicBezTo>
                  <a:cubicBezTo>
                    <a:pt x="474" y="9"/>
                    <a:pt x="474" y="9"/>
                    <a:pt x="475" y="9"/>
                  </a:cubicBezTo>
                  <a:cubicBezTo>
                    <a:pt x="475" y="9"/>
                    <a:pt x="476" y="9"/>
                    <a:pt x="476" y="10"/>
                  </a:cubicBezTo>
                  <a:cubicBezTo>
                    <a:pt x="476" y="10"/>
                    <a:pt x="477" y="10"/>
                    <a:pt x="477" y="11"/>
                  </a:cubicBezTo>
                  <a:cubicBezTo>
                    <a:pt x="477" y="12"/>
                    <a:pt x="476" y="12"/>
                    <a:pt x="476" y="13"/>
                  </a:cubicBezTo>
                  <a:cubicBezTo>
                    <a:pt x="476" y="14"/>
                    <a:pt x="475" y="15"/>
                    <a:pt x="474" y="15"/>
                  </a:cubicBezTo>
                  <a:cubicBezTo>
                    <a:pt x="472" y="16"/>
                    <a:pt x="471" y="16"/>
                    <a:pt x="469" y="17"/>
                  </a:cubicBezTo>
                  <a:cubicBezTo>
                    <a:pt x="470" y="16"/>
                    <a:pt x="470" y="14"/>
                    <a:pt x="470" y="13"/>
                  </a:cubicBezTo>
                  <a:moveTo>
                    <a:pt x="471" y="23"/>
                  </a:moveTo>
                  <a:cubicBezTo>
                    <a:pt x="470" y="22"/>
                    <a:pt x="470" y="22"/>
                    <a:pt x="470" y="22"/>
                  </a:cubicBezTo>
                  <a:cubicBezTo>
                    <a:pt x="470" y="21"/>
                    <a:pt x="470" y="21"/>
                    <a:pt x="470" y="21"/>
                  </a:cubicBezTo>
                  <a:cubicBezTo>
                    <a:pt x="469" y="20"/>
                    <a:pt x="469" y="20"/>
                    <a:pt x="469" y="20"/>
                  </a:cubicBezTo>
                  <a:cubicBezTo>
                    <a:pt x="469" y="19"/>
                    <a:pt x="469" y="19"/>
                    <a:pt x="469" y="19"/>
                  </a:cubicBezTo>
                  <a:cubicBezTo>
                    <a:pt x="469" y="18"/>
                    <a:pt x="469" y="18"/>
                    <a:pt x="469" y="18"/>
                  </a:cubicBezTo>
                  <a:cubicBezTo>
                    <a:pt x="471" y="18"/>
                    <a:pt x="472" y="18"/>
                    <a:pt x="473" y="17"/>
                  </a:cubicBezTo>
                  <a:cubicBezTo>
                    <a:pt x="474" y="17"/>
                    <a:pt x="475" y="17"/>
                    <a:pt x="476" y="16"/>
                  </a:cubicBezTo>
                  <a:cubicBezTo>
                    <a:pt x="477" y="16"/>
                    <a:pt x="477" y="16"/>
                    <a:pt x="478" y="15"/>
                  </a:cubicBezTo>
                  <a:cubicBezTo>
                    <a:pt x="478" y="15"/>
                    <a:pt x="479" y="14"/>
                    <a:pt x="479" y="13"/>
                  </a:cubicBezTo>
                  <a:cubicBezTo>
                    <a:pt x="480" y="13"/>
                    <a:pt x="480" y="12"/>
                    <a:pt x="480" y="11"/>
                  </a:cubicBezTo>
                  <a:cubicBezTo>
                    <a:pt x="480" y="11"/>
                    <a:pt x="480" y="10"/>
                    <a:pt x="480" y="10"/>
                  </a:cubicBezTo>
                  <a:cubicBezTo>
                    <a:pt x="479" y="8"/>
                    <a:pt x="478" y="7"/>
                    <a:pt x="475" y="7"/>
                  </a:cubicBezTo>
                  <a:cubicBezTo>
                    <a:pt x="474" y="7"/>
                    <a:pt x="472" y="8"/>
                    <a:pt x="471" y="9"/>
                  </a:cubicBezTo>
                  <a:cubicBezTo>
                    <a:pt x="470" y="9"/>
                    <a:pt x="469" y="10"/>
                    <a:pt x="469" y="11"/>
                  </a:cubicBezTo>
                  <a:cubicBezTo>
                    <a:pt x="468" y="11"/>
                    <a:pt x="468" y="12"/>
                    <a:pt x="467" y="13"/>
                  </a:cubicBezTo>
                  <a:cubicBezTo>
                    <a:pt x="467" y="14"/>
                    <a:pt x="467" y="15"/>
                    <a:pt x="466" y="16"/>
                  </a:cubicBezTo>
                  <a:cubicBezTo>
                    <a:pt x="466" y="17"/>
                    <a:pt x="466" y="18"/>
                    <a:pt x="466" y="18"/>
                  </a:cubicBezTo>
                  <a:cubicBezTo>
                    <a:pt x="466" y="19"/>
                    <a:pt x="466" y="19"/>
                    <a:pt x="466" y="20"/>
                  </a:cubicBezTo>
                  <a:cubicBezTo>
                    <a:pt x="466" y="20"/>
                    <a:pt x="466" y="21"/>
                    <a:pt x="466" y="21"/>
                  </a:cubicBezTo>
                  <a:cubicBezTo>
                    <a:pt x="467" y="23"/>
                    <a:pt x="468" y="24"/>
                    <a:pt x="470" y="25"/>
                  </a:cubicBezTo>
                  <a:cubicBezTo>
                    <a:pt x="470" y="26"/>
                    <a:pt x="471" y="26"/>
                    <a:pt x="473" y="26"/>
                  </a:cubicBezTo>
                  <a:cubicBezTo>
                    <a:pt x="474" y="26"/>
                    <a:pt x="475" y="25"/>
                    <a:pt x="476" y="25"/>
                  </a:cubicBezTo>
                  <a:cubicBezTo>
                    <a:pt x="478" y="24"/>
                    <a:pt x="478" y="23"/>
                    <a:pt x="479" y="23"/>
                  </a:cubicBezTo>
                  <a:cubicBezTo>
                    <a:pt x="478" y="21"/>
                    <a:pt x="478" y="21"/>
                    <a:pt x="478" y="21"/>
                  </a:cubicBezTo>
                  <a:cubicBezTo>
                    <a:pt x="476" y="23"/>
                    <a:pt x="475" y="24"/>
                    <a:pt x="473" y="24"/>
                  </a:cubicBezTo>
                  <a:cubicBezTo>
                    <a:pt x="472" y="24"/>
                    <a:pt x="471" y="23"/>
                    <a:pt x="471" y="23"/>
                  </a:cubicBezTo>
                  <a:moveTo>
                    <a:pt x="460" y="26"/>
                  </a:moveTo>
                  <a:cubicBezTo>
                    <a:pt x="462" y="25"/>
                    <a:pt x="462" y="24"/>
                    <a:pt x="463" y="24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2" y="23"/>
                    <a:pt x="461" y="24"/>
                    <a:pt x="461" y="24"/>
                  </a:cubicBezTo>
                  <a:cubicBezTo>
                    <a:pt x="461" y="24"/>
                    <a:pt x="460" y="24"/>
                    <a:pt x="460" y="23"/>
                  </a:cubicBezTo>
                  <a:cubicBezTo>
                    <a:pt x="460" y="23"/>
                    <a:pt x="460" y="23"/>
                    <a:pt x="460" y="23"/>
                  </a:cubicBezTo>
                  <a:cubicBezTo>
                    <a:pt x="463" y="8"/>
                    <a:pt x="463" y="8"/>
                    <a:pt x="463" y="8"/>
                  </a:cubicBezTo>
                  <a:cubicBezTo>
                    <a:pt x="462" y="7"/>
                    <a:pt x="462" y="7"/>
                    <a:pt x="462" y="7"/>
                  </a:cubicBezTo>
                  <a:cubicBezTo>
                    <a:pt x="457" y="8"/>
                    <a:pt x="457" y="8"/>
                    <a:pt x="457" y="8"/>
                  </a:cubicBezTo>
                  <a:cubicBezTo>
                    <a:pt x="457" y="9"/>
                    <a:pt x="457" y="9"/>
                    <a:pt x="457" y="9"/>
                  </a:cubicBezTo>
                  <a:cubicBezTo>
                    <a:pt x="459" y="10"/>
                    <a:pt x="459" y="10"/>
                    <a:pt x="459" y="1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57" y="22"/>
                    <a:pt x="457" y="23"/>
                    <a:pt x="457" y="24"/>
                  </a:cubicBezTo>
                  <a:cubicBezTo>
                    <a:pt x="457" y="25"/>
                    <a:pt x="458" y="26"/>
                    <a:pt x="459" y="26"/>
                  </a:cubicBezTo>
                  <a:cubicBezTo>
                    <a:pt x="460" y="26"/>
                    <a:pt x="460" y="26"/>
                    <a:pt x="460" y="26"/>
                  </a:cubicBezTo>
                  <a:moveTo>
                    <a:pt x="463" y="3"/>
                  </a:moveTo>
                  <a:cubicBezTo>
                    <a:pt x="464" y="2"/>
                    <a:pt x="464" y="2"/>
                    <a:pt x="464" y="1"/>
                  </a:cubicBezTo>
                  <a:cubicBezTo>
                    <a:pt x="464" y="0"/>
                    <a:pt x="463" y="0"/>
                    <a:pt x="463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1" y="0"/>
                    <a:pt x="460" y="0"/>
                  </a:cubicBezTo>
                  <a:cubicBezTo>
                    <a:pt x="460" y="1"/>
                    <a:pt x="460" y="1"/>
                    <a:pt x="460" y="2"/>
                  </a:cubicBezTo>
                  <a:cubicBezTo>
                    <a:pt x="460" y="3"/>
                    <a:pt x="460" y="3"/>
                    <a:pt x="461" y="3"/>
                  </a:cubicBezTo>
                  <a:cubicBezTo>
                    <a:pt x="461" y="4"/>
                    <a:pt x="461" y="4"/>
                    <a:pt x="461" y="4"/>
                  </a:cubicBezTo>
                  <a:cubicBezTo>
                    <a:pt x="462" y="4"/>
                    <a:pt x="463" y="3"/>
                    <a:pt x="463" y="3"/>
                  </a:cubicBezTo>
                  <a:moveTo>
                    <a:pt x="450" y="26"/>
                  </a:moveTo>
                  <a:cubicBezTo>
                    <a:pt x="451" y="25"/>
                    <a:pt x="453" y="24"/>
                    <a:pt x="453" y="24"/>
                  </a:cubicBezTo>
                  <a:cubicBezTo>
                    <a:pt x="453" y="22"/>
                    <a:pt x="453" y="22"/>
                    <a:pt x="453" y="22"/>
                  </a:cubicBezTo>
                  <a:cubicBezTo>
                    <a:pt x="453" y="23"/>
                    <a:pt x="452" y="23"/>
                    <a:pt x="452" y="23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4"/>
                    <a:pt x="450" y="24"/>
                    <a:pt x="450" y="24"/>
                  </a:cubicBezTo>
                  <a:cubicBezTo>
                    <a:pt x="449" y="24"/>
                    <a:pt x="449" y="24"/>
                    <a:pt x="449" y="23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3"/>
                    <a:pt x="449" y="22"/>
                    <a:pt x="449" y="22"/>
                  </a:cubicBezTo>
                  <a:cubicBezTo>
                    <a:pt x="449" y="21"/>
                    <a:pt x="449" y="21"/>
                    <a:pt x="449" y="19"/>
                  </a:cubicBezTo>
                  <a:cubicBezTo>
                    <a:pt x="450" y="10"/>
                    <a:pt x="450" y="10"/>
                    <a:pt x="450" y="10"/>
                  </a:cubicBezTo>
                  <a:cubicBezTo>
                    <a:pt x="454" y="10"/>
                    <a:pt x="454" y="10"/>
                    <a:pt x="454" y="10"/>
                  </a:cubicBezTo>
                  <a:cubicBezTo>
                    <a:pt x="455" y="7"/>
                    <a:pt x="455" y="7"/>
                    <a:pt x="455" y="7"/>
                  </a:cubicBezTo>
                  <a:cubicBezTo>
                    <a:pt x="450" y="7"/>
                    <a:pt x="450" y="7"/>
                    <a:pt x="450" y="7"/>
                  </a:cubicBezTo>
                  <a:cubicBezTo>
                    <a:pt x="451" y="3"/>
                    <a:pt x="451" y="3"/>
                    <a:pt x="451" y="3"/>
                  </a:cubicBezTo>
                  <a:cubicBezTo>
                    <a:pt x="449" y="3"/>
                    <a:pt x="449" y="3"/>
                    <a:pt x="449" y="3"/>
                  </a:cubicBezTo>
                  <a:cubicBezTo>
                    <a:pt x="449" y="5"/>
                    <a:pt x="448" y="7"/>
                    <a:pt x="447" y="7"/>
                  </a:cubicBezTo>
                  <a:cubicBezTo>
                    <a:pt x="445" y="8"/>
                    <a:pt x="445" y="8"/>
                    <a:pt x="445" y="8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47" y="10"/>
                    <a:pt x="447" y="10"/>
                    <a:pt x="447" y="10"/>
                  </a:cubicBezTo>
                  <a:cubicBezTo>
                    <a:pt x="446" y="21"/>
                    <a:pt x="446" y="21"/>
                    <a:pt x="446" y="21"/>
                  </a:cubicBezTo>
                  <a:cubicBezTo>
                    <a:pt x="445" y="22"/>
                    <a:pt x="445" y="23"/>
                    <a:pt x="445" y="23"/>
                  </a:cubicBezTo>
                  <a:cubicBezTo>
                    <a:pt x="445" y="23"/>
                    <a:pt x="445" y="23"/>
                    <a:pt x="445" y="23"/>
                  </a:cubicBezTo>
                  <a:cubicBezTo>
                    <a:pt x="445" y="25"/>
                    <a:pt x="446" y="26"/>
                    <a:pt x="448" y="26"/>
                  </a:cubicBezTo>
                  <a:cubicBezTo>
                    <a:pt x="449" y="26"/>
                    <a:pt x="449" y="26"/>
                    <a:pt x="450" y="26"/>
                  </a:cubicBezTo>
                  <a:moveTo>
                    <a:pt x="439" y="26"/>
                  </a:moveTo>
                  <a:cubicBezTo>
                    <a:pt x="440" y="25"/>
                    <a:pt x="441" y="24"/>
                    <a:pt x="441" y="24"/>
                  </a:cubicBezTo>
                  <a:cubicBezTo>
                    <a:pt x="441" y="23"/>
                    <a:pt x="441" y="23"/>
                    <a:pt x="441" y="23"/>
                  </a:cubicBezTo>
                  <a:cubicBezTo>
                    <a:pt x="440" y="23"/>
                    <a:pt x="440" y="24"/>
                    <a:pt x="439" y="24"/>
                  </a:cubicBezTo>
                  <a:cubicBezTo>
                    <a:pt x="439" y="24"/>
                    <a:pt x="439" y="24"/>
                    <a:pt x="439" y="23"/>
                  </a:cubicBezTo>
                  <a:cubicBezTo>
                    <a:pt x="439" y="23"/>
                    <a:pt x="439" y="23"/>
                    <a:pt x="439" y="23"/>
                  </a:cubicBezTo>
                  <a:cubicBezTo>
                    <a:pt x="441" y="8"/>
                    <a:pt x="441" y="8"/>
                    <a:pt x="441" y="8"/>
                  </a:cubicBezTo>
                  <a:cubicBezTo>
                    <a:pt x="440" y="7"/>
                    <a:pt x="440" y="7"/>
                    <a:pt x="440" y="7"/>
                  </a:cubicBezTo>
                  <a:cubicBezTo>
                    <a:pt x="435" y="8"/>
                    <a:pt x="435" y="8"/>
                    <a:pt x="435" y="8"/>
                  </a:cubicBezTo>
                  <a:cubicBezTo>
                    <a:pt x="435" y="9"/>
                    <a:pt x="435" y="9"/>
                    <a:pt x="435" y="9"/>
                  </a:cubicBezTo>
                  <a:cubicBezTo>
                    <a:pt x="437" y="10"/>
                    <a:pt x="437" y="10"/>
                    <a:pt x="437" y="10"/>
                  </a:cubicBezTo>
                  <a:cubicBezTo>
                    <a:pt x="436" y="20"/>
                    <a:pt x="436" y="20"/>
                    <a:pt x="436" y="20"/>
                  </a:cubicBezTo>
                  <a:cubicBezTo>
                    <a:pt x="436" y="22"/>
                    <a:pt x="436" y="23"/>
                    <a:pt x="436" y="24"/>
                  </a:cubicBezTo>
                  <a:cubicBezTo>
                    <a:pt x="436" y="25"/>
                    <a:pt x="436" y="26"/>
                    <a:pt x="437" y="26"/>
                  </a:cubicBezTo>
                  <a:cubicBezTo>
                    <a:pt x="438" y="26"/>
                    <a:pt x="438" y="26"/>
                    <a:pt x="439" y="26"/>
                  </a:cubicBezTo>
                  <a:moveTo>
                    <a:pt x="441" y="3"/>
                  </a:moveTo>
                  <a:cubicBezTo>
                    <a:pt x="442" y="2"/>
                    <a:pt x="442" y="2"/>
                    <a:pt x="442" y="1"/>
                  </a:cubicBezTo>
                  <a:cubicBezTo>
                    <a:pt x="442" y="0"/>
                    <a:pt x="442" y="0"/>
                    <a:pt x="441" y="0"/>
                  </a:cubicBezTo>
                  <a:cubicBezTo>
                    <a:pt x="441" y="0"/>
                    <a:pt x="440" y="0"/>
                    <a:pt x="440" y="0"/>
                  </a:cubicBezTo>
                  <a:cubicBezTo>
                    <a:pt x="440" y="0"/>
                    <a:pt x="439" y="0"/>
                    <a:pt x="439" y="0"/>
                  </a:cubicBezTo>
                  <a:cubicBezTo>
                    <a:pt x="438" y="1"/>
                    <a:pt x="438" y="1"/>
                    <a:pt x="438" y="2"/>
                  </a:cubicBezTo>
                  <a:cubicBezTo>
                    <a:pt x="438" y="3"/>
                    <a:pt x="438" y="3"/>
                    <a:pt x="439" y="3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4"/>
                    <a:pt x="441" y="3"/>
                    <a:pt x="441" y="3"/>
                  </a:cubicBezTo>
                  <a:moveTo>
                    <a:pt x="429" y="26"/>
                  </a:moveTo>
                  <a:cubicBezTo>
                    <a:pt x="430" y="25"/>
                    <a:pt x="431" y="25"/>
                    <a:pt x="431" y="24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24"/>
                    <a:pt x="429" y="24"/>
                    <a:pt x="429" y="24"/>
                  </a:cubicBezTo>
                  <a:cubicBezTo>
                    <a:pt x="429" y="23"/>
                    <a:pt x="429" y="23"/>
                    <a:pt x="429" y="23"/>
                  </a:cubicBezTo>
                  <a:cubicBezTo>
                    <a:pt x="429" y="23"/>
                    <a:pt x="429" y="21"/>
                    <a:pt x="429" y="18"/>
                  </a:cubicBezTo>
                  <a:cubicBezTo>
                    <a:pt x="430" y="17"/>
                    <a:pt x="430" y="16"/>
                    <a:pt x="430" y="15"/>
                  </a:cubicBezTo>
                  <a:cubicBezTo>
                    <a:pt x="430" y="14"/>
                    <a:pt x="430" y="13"/>
                    <a:pt x="430" y="12"/>
                  </a:cubicBezTo>
                  <a:cubicBezTo>
                    <a:pt x="430" y="10"/>
                    <a:pt x="430" y="9"/>
                    <a:pt x="429" y="8"/>
                  </a:cubicBezTo>
                  <a:cubicBezTo>
                    <a:pt x="429" y="8"/>
                    <a:pt x="429" y="8"/>
                    <a:pt x="428" y="7"/>
                  </a:cubicBezTo>
                  <a:cubicBezTo>
                    <a:pt x="428" y="7"/>
                    <a:pt x="427" y="7"/>
                    <a:pt x="427" y="7"/>
                  </a:cubicBezTo>
                  <a:cubicBezTo>
                    <a:pt x="426" y="7"/>
                    <a:pt x="426" y="7"/>
                    <a:pt x="425" y="7"/>
                  </a:cubicBezTo>
                  <a:cubicBezTo>
                    <a:pt x="423" y="8"/>
                    <a:pt x="422" y="9"/>
                    <a:pt x="420" y="11"/>
                  </a:cubicBezTo>
                  <a:cubicBezTo>
                    <a:pt x="421" y="8"/>
                    <a:pt x="421" y="8"/>
                    <a:pt x="421" y="8"/>
                  </a:cubicBezTo>
                  <a:cubicBezTo>
                    <a:pt x="420" y="7"/>
                    <a:pt x="420" y="7"/>
                    <a:pt x="420" y="7"/>
                  </a:cubicBezTo>
                  <a:cubicBezTo>
                    <a:pt x="416" y="8"/>
                    <a:pt x="416" y="8"/>
                    <a:pt x="416" y="8"/>
                  </a:cubicBezTo>
                  <a:cubicBezTo>
                    <a:pt x="416" y="9"/>
                    <a:pt x="416" y="9"/>
                    <a:pt x="416" y="9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8" y="26"/>
                    <a:pt x="418" y="26"/>
                    <a:pt x="418" y="26"/>
                  </a:cubicBezTo>
                  <a:cubicBezTo>
                    <a:pt x="420" y="14"/>
                    <a:pt x="420" y="14"/>
                    <a:pt x="420" y="14"/>
                  </a:cubicBezTo>
                  <a:cubicBezTo>
                    <a:pt x="421" y="13"/>
                    <a:pt x="422" y="12"/>
                    <a:pt x="423" y="11"/>
                  </a:cubicBezTo>
                  <a:cubicBezTo>
                    <a:pt x="423" y="10"/>
                    <a:pt x="424" y="10"/>
                    <a:pt x="424" y="10"/>
                  </a:cubicBezTo>
                  <a:cubicBezTo>
                    <a:pt x="425" y="10"/>
                    <a:pt x="425" y="10"/>
                    <a:pt x="426" y="10"/>
                  </a:cubicBezTo>
                  <a:cubicBezTo>
                    <a:pt x="426" y="10"/>
                    <a:pt x="426" y="10"/>
                    <a:pt x="427" y="10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7" y="11"/>
                    <a:pt x="427" y="12"/>
                    <a:pt x="427" y="12"/>
                  </a:cubicBezTo>
                  <a:cubicBezTo>
                    <a:pt x="427" y="13"/>
                    <a:pt x="427" y="14"/>
                    <a:pt x="427" y="15"/>
                  </a:cubicBezTo>
                  <a:cubicBezTo>
                    <a:pt x="427" y="16"/>
                    <a:pt x="427" y="17"/>
                    <a:pt x="426" y="18"/>
                  </a:cubicBezTo>
                  <a:cubicBezTo>
                    <a:pt x="426" y="19"/>
                    <a:pt x="426" y="20"/>
                    <a:pt x="426" y="20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6" y="22"/>
                    <a:pt x="426" y="23"/>
                    <a:pt x="425" y="24"/>
                  </a:cubicBezTo>
                  <a:cubicBezTo>
                    <a:pt x="425" y="25"/>
                    <a:pt x="426" y="26"/>
                    <a:pt x="427" y="26"/>
                  </a:cubicBezTo>
                  <a:cubicBezTo>
                    <a:pt x="428" y="26"/>
                    <a:pt x="428" y="26"/>
                    <a:pt x="429" y="26"/>
                  </a:cubicBezTo>
                  <a:moveTo>
                    <a:pt x="406" y="24"/>
                  </a:moveTo>
                  <a:cubicBezTo>
                    <a:pt x="406" y="25"/>
                    <a:pt x="406" y="25"/>
                    <a:pt x="406" y="25"/>
                  </a:cubicBezTo>
                  <a:cubicBezTo>
                    <a:pt x="407" y="26"/>
                    <a:pt x="407" y="26"/>
                    <a:pt x="408" y="26"/>
                  </a:cubicBezTo>
                  <a:cubicBezTo>
                    <a:pt x="409" y="26"/>
                    <a:pt x="409" y="25"/>
                    <a:pt x="410" y="25"/>
                  </a:cubicBezTo>
                  <a:cubicBezTo>
                    <a:pt x="411" y="24"/>
                    <a:pt x="411" y="24"/>
                    <a:pt x="412" y="24"/>
                  </a:cubicBezTo>
                  <a:cubicBezTo>
                    <a:pt x="411" y="23"/>
                    <a:pt x="411" y="23"/>
                    <a:pt x="411" y="23"/>
                  </a:cubicBezTo>
                  <a:cubicBezTo>
                    <a:pt x="410" y="23"/>
                    <a:pt x="410" y="24"/>
                    <a:pt x="409" y="24"/>
                  </a:cubicBezTo>
                  <a:cubicBezTo>
                    <a:pt x="409" y="24"/>
                    <a:pt x="409" y="24"/>
                    <a:pt x="409" y="23"/>
                  </a:cubicBezTo>
                  <a:cubicBezTo>
                    <a:pt x="409" y="23"/>
                    <a:pt x="409" y="23"/>
                    <a:pt x="409" y="23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08" y="7"/>
                    <a:pt x="408" y="7"/>
                    <a:pt x="408" y="7"/>
                  </a:cubicBezTo>
                  <a:cubicBezTo>
                    <a:pt x="406" y="22"/>
                    <a:pt x="406" y="22"/>
                    <a:pt x="406" y="22"/>
                  </a:cubicBezTo>
                  <a:cubicBezTo>
                    <a:pt x="406" y="22"/>
                    <a:pt x="405" y="23"/>
                    <a:pt x="404" y="23"/>
                  </a:cubicBezTo>
                  <a:cubicBezTo>
                    <a:pt x="404" y="23"/>
                    <a:pt x="404" y="23"/>
                    <a:pt x="403" y="24"/>
                  </a:cubicBezTo>
                  <a:cubicBezTo>
                    <a:pt x="403" y="24"/>
                    <a:pt x="402" y="24"/>
                    <a:pt x="402" y="24"/>
                  </a:cubicBezTo>
                  <a:cubicBezTo>
                    <a:pt x="401" y="24"/>
                    <a:pt x="401" y="23"/>
                    <a:pt x="400" y="23"/>
                  </a:cubicBezTo>
                  <a:cubicBezTo>
                    <a:pt x="400" y="22"/>
                    <a:pt x="400" y="22"/>
                    <a:pt x="400" y="22"/>
                  </a:cubicBezTo>
                  <a:cubicBezTo>
                    <a:pt x="400" y="22"/>
                    <a:pt x="400" y="22"/>
                    <a:pt x="400" y="21"/>
                  </a:cubicBezTo>
                  <a:cubicBezTo>
                    <a:pt x="400" y="20"/>
                    <a:pt x="400" y="20"/>
                    <a:pt x="400" y="19"/>
                  </a:cubicBezTo>
                  <a:cubicBezTo>
                    <a:pt x="401" y="8"/>
                    <a:pt x="401" y="8"/>
                    <a:pt x="401" y="8"/>
                  </a:cubicBezTo>
                  <a:cubicBezTo>
                    <a:pt x="401" y="7"/>
                    <a:pt x="401" y="7"/>
                    <a:pt x="401" y="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397" y="9"/>
                    <a:pt x="397" y="9"/>
                    <a:pt x="397" y="9"/>
                  </a:cubicBezTo>
                  <a:cubicBezTo>
                    <a:pt x="398" y="10"/>
                    <a:pt x="398" y="10"/>
                    <a:pt x="398" y="10"/>
                  </a:cubicBezTo>
                  <a:cubicBezTo>
                    <a:pt x="397" y="19"/>
                    <a:pt x="397" y="19"/>
                    <a:pt x="397" y="19"/>
                  </a:cubicBezTo>
                  <a:cubicBezTo>
                    <a:pt x="397" y="19"/>
                    <a:pt x="397" y="20"/>
                    <a:pt x="397" y="20"/>
                  </a:cubicBezTo>
                  <a:cubicBezTo>
                    <a:pt x="397" y="21"/>
                    <a:pt x="397" y="21"/>
                    <a:pt x="397" y="22"/>
                  </a:cubicBezTo>
                  <a:cubicBezTo>
                    <a:pt x="397" y="22"/>
                    <a:pt x="397" y="23"/>
                    <a:pt x="397" y="24"/>
                  </a:cubicBezTo>
                  <a:cubicBezTo>
                    <a:pt x="398" y="25"/>
                    <a:pt x="399" y="26"/>
                    <a:pt x="401" y="26"/>
                  </a:cubicBezTo>
                  <a:cubicBezTo>
                    <a:pt x="403" y="26"/>
                    <a:pt x="404" y="25"/>
                    <a:pt x="406" y="24"/>
                  </a:cubicBezTo>
                  <a:cubicBezTo>
                    <a:pt x="406" y="24"/>
                    <a:pt x="406" y="24"/>
                    <a:pt x="406" y="24"/>
                  </a:cubicBezTo>
                  <a:moveTo>
                    <a:pt x="391" y="25"/>
                  </a:moveTo>
                  <a:cubicBezTo>
                    <a:pt x="392" y="24"/>
                    <a:pt x="392" y="24"/>
                    <a:pt x="392" y="24"/>
                  </a:cubicBezTo>
                  <a:cubicBezTo>
                    <a:pt x="392" y="23"/>
                    <a:pt x="392" y="23"/>
                    <a:pt x="392" y="23"/>
                  </a:cubicBezTo>
                  <a:cubicBezTo>
                    <a:pt x="391" y="23"/>
                    <a:pt x="391" y="24"/>
                    <a:pt x="390" y="24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2"/>
                  </a:cubicBezTo>
                  <a:cubicBezTo>
                    <a:pt x="390" y="21"/>
                    <a:pt x="390" y="19"/>
                    <a:pt x="391" y="15"/>
                  </a:cubicBezTo>
                  <a:cubicBezTo>
                    <a:pt x="391" y="14"/>
                    <a:pt x="391" y="13"/>
                    <a:pt x="391" y="12"/>
                  </a:cubicBezTo>
                  <a:cubicBezTo>
                    <a:pt x="391" y="10"/>
                    <a:pt x="391" y="9"/>
                    <a:pt x="390" y="8"/>
                  </a:cubicBezTo>
                  <a:cubicBezTo>
                    <a:pt x="390" y="8"/>
                    <a:pt x="390" y="8"/>
                    <a:pt x="389" y="7"/>
                  </a:cubicBezTo>
                  <a:cubicBezTo>
                    <a:pt x="389" y="7"/>
                    <a:pt x="388" y="7"/>
                    <a:pt x="388" y="7"/>
                  </a:cubicBezTo>
                  <a:cubicBezTo>
                    <a:pt x="387" y="7"/>
                    <a:pt x="387" y="7"/>
                    <a:pt x="386" y="7"/>
                  </a:cubicBezTo>
                  <a:cubicBezTo>
                    <a:pt x="384" y="8"/>
                    <a:pt x="383" y="9"/>
                    <a:pt x="382" y="11"/>
                  </a:cubicBezTo>
                  <a:cubicBezTo>
                    <a:pt x="381" y="10"/>
                    <a:pt x="381" y="9"/>
                    <a:pt x="380" y="8"/>
                  </a:cubicBezTo>
                  <a:cubicBezTo>
                    <a:pt x="380" y="8"/>
                    <a:pt x="380" y="8"/>
                    <a:pt x="379" y="7"/>
                  </a:cubicBezTo>
                  <a:cubicBezTo>
                    <a:pt x="379" y="7"/>
                    <a:pt x="379" y="7"/>
                    <a:pt x="378" y="7"/>
                  </a:cubicBezTo>
                  <a:cubicBezTo>
                    <a:pt x="377" y="7"/>
                    <a:pt x="377" y="7"/>
                    <a:pt x="376" y="7"/>
                  </a:cubicBezTo>
                  <a:cubicBezTo>
                    <a:pt x="375" y="8"/>
                    <a:pt x="373" y="9"/>
                    <a:pt x="372" y="11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67" y="8"/>
                    <a:pt x="367" y="8"/>
                    <a:pt x="367" y="8"/>
                  </a:cubicBezTo>
                  <a:cubicBezTo>
                    <a:pt x="367" y="9"/>
                    <a:pt x="367" y="9"/>
                    <a:pt x="367" y="9"/>
                  </a:cubicBezTo>
                  <a:cubicBezTo>
                    <a:pt x="369" y="10"/>
                    <a:pt x="369" y="10"/>
                    <a:pt x="369" y="10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14"/>
                    <a:pt x="371" y="14"/>
                    <a:pt x="371" y="14"/>
                  </a:cubicBezTo>
                  <a:cubicBezTo>
                    <a:pt x="372" y="13"/>
                    <a:pt x="373" y="12"/>
                    <a:pt x="374" y="11"/>
                  </a:cubicBezTo>
                  <a:cubicBezTo>
                    <a:pt x="374" y="10"/>
                    <a:pt x="375" y="10"/>
                    <a:pt x="375" y="10"/>
                  </a:cubicBezTo>
                  <a:cubicBezTo>
                    <a:pt x="376" y="10"/>
                    <a:pt x="376" y="10"/>
                    <a:pt x="377" y="10"/>
                  </a:cubicBezTo>
                  <a:cubicBezTo>
                    <a:pt x="377" y="10"/>
                    <a:pt x="378" y="10"/>
                    <a:pt x="378" y="10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2"/>
                    <a:pt x="378" y="13"/>
                  </a:cubicBezTo>
                  <a:cubicBezTo>
                    <a:pt x="378" y="14"/>
                    <a:pt x="378" y="15"/>
                    <a:pt x="378" y="17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7" y="26"/>
                    <a:pt x="377" y="26"/>
                    <a:pt x="377" y="26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81" y="18"/>
                    <a:pt x="381" y="18"/>
                    <a:pt x="381" y="18"/>
                  </a:cubicBezTo>
                  <a:cubicBezTo>
                    <a:pt x="381" y="16"/>
                    <a:pt x="381" y="15"/>
                    <a:pt x="381" y="14"/>
                  </a:cubicBezTo>
                  <a:cubicBezTo>
                    <a:pt x="382" y="12"/>
                    <a:pt x="383" y="12"/>
                    <a:pt x="384" y="11"/>
                  </a:cubicBezTo>
                  <a:cubicBezTo>
                    <a:pt x="384" y="10"/>
                    <a:pt x="385" y="10"/>
                    <a:pt x="385" y="10"/>
                  </a:cubicBezTo>
                  <a:cubicBezTo>
                    <a:pt x="386" y="10"/>
                    <a:pt x="386" y="10"/>
                    <a:pt x="387" y="10"/>
                  </a:cubicBezTo>
                  <a:cubicBezTo>
                    <a:pt x="387" y="10"/>
                    <a:pt x="387" y="10"/>
                    <a:pt x="388" y="10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8" y="11"/>
                    <a:pt x="388" y="12"/>
                    <a:pt x="388" y="13"/>
                  </a:cubicBezTo>
                  <a:cubicBezTo>
                    <a:pt x="388" y="13"/>
                    <a:pt x="388" y="15"/>
                    <a:pt x="388" y="17"/>
                  </a:cubicBezTo>
                  <a:cubicBezTo>
                    <a:pt x="387" y="20"/>
                    <a:pt x="387" y="20"/>
                    <a:pt x="387" y="20"/>
                  </a:cubicBezTo>
                  <a:cubicBezTo>
                    <a:pt x="387" y="22"/>
                    <a:pt x="387" y="23"/>
                    <a:pt x="387" y="24"/>
                  </a:cubicBezTo>
                  <a:cubicBezTo>
                    <a:pt x="387" y="25"/>
                    <a:pt x="387" y="26"/>
                    <a:pt x="389" y="26"/>
                  </a:cubicBezTo>
                  <a:cubicBezTo>
                    <a:pt x="389" y="26"/>
                    <a:pt x="390" y="25"/>
                    <a:pt x="391" y="25"/>
                  </a:cubicBezTo>
                  <a:moveTo>
                    <a:pt x="362" y="25"/>
                  </a:moveTo>
                  <a:cubicBezTo>
                    <a:pt x="362" y="24"/>
                    <a:pt x="363" y="24"/>
                    <a:pt x="363" y="24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2" y="23"/>
                    <a:pt x="361" y="24"/>
                    <a:pt x="361" y="24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60" y="23"/>
                    <a:pt x="360" y="23"/>
                    <a:pt x="360" y="22"/>
                  </a:cubicBezTo>
                  <a:cubicBezTo>
                    <a:pt x="360" y="21"/>
                    <a:pt x="361" y="19"/>
                    <a:pt x="361" y="15"/>
                  </a:cubicBezTo>
                  <a:cubicBezTo>
                    <a:pt x="362" y="14"/>
                    <a:pt x="362" y="13"/>
                    <a:pt x="362" y="12"/>
                  </a:cubicBezTo>
                  <a:cubicBezTo>
                    <a:pt x="362" y="10"/>
                    <a:pt x="361" y="9"/>
                    <a:pt x="361" y="8"/>
                  </a:cubicBezTo>
                  <a:cubicBezTo>
                    <a:pt x="360" y="8"/>
                    <a:pt x="360" y="8"/>
                    <a:pt x="360" y="7"/>
                  </a:cubicBezTo>
                  <a:cubicBezTo>
                    <a:pt x="359" y="7"/>
                    <a:pt x="359" y="7"/>
                    <a:pt x="358" y="7"/>
                  </a:cubicBezTo>
                  <a:cubicBezTo>
                    <a:pt x="358" y="7"/>
                    <a:pt x="357" y="7"/>
                    <a:pt x="356" y="7"/>
                  </a:cubicBezTo>
                  <a:cubicBezTo>
                    <a:pt x="355" y="8"/>
                    <a:pt x="353" y="9"/>
                    <a:pt x="352" y="11"/>
                  </a:cubicBezTo>
                  <a:cubicBezTo>
                    <a:pt x="352" y="10"/>
                    <a:pt x="351" y="9"/>
                    <a:pt x="351" y="8"/>
                  </a:cubicBezTo>
                  <a:cubicBezTo>
                    <a:pt x="351" y="8"/>
                    <a:pt x="350" y="8"/>
                    <a:pt x="350" y="7"/>
                  </a:cubicBezTo>
                  <a:cubicBezTo>
                    <a:pt x="349" y="7"/>
                    <a:pt x="349" y="7"/>
                    <a:pt x="348" y="7"/>
                  </a:cubicBezTo>
                  <a:cubicBezTo>
                    <a:pt x="348" y="7"/>
                    <a:pt x="347" y="7"/>
                    <a:pt x="347" y="7"/>
                  </a:cubicBezTo>
                  <a:cubicBezTo>
                    <a:pt x="345" y="8"/>
                    <a:pt x="343" y="9"/>
                    <a:pt x="342" y="11"/>
                  </a:cubicBezTo>
                  <a:cubicBezTo>
                    <a:pt x="342" y="8"/>
                    <a:pt x="342" y="8"/>
                    <a:pt x="342" y="8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7" y="9"/>
                    <a:pt x="337" y="9"/>
                    <a:pt x="337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40" y="26"/>
                    <a:pt x="340" y="26"/>
                    <a:pt x="340" y="26"/>
                  </a:cubicBezTo>
                  <a:cubicBezTo>
                    <a:pt x="342" y="14"/>
                    <a:pt x="342" y="14"/>
                    <a:pt x="342" y="14"/>
                  </a:cubicBezTo>
                  <a:cubicBezTo>
                    <a:pt x="342" y="13"/>
                    <a:pt x="343" y="12"/>
                    <a:pt x="344" y="11"/>
                  </a:cubicBezTo>
                  <a:cubicBezTo>
                    <a:pt x="345" y="10"/>
                    <a:pt x="345" y="10"/>
                    <a:pt x="346" y="10"/>
                  </a:cubicBezTo>
                  <a:cubicBezTo>
                    <a:pt x="346" y="10"/>
                    <a:pt x="347" y="10"/>
                    <a:pt x="347" y="10"/>
                  </a:cubicBezTo>
                  <a:cubicBezTo>
                    <a:pt x="348" y="10"/>
                    <a:pt x="348" y="10"/>
                    <a:pt x="348" y="10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49" y="11"/>
                    <a:pt x="349" y="12"/>
                    <a:pt x="349" y="13"/>
                  </a:cubicBezTo>
                  <a:cubicBezTo>
                    <a:pt x="349" y="14"/>
                    <a:pt x="349" y="15"/>
                    <a:pt x="348" y="17"/>
                  </a:cubicBezTo>
                  <a:cubicBezTo>
                    <a:pt x="348" y="19"/>
                    <a:pt x="348" y="19"/>
                    <a:pt x="348" y="19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50" y="26"/>
                    <a:pt x="350" y="26"/>
                    <a:pt x="350" y="26"/>
                  </a:cubicBezTo>
                  <a:cubicBezTo>
                    <a:pt x="351" y="18"/>
                    <a:pt x="351" y="18"/>
                    <a:pt x="351" y="18"/>
                  </a:cubicBezTo>
                  <a:cubicBezTo>
                    <a:pt x="352" y="16"/>
                    <a:pt x="352" y="15"/>
                    <a:pt x="352" y="14"/>
                  </a:cubicBezTo>
                  <a:cubicBezTo>
                    <a:pt x="353" y="12"/>
                    <a:pt x="353" y="12"/>
                    <a:pt x="354" y="11"/>
                  </a:cubicBezTo>
                  <a:cubicBezTo>
                    <a:pt x="355" y="10"/>
                    <a:pt x="355" y="10"/>
                    <a:pt x="356" y="10"/>
                  </a:cubicBezTo>
                  <a:cubicBezTo>
                    <a:pt x="356" y="10"/>
                    <a:pt x="357" y="10"/>
                    <a:pt x="357" y="10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58" y="11"/>
                    <a:pt x="358" y="11"/>
                    <a:pt x="358" y="11"/>
                  </a:cubicBezTo>
                  <a:cubicBezTo>
                    <a:pt x="359" y="11"/>
                    <a:pt x="359" y="12"/>
                    <a:pt x="359" y="13"/>
                  </a:cubicBezTo>
                  <a:cubicBezTo>
                    <a:pt x="359" y="13"/>
                    <a:pt x="358" y="15"/>
                    <a:pt x="358" y="17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7" y="22"/>
                    <a:pt x="357" y="23"/>
                    <a:pt x="357" y="24"/>
                  </a:cubicBezTo>
                  <a:cubicBezTo>
                    <a:pt x="357" y="25"/>
                    <a:pt x="358" y="26"/>
                    <a:pt x="359" y="26"/>
                  </a:cubicBezTo>
                  <a:cubicBezTo>
                    <a:pt x="360" y="26"/>
                    <a:pt x="361" y="25"/>
                    <a:pt x="362" y="25"/>
                  </a:cubicBezTo>
                  <a:moveTo>
                    <a:pt x="321" y="18"/>
                  </a:moveTo>
                  <a:cubicBezTo>
                    <a:pt x="321" y="16"/>
                    <a:pt x="322" y="14"/>
                    <a:pt x="323" y="12"/>
                  </a:cubicBezTo>
                  <a:cubicBezTo>
                    <a:pt x="323" y="12"/>
                    <a:pt x="323" y="11"/>
                    <a:pt x="324" y="11"/>
                  </a:cubicBezTo>
                  <a:cubicBezTo>
                    <a:pt x="324" y="10"/>
                    <a:pt x="324" y="10"/>
                    <a:pt x="325" y="10"/>
                  </a:cubicBezTo>
                  <a:cubicBezTo>
                    <a:pt x="325" y="9"/>
                    <a:pt x="326" y="9"/>
                    <a:pt x="327" y="9"/>
                  </a:cubicBezTo>
                  <a:cubicBezTo>
                    <a:pt x="327" y="9"/>
                    <a:pt x="328" y="9"/>
                    <a:pt x="328" y="9"/>
                  </a:cubicBezTo>
                  <a:cubicBezTo>
                    <a:pt x="329" y="10"/>
                    <a:pt x="330" y="12"/>
                    <a:pt x="330" y="15"/>
                  </a:cubicBezTo>
                  <a:cubicBezTo>
                    <a:pt x="330" y="17"/>
                    <a:pt x="330" y="19"/>
                    <a:pt x="329" y="21"/>
                  </a:cubicBezTo>
                  <a:cubicBezTo>
                    <a:pt x="329" y="21"/>
                    <a:pt x="328" y="22"/>
                    <a:pt x="328" y="22"/>
                  </a:cubicBezTo>
                  <a:cubicBezTo>
                    <a:pt x="328" y="23"/>
                    <a:pt x="327" y="23"/>
                    <a:pt x="327" y="23"/>
                  </a:cubicBezTo>
                  <a:cubicBezTo>
                    <a:pt x="326" y="24"/>
                    <a:pt x="326" y="24"/>
                    <a:pt x="325" y="24"/>
                  </a:cubicBezTo>
                  <a:cubicBezTo>
                    <a:pt x="324" y="24"/>
                    <a:pt x="324" y="24"/>
                    <a:pt x="323" y="24"/>
                  </a:cubicBezTo>
                  <a:cubicBezTo>
                    <a:pt x="322" y="23"/>
                    <a:pt x="321" y="21"/>
                    <a:pt x="321" y="18"/>
                  </a:cubicBezTo>
                  <a:moveTo>
                    <a:pt x="324" y="26"/>
                  </a:moveTo>
                  <a:cubicBezTo>
                    <a:pt x="325" y="26"/>
                    <a:pt x="326" y="26"/>
                    <a:pt x="327" y="25"/>
                  </a:cubicBezTo>
                  <a:cubicBezTo>
                    <a:pt x="329" y="25"/>
                    <a:pt x="330" y="24"/>
                    <a:pt x="331" y="22"/>
                  </a:cubicBezTo>
                  <a:cubicBezTo>
                    <a:pt x="333" y="20"/>
                    <a:pt x="333" y="18"/>
                    <a:pt x="333" y="15"/>
                  </a:cubicBezTo>
                  <a:cubicBezTo>
                    <a:pt x="333" y="12"/>
                    <a:pt x="333" y="10"/>
                    <a:pt x="332" y="9"/>
                  </a:cubicBezTo>
                  <a:cubicBezTo>
                    <a:pt x="331" y="8"/>
                    <a:pt x="331" y="8"/>
                    <a:pt x="330" y="8"/>
                  </a:cubicBezTo>
                  <a:cubicBezTo>
                    <a:pt x="329" y="7"/>
                    <a:pt x="328" y="7"/>
                    <a:pt x="327" y="7"/>
                  </a:cubicBezTo>
                  <a:cubicBezTo>
                    <a:pt x="326" y="7"/>
                    <a:pt x="325" y="7"/>
                    <a:pt x="325" y="8"/>
                  </a:cubicBezTo>
                  <a:cubicBezTo>
                    <a:pt x="323" y="8"/>
                    <a:pt x="322" y="9"/>
                    <a:pt x="321" y="11"/>
                  </a:cubicBezTo>
                  <a:cubicBezTo>
                    <a:pt x="319" y="13"/>
                    <a:pt x="318" y="16"/>
                    <a:pt x="318" y="18"/>
                  </a:cubicBezTo>
                  <a:cubicBezTo>
                    <a:pt x="318" y="22"/>
                    <a:pt x="319" y="24"/>
                    <a:pt x="322" y="25"/>
                  </a:cubicBezTo>
                  <a:cubicBezTo>
                    <a:pt x="323" y="26"/>
                    <a:pt x="323" y="26"/>
                    <a:pt x="324" y="26"/>
                  </a:cubicBezTo>
                  <a:moveTo>
                    <a:pt x="313" y="25"/>
                  </a:moveTo>
                  <a:cubicBezTo>
                    <a:pt x="314" y="25"/>
                    <a:pt x="314" y="24"/>
                    <a:pt x="314" y="24"/>
                  </a:cubicBezTo>
                  <a:cubicBezTo>
                    <a:pt x="315" y="19"/>
                    <a:pt x="315" y="19"/>
                    <a:pt x="315" y="19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2" y="22"/>
                    <a:pt x="312" y="22"/>
                    <a:pt x="312" y="22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0" y="24"/>
                    <a:pt x="309" y="24"/>
                    <a:pt x="308" y="24"/>
                  </a:cubicBezTo>
                  <a:cubicBezTo>
                    <a:pt x="306" y="24"/>
                    <a:pt x="305" y="23"/>
                    <a:pt x="304" y="21"/>
                  </a:cubicBezTo>
                  <a:cubicBezTo>
                    <a:pt x="303" y="20"/>
                    <a:pt x="302" y="18"/>
                    <a:pt x="302" y="15"/>
                  </a:cubicBezTo>
                  <a:cubicBezTo>
                    <a:pt x="302" y="12"/>
                    <a:pt x="303" y="10"/>
                    <a:pt x="304" y="7"/>
                  </a:cubicBezTo>
                  <a:cubicBezTo>
                    <a:pt x="304" y="7"/>
                    <a:pt x="305" y="6"/>
                    <a:pt x="306" y="5"/>
                  </a:cubicBezTo>
                  <a:cubicBezTo>
                    <a:pt x="306" y="5"/>
                    <a:pt x="307" y="4"/>
                    <a:pt x="308" y="4"/>
                  </a:cubicBezTo>
                  <a:cubicBezTo>
                    <a:pt x="308" y="3"/>
                    <a:pt x="309" y="3"/>
                    <a:pt x="310" y="3"/>
                  </a:cubicBezTo>
                  <a:cubicBezTo>
                    <a:pt x="311" y="3"/>
                    <a:pt x="311" y="3"/>
                    <a:pt x="312" y="3"/>
                  </a:cubicBezTo>
                  <a:cubicBezTo>
                    <a:pt x="313" y="3"/>
                    <a:pt x="313" y="3"/>
                    <a:pt x="314" y="4"/>
                  </a:cubicBezTo>
                  <a:cubicBezTo>
                    <a:pt x="314" y="8"/>
                    <a:pt x="314" y="8"/>
                    <a:pt x="314" y="8"/>
                  </a:cubicBezTo>
                  <a:cubicBezTo>
                    <a:pt x="316" y="8"/>
                    <a:pt x="316" y="8"/>
                    <a:pt x="316" y="8"/>
                  </a:cubicBezTo>
                  <a:cubicBezTo>
                    <a:pt x="317" y="2"/>
                    <a:pt x="317" y="2"/>
                    <a:pt x="317" y="2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5" y="1"/>
                    <a:pt x="313" y="1"/>
                    <a:pt x="311" y="1"/>
                  </a:cubicBezTo>
                  <a:cubicBezTo>
                    <a:pt x="309" y="1"/>
                    <a:pt x="307" y="2"/>
                    <a:pt x="305" y="3"/>
                  </a:cubicBezTo>
                  <a:cubicBezTo>
                    <a:pt x="304" y="4"/>
                    <a:pt x="303" y="4"/>
                    <a:pt x="302" y="5"/>
                  </a:cubicBezTo>
                  <a:cubicBezTo>
                    <a:pt x="302" y="6"/>
                    <a:pt x="301" y="7"/>
                    <a:pt x="301" y="8"/>
                  </a:cubicBezTo>
                  <a:cubicBezTo>
                    <a:pt x="300" y="9"/>
                    <a:pt x="300" y="10"/>
                    <a:pt x="299" y="11"/>
                  </a:cubicBezTo>
                  <a:cubicBezTo>
                    <a:pt x="299" y="13"/>
                    <a:pt x="299" y="14"/>
                    <a:pt x="299" y="16"/>
                  </a:cubicBezTo>
                  <a:cubicBezTo>
                    <a:pt x="299" y="17"/>
                    <a:pt x="299" y="19"/>
                    <a:pt x="300" y="20"/>
                  </a:cubicBezTo>
                  <a:cubicBezTo>
                    <a:pt x="300" y="21"/>
                    <a:pt x="301" y="22"/>
                    <a:pt x="301" y="23"/>
                  </a:cubicBezTo>
                  <a:cubicBezTo>
                    <a:pt x="301" y="23"/>
                    <a:pt x="302" y="24"/>
                    <a:pt x="302" y="24"/>
                  </a:cubicBezTo>
                  <a:cubicBezTo>
                    <a:pt x="303" y="25"/>
                    <a:pt x="304" y="25"/>
                    <a:pt x="305" y="25"/>
                  </a:cubicBezTo>
                  <a:cubicBezTo>
                    <a:pt x="305" y="26"/>
                    <a:pt x="306" y="26"/>
                    <a:pt x="307" y="26"/>
                  </a:cubicBezTo>
                  <a:cubicBezTo>
                    <a:pt x="308" y="26"/>
                    <a:pt x="309" y="26"/>
                    <a:pt x="310" y="26"/>
                  </a:cubicBezTo>
                  <a:cubicBezTo>
                    <a:pt x="310" y="25"/>
                    <a:pt x="311" y="25"/>
                    <a:pt x="312" y="25"/>
                  </a:cubicBezTo>
                  <a:cubicBezTo>
                    <a:pt x="312" y="25"/>
                    <a:pt x="313" y="25"/>
                    <a:pt x="313" y="25"/>
                  </a:cubicBezTo>
                  <a:moveTo>
                    <a:pt x="279" y="13"/>
                  </a:moveTo>
                  <a:cubicBezTo>
                    <a:pt x="279" y="13"/>
                    <a:pt x="279" y="12"/>
                    <a:pt x="280" y="12"/>
                  </a:cubicBezTo>
                  <a:cubicBezTo>
                    <a:pt x="280" y="11"/>
                    <a:pt x="280" y="11"/>
                    <a:pt x="281" y="10"/>
                  </a:cubicBezTo>
                  <a:cubicBezTo>
                    <a:pt x="281" y="10"/>
                    <a:pt x="281" y="10"/>
                    <a:pt x="282" y="9"/>
                  </a:cubicBezTo>
                  <a:cubicBezTo>
                    <a:pt x="282" y="9"/>
                    <a:pt x="283" y="9"/>
                    <a:pt x="283" y="9"/>
                  </a:cubicBezTo>
                  <a:cubicBezTo>
                    <a:pt x="284" y="9"/>
                    <a:pt x="284" y="9"/>
                    <a:pt x="285" y="10"/>
                  </a:cubicBezTo>
                  <a:cubicBezTo>
                    <a:pt x="285" y="10"/>
                    <a:pt x="285" y="10"/>
                    <a:pt x="285" y="11"/>
                  </a:cubicBezTo>
                  <a:cubicBezTo>
                    <a:pt x="285" y="12"/>
                    <a:pt x="285" y="12"/>
                    <a:pt x="285" y="13"/>
                  </a:cubicBezTo>
                  <a:cubicBezTo>
                    <a:pt x="284" y="14"/>
                    <a:pt x="284" y="15"/>
                    <a:pt x="283" y="15"/>
                  </a:cubicBezTo>
                  <a:cubicBezTo>
                    <a:pt x="281" y="16"/>
                    <a:pt x="280" y="16"/>
                    <a:pt x="278" y="17"/>
                  </a:cubicBezTo>
                  <a:cubicBezTo>
                    <a:pt x="278" y="16"/>
                    <a:pt x="279" y="14"/>
                    <a:pt x="279" y="13"/>
                  </a:cubicBezTo>
                  <a:moveTo>
                    <a:pt x="279" y="23"/>
                  </a:moveTo>
                  <a:cubicBezTo>
                    <a:pt x="279" y="22"/>
                    <a:pt x="279" y="22"/>
                    <a:pt x="279" y="22"/>
                  </a:cubicBezTo>
                  <a:cubicBezTo>
                    <a:pt x="278" y="21"/>
                    <a:pt x="278" y="21"/>
                    <a:pt x="278" y="21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9" y="18"/>
                    <a:pt x="281" y="18"/>
                    <a:pt x="282" y="17"/>
                  </a:cubicBezTo>
                  <a:cubicBezTo>
                    <a:pt x="283" y="17"/>
                    <a:pt x="284" y="17"/>
                    <a:pt x="284" y="16"/>
                  </a:cubicBezTo>
                  <a:cubicBezTo>
                    <a:pt x="285" y="16"/>
                    <a:pt x="286" y="16"/>
                    <a:pt x="286" y="15"/>
                  </a:cubicBezTo>
                  <a:cubicBezTo>
                    <a:pt x="287" y="15"/>
                    <a:pt x="288" y="14"/>
                    <a:pt x="288" y="13"/>
                  </a:cubicBezTo>
                  <a:cubicBezTo>
                    <a:pt x="288" y="13"/>
                    <a:pt x="289" y="12"/>
                    <a:pt x="289" y="11"/>
                  </a:cubicBezTo>
                  <a:cubicBezTo>
                    <a:pt x="289" y="11"/>
                    <a:pt x="288" y="10"/>
                    <a:pt x="288" y="10"/>
                  </a:cubicBezTo>
                  <a:cubicBezTo>
                    <a:pt x="288" y="8"/>
                    <a:pt x="286" y="7"/>
                    <a:pt x="284" y="7"/>
                  </a:cubicBezTo>
                  <a:cubicBezTo>
                    <a:pt x="282" y="7"/>
                    <a:pt x="281" y="8"/>
                    <a:pt x="279" y="9"/>
                  </a:cubicBezTo>
                  <a:cubicBezTo>
                    <a:pt x="279" y="9"/>
                    <a:pt x="278" y="10"/>
                    <a:pt x="278" y="11"/>
                  </a:cubicBezTo>
                  <a:cubicBezTo>
                    <a:pt x="277" y="11"/>
                    <a:pt x="276" y="12"/>
                    <a:pt x="276" y="13"/>
                  </a:cubicBezTo>
                  <a:cubicBezTo>
                    <a:pt x="276" y="14"/>
                    <a:pt x="275" y="15"/>
                    <a:pt x="275" y="16"/>
                  </a:cubicBezTo>
                  <a:cubicBezTo>
                    <a:pt x="275" y="17"/>
                    <a:pt x="275" y="18"/>
                    <a:pt x="275" y="18"/>
                  </a:cubicBezTo>
                  <a:cubicBezTo>
                    <a:pt x="275" y="19"/>
                    <a:pt x="275" y="19"/>
                    <a:pt x="275" y="20"/>
                  </a:cubicBezTo>
                  <a:cubicBezTo>
                    <a:pt x="275" y="20"/>
                    <a:pt x="275" y="21"/>
                    <a:pt x="275" y="21"/>
                  </a:cubicBezTo>
                  <a:cubicBezTo>
                    <a:pt x="276" y="23"/>
                    <a:pt x="277" y="24"/>
                    <a:pt x="278" y="25"/>
                  </a:cubicBezTo>
                  <a:cubicBezTo>
                    <a:pt x="279" y="26"/>
                    <a:pt x="280" y="26"/>
                    <a:pt x="281" y="26"/>
                  </a:cubicBezTo>
                  <a:cubicBezTo>
                    <a:pt x="282" y="26"/>
                    <a:pt x="284" y="25"/>
                    <a:pt x="285" y="25"/>
                  </a:cubicBezTo>
                  <a:cubicBezTo>
                    <a:pt x="286" y="24"/>
                    <a:pt x="287" y="23"/>
                    <a:pt x="288" y="23"/>
                  </a:cubicBezTo>
                  <a:cubicBezTo>
                    <a:pt x="287" y="21"/>
                    <a:pt x="287" y="21"/>
                    <a:pt x="287" y="21"/>
                  </a:cubicBezTo>
                  <a:cubicBezTo>
                    <a:pt x="285" y="23"/>
                    <a:pt x="283" y="24"/>
                    <a:pt x="281" y="24"/>
                  </a:cubicBezTo>
                  <a:cubicBezTo>
                    <a:pt x="281" y="24"/>
                    <a:pt x="280" y="23"/>
                    <a:pt x="279" y="23"/>
                  </a:cubicBezTo>
                  <a:moveTo>
                    <a:pt x="262" y="13"/>
                  </a:moveTo>
                  <a:cubicBezTo>
                    <a:pt x="263" y="13"/>
                    <a:pt x="263" y="12"/>
                    <a:pt x="263" y="12"/>
                  </a:cubicBezTo>
                  <a:cubicBezTo>
                    <a:pt x="263" y="11"/>
                    <a:pt x="264" y="11"/>
                    <a:pt x="264" y="10"/>
                  </a:cubicBezTo>
                  <a:cubicBezTo>
                    <a:pt x="264" y="10"/>
                    <a:pt x="265" y="10"/>
                    <a:pt x="265" y="9"/>
                  </a:cubicBezTo>
                  <a:cubicBezTo>
                    <a:pt x="266" y="9"/>
                    <a:pt x="266" y="9"/>
                    <a:pt x="267" y="9"/>
                  </a:cubicBezTo>
                  <a:cubicBezTo>
                    <a:pt x="267" y="9"/>
                    <a:pt x="268" y="9"/>
                    <a:pt x="268" y="10"/>
                  </a:cubicBezTo>
                  <a:cubicBezTo>
                    <a:pt x="269" y="10"/>
                    <a:pt x="269" y="10"/>
                    <a:pt x="269" y="11"/>
                  </a:cubicBezTo>
                  <a:cubicBezTo>
                    <a:pt x="269" y="12"/>
                    <a:pt x="269" y="12"/>
                    <a:pt x="268" y="13"/>
                  </a:cubicBezTo>
                  <a:cubicBezTo>
                    <a:pt x="268" y="14"/>
                    <a:pt x="267" y="15"/>
                    <a:pt x="266" y="15"/>
                  </a:cubicBezTo>
                  <a:cubicBezTo>
                    <a:pt x="265" y="16"/>
                    <a:pt x="263" y="16"/>
                    <a:pt x="262" y="17"/>
                  </a:cubicBezTo>
                  <a:cubicBezTo>
                    <a:pt x="262" y="16"/>
                    <a:pt x="262" y="14"/>
                    <a:pt x="262" y="13"/>
                  </a:cubicBezTo>
                  <a:moveTo>
                    <a:pt x="263" y="23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62" y="20"/>
                    <a:pt x="261" y="20"/>
                    <a:pt x="261" y="20"/>
                  </a:cubicBezTo>
                  <a:cubicBezTo>
                    <a:pt x="261" y="19"/>
                    <a:pt x="261" y="19"/>
                    <a:pt x="261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3" y="18"/>
                    <a:pt x="264" y="18"/>
                    <a:pt x="266" y="17"/>
                  </a:cubicBezTo>
                  <a:cubicBezTo>
                    <a:pt x="266" y="17"/>
                    <a:pt x="267" y="17"/>
                    <a:pt x="268" y="16"/>
                  </a:cubicBezTo>
                  <a:cubicBezTo>
                    <a:pt x="269" y="16"/>
                    <a:pt x="269" y="16"/>
                    <a:pt x="270" y="15"/>
                  </a:cubicBezTo>
                  <a:cubicBezTo>
                    <a:pt x="271" y="15"/>
                    <a:pt x="271" y="14"/>
                    <a:pt x="271" y="13"/>
                  </a:cubicBezTo>
                  <a:cubicBezTo>
                    <a:pt x="272" y="13"/>
                    <a:pt x="272" y="12"/>
                    <a:pt x="272" y="11"/>
                  </a:cubicBezTo>
                  <a:cubicBezTo>
                    <a:pt x="272" y="11"/>
                    <a:pt x="272" y="10"/>
                    <a:pt x="272" y="10"/>
                  </a:cubicBezTo>
                  <a:cubicBezTo>
                    <a:pt x="271" y="8"/>
                    <a:pt x="270" y="7"/>
                    <a:pt x="267" y="7"/>
                  </a:cubicBezTo>
                  <a:cubicBezTo>
                    <a:pt x="266" y="7"/>
                    <a:pt x="264" y="8"/>
                    <a:pt x="263" y="9"/>
                  </a:cubicBezTo>
                  <a:cubicBezTo>
                    <a:pt x="262" y="9"/>
                    <a:pt x="262" y="10"/>
                    <a:pt x="261" y="11"/>
                  </a:cubicBezTo>
                  <a:cubicBezTo>
                    <a:pt x="260" y="11"/>
                    <a:pt x="260" y="12"/>
                    <a:pt x="260" y="13"/>
                  </a:cubicBezTo>
                  <a:cubicBezTo>
                    <a:pt x="259" y="14"/>
                    <a:pt x="259" y="15"/>
                    <a:pt x="259" y="16"/>
                  </a:cubicBezTo>
                  <a:cubicBezTo>
                    <a:pt x="258" y="17"/>
                    <a:pt x="258" y="18"/>
                    <a:pt x="258" y="18"/>
                  </a:cubicBezTo>
                  <a:cubicBezTo>
                    <a:pt x="258" y="19"/>
                    <a:pt x="258" y="19"/>
                    <a:pt x="258" y="20"/>
                  </a:cubicBezTo>
                  <a:cubicBezTo>
                    <a:pt x="258" y="20"/>
                    <a:pt x="258" y="21"/>
                    <a:pt x="259" y="21"/>
                  </a:cubicBezTo>
                  <a:cubicBezTo>
                    <a:pt x="259" y="23"/>
                    <a:pt x="260" y="24"/>
                    <a:pt x="262" y="25"/>
                  </a:cubicBezTo>
                  <a:cubicBezTo>
                    <a:pt x="262" y="26"/>
                    <a:pt x="263" y="26"/>
                    <a:pt x="265" y="26"/>
                  </a:cubicBezTo>
                  <a:cubicBezTo>
                    <a:pt x="266" y="26"/>
                    <a:pt x="267" y="25"/>
                    <a:pt x="269" y="25"/>
                  </a:cubicBezTo>
                  <a:cubicBezTo>
                    <a:pt x="270" y="24"/>
                    <a:pt x="270" y="23"/>
                    <a:pt x="271" y="23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9" y="23"/>
                    <a:pt x="267" y="24"/>
                    <a:pt x="265" y="24"/>
                  </a:cubicBezTo>
                  <a:cubicBezTo>
                    <a:pt x="264" y="24"/>
                    <a:pt x="263" y="23"/>
                    <a:pt x="263" y="23"/>
                  </a:cubicBezTo>
                  <a:moveTo>
                    <a:pt x="246" y="26"/>
                  </a:moveTo>
                  <a:cubicBezTo>
                    <a:pt x="249" y="26"/>
                    <a:pt x="249" y="26"/>
                    <a:pt x="249" y="26"/>
                  </a:cubicBezTo>
                  <a:cubicBezTo>
                    <a:pt x="250" y="14"/>
                    <a:pt x="250" y="14"/>
                    <a:pt x="250" y="14"/>
                  </a:cubicBezTo>
                  <a:cubicBezTo>
                    <a:pt x="251" y="13"/>
                    <a:pt x="252" y="12"/>
                    <a:pt x="253" y="11"/>
                  </a:cubicBezTo>
                  <a:cubicBezTo>
                    <a:pt x="253" y="11"/>
                    <a:pt x="253" y="11"/>
                    <a:pt x="254" y="11"/>
                  </a:cubicBezTo>
                  <a:cubicBezTo>
                    <a:pt x="254" y="11"/>
                    <a:pt x="255" y="10"/>
                    <a:pt x="255" y="10"/>
                  </a:cubicBezTo>
                  <a:cubicBezTo>
                    <a:pt x="256" y="10"/>
                    <a:pt x="256" y="11"/>
                    <a:pt x="257" y="11"/>
                  </a:cubicBezTo>
                  <a:cubicBezTo>
                    <a:pt x="257" y="7"/>
                    <a:pt x="257" y="7"/>
                    <a:pt x="257" y="7"/>
                  </a:cubicBezTo>
                  <a:cubicBezTo>
                    <a:pt x="257" y="7"/>
                    <a:pt x="257" y="7"/>
                    <a:pt x="256" y="7"/>
                  </a:cubicBezTo>
                  <a:cubicBezTo>
                    <a:pt x="255" y="7"/>
                    <a:pt x="255" y="7"/>
                    <a:pt x="254" y="8"/>
                  </a:cubicBezTo>
                  <a:cubicBezTo>
                    <a:pt x="253" y="8"/>
                    <a:pt x="251" y="10"/>
                    <a:pt x="251" y="11"/>
                  </a:cubicBezTo>
                  <a:cubicBezTo>
                    <a:pt x="251" y="8"/>
                    <a:pt x="251" y="8"/>
                    <a:pt x="251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8" y="10"/>
                    <a:pt x="248" y="10"/>
                    <a:pt x="248" y="10"/>
                  </a:cubicBezTo>
                  <a:lnTo>
                    <a:pt x="246" y="26"/>
                  </a:lnTo>
                  <a:close/>
                  <a:moveTo>
                    <a:pt x="226" y="26"/>
                  </a:moveTo>
                  <a:cubicBezTo>
                    <a:pt x="236" y="26"/>
                    <a:pt x="236" y="26"/>
                    <a:pt x="236" y="26"/>
                  </a:cubicBezTo>
                  <a:cubicBezTo>
                    <a:pt x="236" y="24"/>
                    <a:pt x="236" y="24"/>
                    <a:pt x="236" y="24"/>
                  </a:cubicBezTo>
                  <a:cubicBezTo>
                    <a:pt x="231" y="24"/>
                    <a:pt x="231" y="24"/>
                    <a:pt x="231" y="24"/>
                  </a:cubicBezTo>
                  <a:cubicBezTo>
                    <a:pt x="233" y="14"/>
                    <a:pt x="233" y="14"/>
                    <a:pt x="233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2"/>
                    <a:pt x="240" y="12"/>
                    <a:pt x="240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4" y="3"/>
                    <a:pt x="234" y="3"/>
                    <a:pt x="234" y="3"/>
                  </a:cubicBezTo>
                  <a:cubicBezTo>
                    <a:pt x="241" y="3"/>
                    <a:pt x="241" y="3"/>
                    <a:pt x="241" y="3"/>
                  </a:cubicBezTo>
                  <a:cubicBezTo>
                    <a:pt x="242" y="6"/>
                    <a:pt x="242" y="6"/>
                    <a:pt x="242" y="6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4" y="1"/>
                    <a:pt x="244" y="1"/>
                    <a:pt x="244" y="1"/>
                  </a:cubicBezTo>
                  <a:cubicBezTo>
                    <a:pt x="229" y="1"/>
                    <a:pt x="229" y="1"/>
                    <a:pt x="229" y="1"/>
                  </a:cubicBezTo>
                  <a:cubicBezTo>
                    <a:pt x="229" y="3"/>
                    <a:pt x="229" y="3"/>
                    <a:pt x="229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28" y="24"/>
                    <a:pt x="228" y="24"/>
                    <a:pt x="228" y="24"/>
                  </a:cubicBezTo>
                  <a:cubicBezTo>
                    <a:pt x="226" y="24"/>
                    <a:pt x="226" y="24"/>
                    <a:pt x="226" y="24"/>
                  </a:cubicBezTo>
                  <a:lnTo>
                    <a:pt x="226" y="26"/>
                  </a:lnTo>
                  <a:close/>
                  <a:moveTo>
                    <a:pt x="209" y="15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23" y="12"/>
                    <a:pt x="223" y="12"/>
                    <a:pt x="223" y="12"/>
                  </a:cubicBezTo>
                  <a:cubicBezTo>
                    <a:pt x="209" y="12"/>
                    <a:pt x="209" y="12"/>
                    <a:pt x="209" y="12"/>
                  </a:cubicBezTo>
                  <a:lnTo>
                    <a:pt x="209" y="15"/>
                  </a:lnTo>
                  <a:close/>
                  <a:moveTo>
                    <a:pt x="199" y="21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7" y="23"/>
                    <a:pt x="196" y="24"/>
                    <a:pt x="194" y="24"/>
                  </a:cubicBezTo>
                  <a:cubicBezTo>
                    <a:pt x="194" y="24"/>
                    <a:pt x="193" y="23"/>
                    <a:pt x="192" y="22"/>
                  </a:cubicBezTo>
                  <a:cubicBezTo>
                    <a:pt x="192" y="22"/>
                    <a:pt x="192" y="20"/>
                    <a:pt x="192" y="19"/>
                  </a:cubicBezTo>
                  <a:cubicBezTo>
                    <a:pt x="192" y="17"/>
                    <a:pt x="192" y="16"/>
                    <a:pt x="192" y="15"/>
                  </a:cubicBezTo>
                  <a:cubicBezTo>
                    <a:pt x="193" y="14"/>
                    <a:pt x="193" y="13"/>
                    <a:pt x="193" y="13"/>
                  </a:cubicBezTo>
                  <a:cubicBezTo>
                    <a:pt x="194" y="12"/>
                    <a:pt x="194" y="11"/>
                    <a:pt x="195" y="11"/>
                  </a:cubicBezTo>
                  <a:cubicBezTo>
                    <a:pt x="195" y="10"/>
                    <a:pt x="196" y="10"/>
                    <a:pt x="196" y="10"/>
                  </a:cubicBezTo>
                  <a:cubicBezTo>
                    <a:pt x="197" y="9"/>
                    <a:pt x="198" y="9"/>
                    <a:pt x="198" y="9"/>
                  </a:cubicBezTo>
                  <a:cubicBezTo>
                    <a:pt x="199" y="9"/>
                    <a:pt x="200" y="9"/>
                    <a:pt x="201" y="10"/>
                  </a:cubicBezTo>
                  <a:lnTo>
                    <a:pt x="199" y="21"/>
                  </a:lnTo>
                  <a:close/>
                  <a:moveTo>
                    <a:pt x="190" y="14"/>
                  </a:moveTo>
                  <a:cubicBezTo>
                    <a:pt x="189" y="16"/>
                    <a:pt x="189" y="17"/>
                    <a:pt x="189" y="19"/>
                  </a:cubicBezTo>
                  <a:cubicBezTo>
                    <a:pt x="189" y="21"/>
                    <a:pt x="189" y="23"/>
                    <a:pt x="190" y="24"/>
                  </a:cubicBezTo>
                  <a:cubicBezTo>
                    <a:pt x="190" y="25"/>
                    <a:pt x="191" y="25"/>
                    <a:pt x="191" y="25"/>
                  </a:cubicBezTo>
                  <a:cubicBezTo>
                    <a:pt x="192" y="26"/>
                    <a:pt x="193" y="26"/>
                    <a:pt x="194" y="26"/>
                  </a:cubicBezTo>
                  <a:cubicBezTo>
                    <a:pt x="194" y="26"/>
                    <a:pt x="195" y="26"/>
                    <a:pt x="195" y="26"/>
                  </a:cubicBezTo>
                  <a:cubicBezTo>
                    <a:pt x="197" y="25"/>
                    <a:pt x="198" y="24"/>
                    <a:pt x="199" y="23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29"/>
                    <a:pt x="197" y="30"/>
                    <a:pt x="197" y="30"/>
                  </a:cubicBezTo>
                  <a:cubicBezTo>
                    <a:pt x="196" y="31"/>
                    <a:pt x="195" y="31"/>
                    <a:pt x="194" y="31"/>
                  </a:cubicBezTo>
                  <a:cubicBezTo>
                    <a:pt x="193" y="31"/>
                    <a:pt x="191" y="31"/>
                    <a:pt x="190" y="30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1" y="34"/>
                    <a:pt x="193" y="34"/>
                  </a:cubicBezTo>
                  <a:cubicBezTo>
                    <a:pt x="194" y="34"/>
                    <a:pt x="196" y="33"/>
                    <a:pt x="198" y="32"/>
                  </a:cubicBezTo>
                  <a:cubicBezTo>
                    <a:pt x="200" y="31"/>
                    <a:pt x="201" y="29"/>
                    <a:pt x="201" y="27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1" y="7"/>
                    <a:pt x="200" y="7"/>
                    <a:pt x="199" y="7"/>
                  </a:cubicBezTo>
                  <a:cubicBezTo>
                    <a:pt x="198" y="7"/>
                    <a:pt x="197" y="7"/>
                    <a:pt x="196" y="8"/>
                  </a:cubicBezTo>
                  <a:cubicBezTo>
                    <a:pt x="193" y="9"/>
                    <a:pt x="191" y="11"/>
                    <a:pt x="190" y="14"/>
                  </a:cubicBezTo>
                  <a:moveTo>
                    <a:pt x="180" y="24"/>
                  </a:moveTo>
                  <a:cubicBezTo>
                    <a:pt x="180" y="25"/>
                    <a:pt x="180" y="25"/>
                    <a:pt x="180" y="25"/>
                  </a:cubicBezTo>
                  <a:cubicBezTo>
                    <a:pt x="181" y="26"/>
                    <a:pt x="181" y="26"/>
                    <a:pt x="182" y="26"/>
                  </a:cubicBezTo>
                  <a:cubicBezTo>
                    <a:pt x="183" y="26"/>
                    <a:pt x="184" y="25"/>
                    <a:pt x="185" y="25"/>
                  </a:cubicBezTo>
                  <a:cubicBezTo>
                    <a:pt x="185" y="24"/>
                    <a:pt x="186" y="24"/>
                    <a:pt x="186" y="24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4" y="23"/>
                    <a:pt x="184" y="24"/>
                    <a:pt x="184" y="24"/>
                  </a:cubicBezTo>
                  <a:cubicBezTo>
                    <a:pt x="183" y="24"/>
                    <a:pt x="183" y="24"/>
                    <a:pt x="183" y="23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7"/>
                    <a:pt x="185" y="7"/>
                    <a:pt x="185" y="7"/>
                  </a:cubicBezTo>
                  <a:cubicBezTo>
                    <a:pt x="182" y="7"/>
                    <a:pt x="182" y="7"/>
                    <a:pt x="182" y="7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0" y="22"/>
                    <a:pt x="179" y="23"/>
                    <a:pt x="178" y="23"/>
                  </a:cubicBezTo>
                  <a:cubicBezTo>
                    <a:pt x="178" y="23"/>
                    <a:pt x="178" y="23"/>
                    <a:pt x="177" y="24"/>
                  </a:cubicBezTo>
                  <a:cubicBezTo>
                    <a:pt x="177" y="24"/>
                    <a:pt x="176" y="24"/>
                    <a:pt x="176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2"/>
                    <a:pt x="174" y="22"/>
                    <a:pt x="174" y="21"/>
                  </a:cubicBezTo>
                  <a:cubicBezTo>
                    <a:pt x="174" y="20"/>
                    <a:pt x="174" y="20"/>
                    <a:pt x="174" y="19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2" y="10"/>
                    <a:pt x="172" y="10"/>
                    <a:pt x="172" y="10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19"/>
                    <a:pt x="171" y="20"/>
                    <a:pt x="171" y="20"/>
                  </a:cubicBezTo>
                  <a:cubicBezTo>
                    <a:pt x="171" y="21"/>
                    <a:pt x="171" y="21"/>
                    <a:pt x="171" y="22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2" y="25"/>
                    <a:pt x="173" y="26"/>
                    <a:pt x="175" y="26"/>
                  </a:cubicBezTo>
                  <a:cubicBezTo>
                    <a:pt x="177" y="26"/>
                    <a:pt x="179" y="25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57" y="26"/>
                  </a:moveTo>
                  <a:cubicBezTo>
                    <a:pt x="160" y="26"/>
                    <a:pt x="160" y="26"/>
                    <a:pt x="160" y="26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13"/>
                    <a:pt x="163" y="12"/>
                    <a:pt x="164" y="11"/>
                  </a:cubicBezTo>
                  <a:cubicBezTo>
                    <a:pt x="164" y="11"/>
                    <a:pt x="165" y="11"/>
                    <a:pt x="165" y="11"/>
                  </a:cubicBezTo>
                  <a:cubicBezTo>
                    <a:pt x="166" y="11"/>
                    <a:pt x="166" y="10"/>
                    <a:pt x="167" y="10"/>
                  </a:cubicBezTo>
                  <a:cubicBezTo>
                    <a:pt x="167" y="10"/>
                    <a:pt x="168" y="11"/>
                    <a:pt x="168" y="11"/>
                  </a:cubicBezTo>
                  <a:cubicBezTo>
                    <a:pt x="169" y="7"/>
                    <a:pt x="169" y="7"/>
                    <a:pt x="169" y="7"/>
                  </a:cubicBezTo>
                  <a:cubicBezTo>
                    <a:pt x="169" y="7"/>
                    <a:pt x="168" y="7"/>
                    <a:pt x="167" y="7"/>
                  </a:cubicBezTo>
                  <a:cubicBezTo>
                    <a:pt x="167" y="7"/>
                    <a:pt x="166" y="7"/>
                    <a:pt x="166" y="8"/>
                  </a:cubicBezTo>
                  <a:cubicBezTo>
                    <a:pt x="164" y="8"/>
                    <a:pt x="163" y="10"/>
                    <a:pt x="162" y="11"/>
                  </a:cubicBezTo>
                  <a:cubicBezTo>
                    <a:pt x="162" y="8"/>
                    <a:pt x="162" y="8"/>
                    <a:pt x="162" y="8"/>
                  </a:cubicBezTo>
                  <a:cubicBezTo>
                    <a:pt x="162" y="7"/>
                    <a:pt x="162" y="7"/>
                    <a:pt x="162" y="7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59" y="10"/>
                    <a:pt x="159" y="10"/>
                    <a:pt x="159" y="10"/>
                  </a:cubicBezTo>
                  <a:lnTo>
                    <a:pt x="157" y="26"/>
                  </a:lnTo>
                  <a:close/>
                  <a:moveTo>
                    <a:pt x="141" y="3"/>
                  </a:moveTo>
                  <a:cubicBezTo>
                    <a:pt x="142" y="3"/>
                    <a:pt x="143" y="3"/>
                    <a:pt x="144" y="3"/>
                  </a:cubicBezTo>
                  <a:cubicBezTo>
                    <a:pt x="146" y="3"/>
                    <a:pt x="148" y="4"/>
                    <a:pt x="149" y="5"/>
                  </a:cubicBezTo>
                  <a:cubicBezTo>
                    <a:pt x="150" y="6"/>
                    <a:pt x="151" y="8"/>
                    <a:pt x="151" y="11"/>
                  </a:cubicBezTo>
                  <a:cubicBezTo>
                    <a:pt x="151" y="16"/>
                    <a:pt x="150" y="20"/>
                    <a:pt x="147" y="22"/>
                  </a:cubicBezTo>
                  <a:cubicBezTo>
                    <a:pt x="146" y="23"/>
                    <a:pt x="144" y="24"/>
                    <a:pt x="143" y="24"/>
                  </a:cubicBezTo>
                  <a:cubicBezTo>
                    <a:pt x="142" y="24"/>
                    <a:pt x="142" y="24"/>
                    <a:pt x="141" y="24"/>
                  </a:cubicBezTo>
                  <a:cubicBezTo>
                    <a:pt x="140" y="24"/>
                    <a:pt x="139" y="24"/>
                    <a:pt x="139" y="23"/>
                  </a:cubicBezTo>
                  <a:lnTo>
                    <a:pt x="141" y="3"/>
                  </a:lnTo>
                  <a:close/>
                  <a:moveTo>
                    <a:pt x="133" y="26"/>
                  </a:moveTo>
                  <a:cubicBezTo>
                    <a:pt x="137" y="26"/>
                    <a:pt x="137" y="26"/>
                    <a:pt x="137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4" y="26"/>
                    <a:pt x="145" y="25"/>
                  </a:cubicBezTo>
                  <a:cubicBezTo>
                    <a:pt x="147" y="25"/>
                    <a:pt x="149" y="23"/>
                    <a:pt x="151" y="22"/>
                  </a:cubicBezTo>
                  <a:cubicBezTo>
                    <a:pt x="153" y="19"/>
                    <a:pt x="154" y="15"/>
                    <a:pt x="154" y="11"/>
                  </a:cubicBezTo>
                  <a:cubicBezTo>
                    <a:pt x="154" y="8"/>
                    <a:pt x="153" y="6"/>
                    <a:pt x="152" y="4"/>
                  </a:cubicBezTo>
                  <a:cubicBezTo>
                    <a:pt x="150" y="2"/>
                    <a:pt x="148" y="1"/>
                    <a:pt x="145" y="1"/>
                  </a:cubicBezTo>
                  <a:cubicBezTo>
                    <a:pt x="144" y="1"/>
                    <a:pt x="144" y="1"/>
                    <a:pt x="143" y="1"/>
                  </a:cubicBezTo>
                  <a:cubicBezTo>
                    <a:pt x="142" y="1"/>
                    <a:pt x="141" y="1"/>
                    <a:pt x="141" y="1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6" y="3"/>
                    <a:pt x="136" y="3"/>
                    <a:pt x="136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3" y="24"/>
                    <a:pt x="133" y="24"/>
                    <a:pt x="133" y="24"/>
                  </a:cubicBezTo>
                  <a:lnTo>
                    <a:pt x="133" y="26"/>
                  </a:lnTo>
                  <a:close/>
                  <a:moveTo>
                    <a:pt x="118" y="21"/>
                  </a:moveTo>
                  <a:cubicBezTo>
                    <a:pt x="118" y="22"/>
                    <a:pt x="118" y="22"/>
                    <a:pt x="118" y="22"/>
                  </a:cubicBezTo>
                  <a:cubicBezTo>
                    <a:pt x="116" y="23"/>
                    <a:pt x="115" y="24"/>
                    <a:pt x="114" y="24"/>
                  </a:cubicBezTo>
                  <a:cubicBezTo>
                    <a:pt x="113" y="24"/>
                    <a:pt x="112" y="23"/>
                    <a:pt x="112" y="22"/>
                  </a:cubicBezTo>
                  <a:cubicBezTo>
                    <a:pt x="112" y="22"/>
                    <a:pt x="111" y="20"/>
                    <a:pt x="111" y="19"/>
                  </a:cubicBezTo>
                  <a:cubicBezTo>
                    <a:pt x="111" y="17"/>
                    <a:pt x="112" y="16"/>
                    <a:pt x="112" y="15"/>
                  </a:cubicBezTo>
                  <a:cubicBezTo>
                    <a:pt x="112" y="14"/>
                    <a:pt x="112" y="13"/>
                    <a:pt x="113" y="13"/>
                  </a:cubicBezTo>
                  <a:cubicBezTo>
                    <a:pt x="113" y="12"/>
                    <a:pt x="114" y="11"/>
                    <a:pt x="114" y="11"/>
                  </a:cubicBezTo>
                  <a:cubicBezTo>
                    <a:pt x="115" y="10"/>
                    <a:pt x="115" y="10"/>
                    <a:pt x="116" y="10"/>
                  </a:cubicBezTo>
                  <a:cubicBezTo>
                    <a:pt x="116" y="9"/>
                    <a:pt x="117" y="9"/>
                    <a:pt x="118" y="9"/>
                  </a:cubicBezTo>
                  <a:cubicBezTo>
                    <a:pt x="119" y="9"/>
                    <a:pt x="119" y="9"/>
                    <a:pt x="120" y="10"/>
                  </a:cubicBezTo>
                  <a:lnTo>
                    <a:pt x="118" y="21"/>
                  </a:lnTo>
                  <a:close/>
                  <a:moveTo>
                    <a:pt x="109" y="14"/>
                  </a:moveTo>
                  <a:cubicBezTo>
                    <a:pt x="108" y="16"/>
                    <a:pt x="108" y="17"/>
                    <a:pt x="108" y="19"/>
                  </a:cubicBezTo>
                  <a:cubicBezTo>
                    <a:pt x="108" y="21"/>
                    <a:pt x="108" y="23"/>
                    <a:pt x="109" y="24"/>
                  </a:cubicBezTo>
                  <a:cubicBezTo>
                    <a:pt x="110" y="25"/>
                    <a:pt x="110" y="25"/>
                    <a:pt x="111" y="25"/>
                  </a:cubicBezTo>
                  <a:cubicBezTo>
                    <a:pt x="112" y="26"/>
                    <a:pt x="112" y="26"/>
                    <a:pt x="113" y="26"/>
                  </a:cubicBezTo>
                  <a:cubicBezTo>
                    <a:pt x="114" y="26"/>
                    <a:pt x="114" y="26"/>
                    <a:pt x="115" y="26"/>
                  </a:cubicBezTo>
                  <a:cubicBezTo>
                    <a:pt x="116" y="25"/>
                    <a:pt x="117" y="24"/>
                    <a:pt x="118" y="23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9"/>
                    <a:pt x="117" y="30"/>
                    <a:pt x="116" y="30"/>
                  </a:cubicBezTo>
                  <a:cubicBezTo>
                    <a:pt x="116" y="31"/>
                    <a:pt x="115" y="31"/>
                    <a:pt x="114" y="31"/>
                  </a:cubicBezTo>
                  <a:cubicBezTo>
                    <a:pt x="112" y="31"/>
                    <a:pt x="111" y="31"/>
                    <a:pt x="109" y="30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0" y="33"/>
                    <a:pt x="111" y="34"/>
                    <a:pt x="112" y="34"/>
                  </a:cubicBezTo>
                  <a:cubicBezTo>
                    <a:pt x="114" y="34"/>
                    <a:pt x="116" y="33"/>
                    <a:pt x="117" y="32"/>
                  </a:cubicBezTo>
                  <a:cubicBezTo>
                    <a:pt x="119" y="31"/>
                    <a:pt x="120" y="29"/>
                    <a:pt x="121" y="27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1" y="7"/>
                    <a:pt x="119" y="7"/>
                    <a:pt x="118" y="7"/>
                  </a:cubicBezTo>
                  <a:cubicBezTo>
                    <a:pt x="117" y="7"/>
                    <a:pt x="116" y="7"/>
                    <a:pt x="115" y="8"/>
                  </a:cubicBezTo>
                  <a:cubicBezTo>
                    <a:pt x="113" y="9"/>
                    <a:pt x="111" y="11"/>
                    <a:pt x="109" y="14"/>
                  </a:cubicBezTo>
                  <a:moveTo>
                    <a:pt x="102" y="26"/>
                  </a:moveTo>
                  <a:cubicBezTo>
                    <a:pt x="104" y="25"/>
                    <a:pt x="104" y="25"/>
                    <a:pt x="105" y="24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2" y="23"/>
                    <a:pt x="103" y="21"/>
                    <a:pt x="103" y="18"/>
                  </a:cubicBezTo>
                  <a:cubicBezTo>
                    <a:pt x="103" y="17"/>
                    <a:pt x="104" y="16"/>
                    <a:pt x="104" y="15"/>
                  </a:cubicBezTo>
                  <a:cubicBezTo>
                    <a:pt x="104" y="14"/>
                    <a:pt x="104" y="13"/>
                    <a:pt x="104" y="12"/>
                  </a:cubicBezTo>
                  <a:cubicBezTo>
                    <a:pt x="104" y="10"/>
                    <a:pt x="104" y="9"/>
                    <a:pt x="103" y="8"/>
                  </a:cubicBezTo>
                  <a:cubicBezTo>
                    <a:pt x="103" y="8"/>
                    <a:pt x="102" y="8"/>
                    <a:pt x="102" y="7"/>
                  </a:cubicBezTo>
                  <a:cubicBezTo>
                    <a:pt x="102" y="7"/>
                    <a:pt x="101" y="7"/>
                    <a:pt x="101" y="7"/>
                  </a:cubicBezTo>
                  <a:cubicBezTo>
                    <a:pt x="100" y="7"/>
                    <a:pt x="99" y="7"/>
                    <a:pt x="99" y="7"/>
                  </a:cubicBezTo>
                  <a:cubicBezTo>
                    <a:pt x="97" y="8"/>
                    <a:pt x="96" y="9"/>
                    <a:pt x="94" y="11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3"/>
                    <a:pt x="95" y="12"/>
                    <a:pt x="96" y="11"/>
                  </a:cubicBezTo>
                  <a:cubicBezTo>
                    <a:pt x="97" y="10"/>
                    <a:pt x="97" y="10"/>
                    <a:pt x="98" y="10"/>
                  </a:cubicBezTo>
                  <a:cubicBezTo>
                    <a:pt x="98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11"/>
                    <a:pt x="101" y="12"/>
                    <a:pt x="101" y="12"/>
                  </a:cubicBezTo>
                  <a:cubicBezTo>
                    <a:pt x="101" y="13"/>
                    <a:pt x="101" y="14"/>
                    <a:pt x="101" y="15"/>
                  </a:cubicBezTo>
                  <a:cubicBezTo>
                    <a:pt x="101" y="16"/>
                    <a:pt x="100" y="17"/>
                    <a:pt x="100" y="18"/>
                  </a:cubicBezTo>
                  <a:cubicBezTo>
                    <a:pt x="100" y="19"/>
                    <a:pt x="100" y="20"/>
                    <a:pt x="100" y="20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9" y="22"/>
                    <a:pt x="99" y="23"/>
                    <a:pt x="99" y="24"/>
                  </a:cubicBezTo>
                  <a:cubicBezTo>
                    <a:pt x="99" y="25"/>
                    <a:pt x="100" y="26"/>
                    <a:pt x="101" y="26"/>
                  </a:cubicBezTo>
                  <a:cubicBezTo>
                    <a:pt x="102" y="26"/>
                    <a:pt x="102" y="26"/>
                    <a:pt x="102" y="26"/>
                  </a:cubicBezTo>
                  <a:moveTo>
                    <a:pt x="83" y="26"/>
                  </a:moveTo>
                  <a:cubicBezTo>
                    <a:pt x="84" y="25"/>
                    <a:pt x="85" y="24"/>
                    <a:pt x="85" y="24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4" y="23"/>
                    <a:pt x="83" y="24"/>
                    <a:pt x="83" y="24"/>
                  </a:cubicBezTo>
                  <a:cubicBezTo>
                    <a:pt x="83" y="24"/>
                    <a:pt x="83" y="24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2"/>
                    <a:pt x="79" y="23"/>
                    <a:pt x="79" y="24"/>
                  </a:cubicBezTo>
                  <a:cubicBezTo>
                    <a:pt x="79" y="25"/>
                    <a:pt x="80" y="26"/>
                    <a:pt x="81" y="26"/>
                  </a:cubicBezTo>
                  <a:cubicBezTo>
                    <a:pt x="82" y="26"/>
                    <a:pt x="82" y="26"/>
                    <a:pt x="83" y="26"/>
                  </a:cubicBezTo>
                  <a:moveTo>
                    <a:pt x="85" y="3"/>
                  </a:moveTo>
                  <a:cubicBezTo>
                    <a:pt x="86" y="2"/>
                    <a:pt x="86" y="2"/>
                    <a:pt x="86" y="1"/>
                  </a:cubicBezTo>
                  <a:cubicBezTo>
                    <a:pt x="86" y="0"/>
                    <a:pt x="86" y="0"/>
                    <a:pt x="85" y="0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4" y="0"/>
                    <a:pt x="83" y="0"/>
                    <a:pt x="83" y="0"/>
                  </a:cubicBezTo>
                  <a:cubicBezTo>
                    <a:pt x="82" y="1"/>
                    <a:pt x="82" y="1"/>
                    <a:pt x="82" y="2"/>
                  </a:cubicBezTo>
                  <a:cubicBezTo>
                    <a:pt x="82" y="3"/>
                    <a:pt x="82" y="3"/>
                    <a:pt x="83" y="3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4"/>
                    <a:pt x="85" y="3"/>
                    <a:pt x="85" y="3"/>
                  </a:cubicBezTo>
                  <a:moveTo>
                    <a:pt x="70" y="21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68" y="23"/>
                    <a:pt x="67" y="24"/>
                    <a:pt x="65" y="24"/>
                  </a:cubicBezTo>
                  <a:cubicBezTo>
                    <a:pt x="65" y="24"/>
                    <a:pt x="64" y="23"/>
                    <a:pt x="63" y="22"/>
                  </a:cubicBezTo>
                  <a:cubicBezTo>
                    <a:pt x="63" y="22"/>
                    <a:pt x="63" y="20"/>
                    <a:pt x="63" y="19"/>
                  </a:cubicBezTo>
                  <a:cubicBezTo>
                    <a:pt x="63" y="17"/>
                    <a:pt x="63" y="16"/>
                    <a:pt x="63" y="15"/>
                  </a:cubicBezTo>
                  <a:cubicBezTo>
                    <a:pt x="64" y="14"/>
                    <a:pt x="64" y="13"/>
                    <a:pt x="64" y="13"/>
                  </a:cubicBezTo>
                  <a:cubicBezTo>
                    <a:pt x="65" y="12"/>
                    <a:pt x="65" y="11"/>
                    <a:pt x="66" y="11"/>
                  </a:cubicBezTo>
                  <a:cubicBezTo>
                    <a:pt x="66" y="10"/>
                    <a:pt x="67" y="10"/>
                    <a:pt x="67" y="10"/>
                  </a:cubicBezTo>
                  <a:cubicBezTo>
                    <a:pt x="68" y="9"/>
                    <a:pt x="69" y="9"/>
                    <a:pt x="69" y="9"/>
                  </a:cubicBezTo>
                  <a:cubicBezTo>
                    <a:pt x="70" y="9"/>
                    <a:pt x="71" y="9"/>
                    <a:pt x="72" y="10"/>
                  </a:cubicBezTo>
                  <a:lnTo>
                    <a:pt x="70" y="21"/>
                  </a:lnTo>
                  <a:close/>
                  <a:moveTo>
                    <a:pt x="73" y="26"/>
                  </a:moveTo>
                  <a:cubicBezTo>
                    <a:pt x="74" y="25"/>
                    <a:pt x="75" y="25"/>
                    <a:pt x="75" y="24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4" y="24"/>
                    <a:pt x="74" y="24"/>
                    <a:pt x="73" y="24"/>
                  </a:cubicBezTo>
                  <a:cubicBezTo>
                    <a:pt x="73" y="24"/>
                    <a:pt x="73" y="23"/>
                    <a:pt x="73" y="23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68" y="7"/>
                    <a:pt x="67" y="8"/>
                  </a:cubicBezTo>
                  <a:cubicBezTo>
                    <a:pt x="64" y="9"/>
                    <a:pt x="62" y="11"/>
                    <a:pt x="61" y="14"/>
                  </a:cubicBezTo>
                  <a:cubicBezTo>
                    <a:pt x="60" y="16"/>
                    <a:pt x="60" y="17"/>
                    <a:pt x="60" y="19"/>
                  </a:cubicBezTo>
                  <a:cubicBezTo>
                    <a:pt x="60" y="21"/>
                    <a:pt x="60" y="23"/>
                    <a:pt x="61" y="24"/>
                  </a:cubicBezTo>
                  <a:cubicBezTo>
                    <a:pt x="61" y="25"/>
                    <a:pt x="62" y="25"/>
                    <a:pt x="62" y="25"/>
                  </a:cubicBezTo>
                  <a:cubicBezTo>
                    <a:pt x="63" y="26"/>
                    <a:pt x="64" y="26"/>
                    <a:pt x="65" y="26"/>
                  </a:cubicBezTo>
                  <a:cubicBezTo>
                    <a:pt x="65" y="26"/>
                    <a:pt x="66" y="26"/>
                    <a:pt x="66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0" y="25"/>
                    <a:pt x="70" y="26"/>
                    <a:pt x="72" y="26"/>
                  </a:cubicBezTo>
                  <a:cubicBezTo>
                    <a:pt x="72" y="26"/>
                    <a:pt x="72" y="26"/>
                    <a:pt x="73" y="26"/>
                  </a:cubicBezTo>
                  <a:moveTo>
                    <a:pt x="54" y="23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3"/>
                    <a:pt x="51" y="23"/>
                    <a:pt x="51" y="24"/>
                  </a:cubicBezTo>
                  <a:cubicBezTo>
                    <a:pt x="51" y="24"/>
                    <a:pt x="51" y="25"/>
                    <a:pt x="51" y="25"/>
                  </a:cubicBezTo>
                  <a:cubicBezTo>
                    <a:pt x="52" y="26"/>
                    <a:pt x="52" y="26"/>
                    <a:pt x="53" y="26"/>
                  </a:cubicBezTo>
                  <a:cubicBezTo>
                    <a:pt x="54" y="26"/>
                    <a:pt x="55" y="25"/>
                    <a:pt x="56" y="25"/>
                  </a:cubicBezTo>
                  <a:cubicBezTo>
                    <a:pt x="56" y="24"/>
                    <a:pt x="56" y="24"/>
                    <a:pt x="57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5" y="23"/>
                    <a:pt x="55" y="24"/>
                    <a:pt x="54" y="24"/>
                  </a:cubicBezTo>
                  <a:cubicBezTo>
                    <a:pt x="54" y="24"/>
                    <a:pt x="54" y="23"/>
                    <a:pt x="54" y="23"/>
                  </a:cubicBezTo>
                  <a:moveTo>
                    <a:pt x="44" y="26"/>
                  </a:moveTo>
                  <a:cubicBezTo>
                    <a:pt x="46" y="25"/>
                    <a:pt x="46" y="24"/>
                    <a:pt x="47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5" y="24"/>
                    <a:pt x="45" y="24"/>
                  </a:cubicBezTo>
                  <a:cubicBezTo>
                    <a:pt x="45" y="24"/>
                    <a:pt x="44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1" y="25"/>
                    <a:pt x="42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moveTo>
                    <a:pt x="47" y="3"/>
                  </a:moveTo>
                  <a:cubicBezTo>
                    <a:pt x="48" y="2"/>
                    <a:pt x="48" y="2"/>
                    <a:pt x="48" y="1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1"/>
                    <a:pt x="44" y="1"/>
                    <a:pt x="44" y="2"/>
                  </a:cubicBezTo>
                  <a:cubicBezTo>
                    <a:pt x="44" y="3"/>
                    <a:pt x="44" y="3"/>
                    <a:pt x="45" y="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3"/>
                    <a:pt x="47" y="3"/>
                  </a:cubicBezTo>
                  <a:moveTo>
                    <a:pt x="31" y="24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6"/>
                    <a:pt x="33" y="26"/>
                  </a:cubicBezTo>
                  <a:cubicBezTo>
                    <a:pt x="34" y="26"/>
                    <a:pt x="35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5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1" y="22"/>
                    <a:pt x="30" y="23"/>
                    <a:pt x="30" y="23"/>
                  </a:cubicBezTo>
                  <a:cubicBezTo>
                    <a:pt x="29" y="23"/>
                    <a:pt x="29" y="23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7" y="24"/>
                    <a:pt x="26" y="23"/>
                    <a:pt x="26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2" y="22"/>
                    <a:pt x="22" y="23"/>
                    <a:pt x="23" y="24"/>
                  </a:cubicBezTo>
                  <a:cubicBezTo>
                    <a:pt x="23" y="25"/>
                    <a:pt x="24" y="26"/>
                    <a:pt x="26" y="26"/>
                  </a:cubicBezTo>
                  <a:cubicBezTo>
                    <a:pt x="28" y="26"/>
                    <a:pt x="30" y="25"/>
                    <a:pt x="31" y="24"/>
                  </a:cubicBezTo>
                  <a:cubicBezTo>
                    <a:pt x="31" y="24"/>
                    <a:pt x="31" y="24"/>
                    <a:pt x="31" y="24"/>
                  </a:cubicBezTo>
                  <a:moveTo>
                    <a:pt x="5" y="23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9" y="14"/>
                    <a:pt x="10" y="14"/>
                  </a:cubicBezTo>
                  <a:cubicBezTo>
                    <a:pt x="12" y="14"/>
                    <a:pt x="13" y="14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5" y="22"/>
                    <a:pt x="13" y="24"/>
                    <a:pt x="8" y="24"/>
                  </a:cubicBezTo>
                  <a:cubicBezTo>
                    <a:pt x="7" y="24"/>
                    <a:pt x="6" y="24"/>
                    <a:pt x="5" y="23"/>
                  </a:cubicBezTo>
                  <a:moveTo>
                    <a:pt x="7" y="12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4" y="4"/>
                    <a:pt x="15" y="5"/>
                    <a:pt x="15" y="7"/>
                  </a:cubicBezTo>
                  <a:cubicBezTo>
                    <a:pt x="15" y="9"/>
                    <a:pt x="15" y="10"/>
                    <a:pt x="14" y="11"/>
                  </a:cubicBezTo>
                  <a:cubicBezTo>
                    <a:pt x="13" y="12"/>
                    <a:pt x="11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5" y="24"/>
                  </a:moveTo>
                  <a:cubicBezTo>
                    <a:pt x="16" y="23"/>
                    <a:pt x="17" y="22"/>
                    <a:pt x="17" y="21"/>
                  </a:cubicBezTo>
                  <a:cubicBezTo>
                    <a:pt x="18" y="20"/>
                    <a:pt x="18" y="19"/>
                    <a:pt x="18" y="18"/>
                  </a:cubicBezTo>
                  <a:cubicBezTo>
                    <a:pt x="18" y="17"/>
                    <a:pt x="18" y="15"/>
                    <a:pt x="17" y="14"/>
                  </a:cubicBezTo>
                  <a:cubicBezTo>
                    <a:pt x="16" y="13"/>
                    <a:pt x="15" y="13"/>
                    <a:pt x="14" y="13"/>
                  </a:cubicBezTo>
                  <a:cubicBezTo>
                    <a:pt x="17" y="12"/>
                    <a:pt x="18" y="10"/>
                    <a:pt x="18" y="6"/>
                  </a:cubicBezTo>
                  <a:cubicBezTo>
                    <a:pt x="18" y="5"/>
                    <a:pt x="18" y="4"/>
                    <a:pt x="16" y="3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" y="26"/>
                    <a:pt x="13" y="25"/>
                    <a:pt x="15" y="24"/>
                  </a:cubicBezTo>
                </a:path>
              </a:pathLst>
            </a:custGeom>
            <a:solidFill>
              <a:srgbClr val="6D6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99"/>
            </a:p>
          </p:txBody>
        </p:sp>
      </p:grpSp>
      <p:sp>
        <p:nvSpPr>
          <p:cNvPr id="18" name="Freeform 3982"/>
          <p:cNvSpPr>
            <a:spLocks noEditPoints="1"/>
          </p:cNvSpPr>
          <p:nvPr userDrawn="1"/>
        </p:nvSpPr>
        <p:spPr bwMode="auto">
          <a:xfrm>
            <a:off x="10594171" y="632460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ED2E26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21625681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8"/>
            <a:ext cx="7329675" cy="3884923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2" y="1708063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52828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Speak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5031520"/>
            <a:ext cx="11078879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EF212-87B7-8B40-AD45-C33B916F35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599517"/>
            <a:ext cx="11078877" cy="431800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252377831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031520"/>
            <a:ext cx="5486400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19288" y="5031520"/>
            <a:ext cx="5486400" cy="103708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08D325-22F4-4749-924E-3E2321A1D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616521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0BA406-50AB-5047-915D-F4519C15B8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9288" y="4604163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304025823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64AED-649F-0842-97F4-1F20412D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CC9C9-7BF8-9346-B999-DD1FF685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564A-193A-AB49-9D22-0477032C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890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00850" y="4620553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422592" y="4620553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2FCB35-A945-8A4C-ADAA-4ADBA4CEA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4333" y="4620552"/>
            <a:ext cx="3573929" cy="12954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6313DD-3E18-974E-895C-13265096DD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687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F3378B-EC84-1144-B551-C0784E0B88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2591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32CC78-1714-F04E-8514-1C59D5A4C6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4747" y="4205755"/>
            <a:ext cx="3569092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327854331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Speaker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Title Here</a:t>
            </a:r>
            <a:endParaRPr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20553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620553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0C7EB2C-F22B-B14F-A43D-C1117971FC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940037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C7720F-D785-EE4B-BC7B-7F70782AD9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5940037"/>
            <a:ext cx="5486400" cy="56581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lvl1pPr>
          </a:lstStyle>
          <a:p>
            <a:pPr marL="0" marR="0" lvl="0" indent="0" algn="l" defTabSz="457189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i="1"/>
            </a:pPr>
            <a:r>
              <a:rPr lang="en-US" dirty="0"/>
              <a:t>Faculty title/affiliation</a:t>
            </a:r>
          </a:p>
          <a:p>
            <a:pPr marL="0" indent="0">
              <a:spcBef>
                <a:spcPts val="300"/>
              </a:spcBef>
              <a:buSzTx/>
              <a:buFontTx/>
              <a:buNone/>
              <a:defRPr sz="1600" i="1"/>
            </a:pPr>
            <a:endParaRPr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01B83B3-050C-FF42-A834-3ED3EDBC84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205758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63E87CA-0F37-474F-835C-F3CCF7F8F7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525242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C6AC777-3F8F-1648-B937-50BB07D0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4202934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A2FFC02-1720-F141-AEE3-B390759C5F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5525242"/>
            <a:ext cx="5486400" cy="414796"/>
          </a:xfrm>
        </p:spPr>
        <p:txBody>
          <a:bodyPr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Faculty Name</a:t>
            </a:r>
          </a:p>
        </p:txBody>
      </p:sp>
    </p:spTree>
    <p:extLst>
      <p:ext uri="{BB962C8B-B14F-4D97-AF65-F5344CB8AC3E}">
        <p14:creationId xmlns:p14="http://schemas.microsoft.com/office/powerpoint/2010/main" val="86889220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0" y="1671637"/>
            <a:ext cx="12192000" cy="2138363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933"/>
              </a:spcBef>
              <a:buSzTx/>
              <a:buFontTx/>
              <a:buNone/>
              <a:defRPr sz="4000">
                <a:solidFill>
                  <a:schemeClr val="accent6">
                    <a:lumOff val="44000"/>
                  </a:schemeClr>
                </a:solidFill>
              </a:defRPr>
            </a:lvl1pPr>
            <a:lvl2pPr marL="992957" indent="-535768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2pPr>
            <a:lvl3pPr marL="1371566" indent="-457189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3pPr>
            <a:lvl4pPr marL="1899090" indent="-527524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4pPr>
            <a:lvl5pPr marL="2400240" indent="-571486" algn="ctr">
              <a:spcBef>
                <a:spcPts val="933"/>
              </a:spcBef>
              <a:buFontTx/>
              <a:defRPr sz="40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r>
              <a:rPr lang="en-US" dirty="0"/>
              <a:t>Section Header</a:t>
            </a:r>
            <a:endParaRPr dirty="0"/>
          </a:p>
        </p:txBody>
      </p:sp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ED7E8-3D8A-0F4F-B11E-2AEA08216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84" y="4150784"/>
            <a:ext cx="11207749" cy="241088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Subtext Here</a:t>
            </a:r>
          </a:p>
        </p:txBody>
      </p:sp>
    </p:spTree>
    <p:extLst>
      <p:ext uri="{BB962C8B-B14F-4D97-AF65-F5344CB8AC3E}">
        <p14:creationId xmlns:p14="http://schemas.microsoft.com/office/powerpoint/2010/main" val="275468206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1C48F-355C-524F-9BF2-1D83C4350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2965" y="1648884"/>
            <a:ext cx="11627660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2669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1C48F-355C-524F-9BF2-1D83C43505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2965" y="1648884"/>
            <a:ext cx="5833035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206253-460E-3F43-BC7D-F597F304B4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648884"/>
            <a:ext cx="5833035" cy="45212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42543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2724354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1037234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6324601"/>
            <a:ext cx="12192000" cy="533400"/>
          </a:xfrm>
          <a:prstGeom prst="rect">
            <a:avLst/>
          </a:prstGeom>
        </p:spPr>
        <p:txBody>
          <a:bodyPr lIns="137160" tIns="137160" rIns="137160" bIns="137160" anchor="b">
            <a:normAutofit/>
          </a:bodyPr>
          <a:lstStyle>
            <a:lvl1pPr marL="0" indent="0">
              <a:spcBef>
                <a:spcPts val="267"/>
              </a:spcBef>
              <a:buSzTx/>
              <a:buFontTx/>
              <a:buNone/>
              <a:defRPr sz="1333" b="1"/>
            </a:lvl1pPr>
            <a:lvl2pPr marL="0" indent="395277">
              <a:spcBef>
                <a:spcPts val="267"/>
              </a:spcBef>
              <a:buSzTx/>
              <a:buFontTx/>
              <a:buNone/>
              <a:defRPr sz="1333" b="1"/>
            </a:lvl2pPr>
            <a:lvl3pPr marL="0" indent="801668">
              <a:spcBef>
                <a:spcPts val="267"/>
              </a:spcBef>
              <a:buSzTx/>
              <a:buFontTx/>
              <a:buNone/>
              <a:defRPr sz="1333" b="1"/>
            </a:lvl3pPr>
            <a:lvl4pPr marL="0" indent="1196943">
              <a:spcBef>
                <a:spcPts val="267"/>
              </a:spcBef>
              <a:buSzTx/>
              <a:buFontTx/>
              <a:buNone/>
              <a:defRPr sz="1333" b="1"/>
            </a:lvl4pPr>
            <a:lvl5pPr marL="0" indent="1601747">
              <a:spcBef>
                <a:spcPts val="267"/>
              </a:spcBef>
              <a:buSzTx/>
              <a:buFontTx/>
              <a:buNone/>
              <a:defRPr sz="1333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799171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Rx-Summit-Logo-Vert_4C.ai" descr="Rx-Summit-Logo-Vert_4C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211" y="489140"/>
            <a:ext cx="2875268" cy="7071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04445-2083-984B-A043-7EBE63318A69}"/>
              </a:ext>
            </a:extLst>
          </p:cNvPr>
          <p:cNvSpPr/>
          <p:nvPr userDrawn="1"/>
        </p:nvSpPr>
        <p:spPr>
          <a:xfrm>
            <a:off x="0" y="2738449"/>
            <a:ext cx="12192000" cy="49244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7FCE-4D92-464F-B6C8-08908D4A51A1}"/>
              </a:ext>
            </a:extLst>
          </p:cNvPr>
          <p:cNvSpPr txBox="1"/>
          <p:nvPr userDrawn="1"/>
        </p:nvSpPr>
        <p:spPr>
          <a:xfrm>
            <a:off x="0" y="2567229"/>
            <a:ext cx="12192000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marL="0" marR="0" indent="0" algn="ctr" defTabSz="6095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2952965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347959"/>
            <a:ext cx="12192000" cy="1069680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55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ACBE-4EA1-6C41-B800-52330694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3082B-0430-A341-90EA-DA63CBB0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5C13C-8D23-9E48-95A1-17FB0E20F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C9E0E-DD1C-2C47-AB13-86D99949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6F6C4-A1B1-D24B-98B5-B3D9F0DE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326E4-4EDB-F34C-9728-D6BD80FF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48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447804"/>
            <a:ext cx="10668000" cy="4281393"/>
          </a:xfrm>
        </p:spPr>
        <p:txBody>
          <a:bodyPr/>
          <a:lstStyle>
            <a:lvl1pPr marL="457178" indent="-457178">
              <a:buClr>
                <a:srgbClr val="9C5556"/>
              </a:buClr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 marL="990550" indent="-380981">
              <a:buClr>
                <a:srgbClr val="9C5556"/>
              </a:buClr>
              <a:buSzPct val="80000"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523925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133493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743062" indent="-304784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22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119718"/>
            <a:ext cx="11785600" cy="2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897356"/>
            <a:ext cx="2438400" cy="8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186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226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5562601"/>
            <a:ext cx="3352800" cy="12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8203" y="3124199"/>
            <a:ext cx="6858000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1200" y="14515"/>
            <a:ext cx="10668000" cy="1143000"/>
          </a:xfrm>
        </p:spPr>
        <p:txBody>
          <a:bodyPr/>
          <a:lstStyle>
            <a:lvl1pPr>
              <a:defRPr sz="4267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4286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8B0C5"/>
          </a:solidFill>
        </p:spPr>
        <p:txBody>
          <a:bodyPr/>
          <a:lstStyle>
            <a:lvl1pPr algn="ctr">
              <a:defRPr>
                <a:solidFill>
                  <a:srgbClr val="F5ED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rgbClr val="9C5556"/>
              </a:buClr>
              <a:defRPr sz="3733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32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2667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2400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2" descr="G:\Youth Count\SAC-MATFORCE\SACLA\logo\new logo 2020\sacla_logo_final_we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969000"/>
            <a:ext cx="2336800" cy="8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>
            <a:off x="-406403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 flipH="1">
            <a:off x="7389480" y="6193543"/>
            <a:ext cx="520892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5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3C14E1D-49EE-FB47-AC7E-0B58F8E5266F}"/>
              </a:ext>
            </a:extLst>
          </p:cNvPr>
          <p:cNvSpPr txBox="1">
            <a:spLocks/>
          </p:cNvSpPr>
          <p:nvPr userDrawn="1"/>
        </p:nvSpPr>
        <p:spPr>
          <a:xfrm>
            <a:off x="838201" y="805555"/>
            <a:ext cx="4277139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3B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99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8E6346-2665-6848-951D-9F4ED642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93" y="365128"/>
            <a:ext cx="9951208" cy="1325563"/>
          </a:xfrm>
        </p:spPr>
        <p:txBody>
          <a:bodyPr/>
          <a:lstStyle>
            <a:lvl1pPr>
              <a:defRPr b="1">
                <a:solidFill>
                  <a:srgbClr val="263B88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56F0F3-2207-EB44-A81F-3102D7C9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825625"/>
            <a:ext cx="9951208" cy="4351339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1pPr>
            <a:lvl2pPr marL="457051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2pPr>
            <a:lvl3pPr marL="914104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3pPr>
            <a:lvl4pPr marL="137115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4pPr>
            <a:lvl5pPr marL="1828205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id="{2A2640D2-8BA5-4E49-B05E-1C77E0E2DE14}"/>
              </a:ext>
            </a:extLst>
          </p:cNvPr>
          <p:cNvSpPr/>
          <p:nvPr userDrawn="1"/>
        </p:nvSpPr>
        <p:spPr>
          <a:xfrm>
            <a:off x="1" y="0"/>
            <a:ext cx="1402592" cy="2008523"/>
          </a:xfrm>
          <a:custGeom>
            <a:avLst/>
            <a:gdLst>
              <a:gd name="connsiteX0" fmla="*/ 0 w 228600"/>
              <a:gd name="connsiteY0" fmla="*/ 0 h 6858000"/>
              <a:gd name="connsiteX1" fmla="*/ 228600 w 228600"/>
              <a:gd name="connsiteY1" fmla="*/ 0 h 6858000"/>
              <a:gd name="connsiteX2" fmla="*/ 228600 w 228600"/>
              <a:gd name="connsiteY2" fmla="*/ 6858000 h 6858000"/>
              <a:gd name="connsiteX3" fmla="*/ 0 w 228600"/>
              <a:gd name="connsiteY3" fmla="*/ 6858000 h 6858000"/>
              <a:gd name="connsiteX4" fmla="*/ 0 w 228600"/>
              <a:gd name="connsiteY4" fmla="*/ 0 h 6858000"/>
              <a:gd name="connsiteX0" fmla="*/ 0 w 2567354"/>
              <a:gd name="connsiteY0" fmla="*/ 0 h 6858000"/>
              <a:gd name="connsiteX1" fmla="*/ 2567354 w 2567354"/>
              <a:gd name="connsiteY1" fmla="*/ 0 h 6858000"/>
              <a:gd name="connsiteX2" fmla="*/ 228600 w 2567354"/>
              <a:gd name="connsiteY2" fmla="*/ 6858000 h 6858000"/>
              <a:gd name="connsiteX3" fmla="*/ 0 w 2567354"/>
              <a:gd name="connsiteY3" fmla="*/ 6858000 h 6858000"/>
              <a:gd name="connsiteX4" fmla="*/ 0 w 2567354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2224454 w 4791808"/>
              <a:gd name="connsiteY3" fmla="*/ 6858000 h 6858000"/>
              <a:gd name="connsiteX4" fmla="*/ 0 w 4791808"/>
              <a:gd name="connsiteY4" fmla="*/ 0 h 6858000"/>
              <a:gd name="connsiteX0" fmla="*/ 0 w 4791808"/>
              <a:gd name="connsiteY0" fmla="*/ 0 h 6858000"/>
              <a:gd name="connsiteX1" fmla="*/ 4791808 w 4791808"/>
              <a:gd name="connsiteY1" fmla="*/ 0 h 6858000"/>
              <a:gd name="connsiteX2" fmla="*/ 2453054 w 4791808"/>
              <a:gd name="connsiteY2" fmla="*/ 6858000 h 6858000"/>
              <a:gd name="connsiteX3" fmla="*/ 35169 w 4791808"/>
              <a:gd name="connsiteY3" fmla="*/ 6849208 h 6858000"/>
              <a:gd name="connsiteX4" fmla="*/ 0 w 4791808"/>
              <a:gd name="connsiteY4" fmla="*/ 0 h 6858000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25644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  <a:gd name="connsiteX0" fmla="*/ 0 w 4791808"/>
              <a:gd name="connsiteY0" fmla="*/ 0 h 6861908"/>
              <a:gd name="connsiteX1" fmla="*/ 4791808 w 4791808"/>
              <a:gd name="connsiteY1" fmla="*/ 0 h 6861908"/>
              <a:gd name="connsiteX2" fmla="*/ 2453054 w 4791808"/>
              <a:gd name="connsiteY2" fmla="*/ 6858000 h 6861908"/>
              <a:gd name="connsiteX3" fmla="*/ 3949 w 4791808"/>
              <a:gd name="connsiteY3" fmla="*/ 6861908 h 6861908"/>
              <a:gd name="connsiteX4" fmla="*/ 0 w 4791808"/>
              <a:gd name="connsiteY4" fmla="*/ 0 h 68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1808" h="6861908">
                <a:moveTo>
                  <a:pt x="0" y="0"/>
                </a:moveTo>
                <a:lnTo>
                  <a:pt x="4791808" y="0"/>
                </a:lnTo>
                <a:lnTo>
                  <a:pt x="2453054" y="6858000"/>
                </a:lnTo>
                <a:lnTo>
                  <a:pt x="3949" y="6861908"/>
                </a:lnTo>
                <a:cubicBezTo>
                  <a:pt x="2633" y="4574605"/>
                  <a:pt x="1316" y="2287303"/>
                  <a:pt x="0" y="0"/>
                </a:cubicBezTo>
                <a:close/>
              </a:path>
            </a:pathLst>
          </a:custGeom>
          <a:solidFill>
            <a:srgbClr val="263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68422-86DB-0C47-951A-BCD790EF220E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869404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F58538C3-3F4D-824D-8FD3-60C4B2374D81}"/>
              </a:ext>
            </a:extLst>
          </p:cNvPr>
          <p:cNvSpPr/>
          <p:nvPr userDrawn="1"/>
        </p:nvSpPr>
        <p:spPr>
          <a:xfrm>
            <a:off x="4862325" y="1980618"/>
            <a:ext cx="7329675" cy="3884923"/>
          </a:xfrm>
          <a:custGeom>
            <a:avLst/>
            <a:gdLst>
              <a:gd name="connsiteX0" fmla="*/ 1324858 w 7329674"/>
              <a:gd name="connsiteY0" fmla="*/ 0 h 3884922"/>
              <a:gd name="connsiteX1" fmla="*/ 7329674 w 7329674"/>
              <a:gd name="connsiteY1" fmla="*/ 0 h 3884922"/>
              <a:gd name="connsiteX2" fmla="*/ 7329674 w 7329674"/>
              <a:gd name="connsiteY2" fmla="*/ 3884922 h 3884922"/>
              <a:gd name="connsiteX3" fmla="*/ 0 w 7329674"/>
              <a:gd name="connsiteY3" fmla="*/ 3884922 h 38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674" h="3884922">
                <a:moveTo>
                  <a:pt x="1324858" y="0"/>
                </a:moveTo>
                <a:lnTo>
                  <a:pt x="7329674" y="0"/>
                </a:lnTo>
                <a:lnTo>
                  <a:pt x="7329674" y="3884922"/>
                </a:lnTo>
                <a:lnTo>
                  <a:pt x="0" y="3884922"/>
                </a:lnTo>
                <a:close/>
              </a:path>
            </a:pathLst>
          </a:custGeom>
          <a:solidFill>
            <a:srgbClr val="394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1EBB-8216-1E42-A60C-4645DAF0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0A3288-E723-964E-95C5-7E2C57F20D6E}"/>
              </a:ext>
            </a:extLst>
          </p:cNvPr>
          <p:cNvSpPr/>
          <p:nvPr userDrawn="1"/>
        </p:nvSpPr>
        <p:spPr>
          <a:xfrm>
            <a:off x="2" y="1708063"/>
            <a:ext cx="6095999" cy="3692529"/>
          </a:xfrm>
          <a:custGeom>
            <a:avLst/>
            <a:gdLst>
              <a:gd name="connsiteX0" fmla="*/ 0 w 6560897"/>
              <a:gd name="connsiteY0" fmla="*/ 0 h 3974132"/>
              <a:gd name="connsiteX1" fmla="*/ 6560897 w 6560897"/>
              <a:gd name="connsiteY1" fmla="*/ 0 h 3974132"/>
              <a:gd name="connsiteX2" fmla="*/ 5205617 w 6560897"/>
              <a:gd name="connsiteY2" fmla="*/ 3974132 h 3974132"/>
              <a:gd name="connsiteX3" fmla="*/ 0 w 6560897"/>
              <a:gd name="connsiteY3" fmla="*/ 3974132 h 397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897" h="3974132">
                <a:moveTo>
                  <a:pt x="0" y="0"/>
                </a:moveTo>
                <a:lnTo>
                  <a:pt x="6560897" y="0"/>
                </a:lnTo>
                <a:lnTo>
                  <a:pt x="5205617" y="3974132"/>
                </a:lnTo>
                <a:lnTo>
                  <a:pt x="0" y="397413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BBB2A-7266-624B-B583-B1AD4BA07E75}"/>
              </a:ext>
            </a:extLst>
          </p:cNvPr>
          <p:cNvSpPr txBox="1"/>
          <p:nvPr userDrawn="1"/>
        </p:nvSpPr>
        <p:spPr>
          <a:xfrm>
            <a:off x="11018539" y="6276615"/>
            <a:ext cx="573507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CCF995-8C0F-B746-8B71-2757B38BE17C}" type="slidenum">
              <a:rPr lang="en-US" sz="2399" b="1" i="0" smtClean="0">
                <a:solidFill>
                  <a:srgbClr val="263B88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2399" b="1" i="0">
              <a:solidFill>
                <a:srgbClr val="263B88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Freeform 3982"/>
          <p:cNvSpPr>
            <a:spLocks noEditPoints="1"/>
          </p:cNvSpPr>
          <p:nvPr userDrawn="1"/>
        </p:nvSpPr>
        <p:spPr bwMode="auto">
          <a:xfrm>
            <a:off x="10025831" y="6378569"/>
            <a:ext cx="829205" cy="182707"/>
          </a:xfrm>
          <a:custGeom>
            <a:avLst/>
            <a:gdLst/>
            <a:ahLst/>
            <a:cxnLst>
              <a:cxn ang="0">
                <a:pos x="209" y="16"/>
              </a:cxn>
              <a:cxn ang="0">
                <a:pos x="209" y="24"/>
              </a:cxn>
              <a:cxn ang="0">
                <a:pos x="204" y="48"/>
              </a:cxn>
              <a:cxn ang="0">
                <a:pos x="222" y="43"/>
              </a:cxn>
              <a:cxn ang="0">
                <a:pos x="209" y="33"/>
              </a:cxn>
              <a:cxn ang="0">
                <a:pos x="206" y="29"/>
              </a:cxn>
              <a:cxn ang="0">
                <a:pos x="218" y="24"/>
              </a:cxn>
              <a:cxn ang="0">
                <a:pos x="222" y="17"/>
              </a:cxn>
              <a:cxn ang="0">
                <a:pos x="205" y="11"/>
              </a:cxn>
              <a:cxn ang="0">
                <a:pos x="199" y="24"/>
              </a:cxn>
              <a:cxn ang="0">
                <a:pos x="198" y="32"/>
              </a:cxn>
              <a:cxn ang="0">
                <a:pos x="197" y="42"/>
              </a:cxn>
              <a:cxn ang="0">
                <a:pos x="209" y="38"/>
              </a:cxn>
              <a:cxn ang="0">
                <a:pos x="214" y="43"/>
              </a:cxn>
              <a:cxn ang="0">
                <a:pos x="205" y="38"/>
              </a:cxn>
              <a:cxn ang="0">
                <a:pos x="189" y="18"/>
              </a:cxn>
              <a:cxn ang="0">
                <a:pos x="196" y="11"/>
              </a:cxn>
              <a:cxn ang="0">
                <a:pos x="186" y="16"/>
              </a:cxn>
              <a:cxn ang="0">
                <a:pos x="179" y="37"/>
              </a:cxn>
              <a:cxn ang="0">
                <a:pos x="166" y="24"/>
              </a:cxn>
              <a:cxn ang="0">
                <a:pos x="156" y="24"/>
              </a:cxn>
              <a:cxn ang="0">
                <a:pos x="156" y="37"/>
              </a:cxn>
              <a:cxn ang="0">
                <a:pos x="173" y="30"/>
              </a:cxn>
              <a:cxn ang="0">
                <a:pos x="166" y="11"/>
              </a:cxn>
              <a:cxn ang="0">
                <a:pos x="149" y="18"/>
              </a:cxn>
              <a:cxn ang="0">
                <a:pos x="139" y="38"/>
              </a:cxn>
              <a:cxn ang="0">
                <a:pos x="139" y="28"/>
              </a:cxn>
              <a:cxn ang="0">
                <a:pos x="115" y="27"/>
              </a:cxn>
              <a:cxn ang="0">
                <a:pos x="116" y="32"/>
              </a:cxn>
              <a:cxn ang="0">
                <a:pos x="106" y="33"/>
              </a:cxn>
              <a:cxn ang="0">
                <a:pos x="118" y="37"/>
              </a:cxn>
              <a:cxn ang="0">
                <a:pos x="128" y="37"/>
              </a:cxn>
              <a:cxn ang="0">
                <a:pos x="112" y="11"/>
              </a:cxn>
              <a:cxn ang="0">
                <a:pos x="116" y="17"/>
              </a:cxn>
              <a:cxn ang="0">
                <a:pos x="106" y="30"/>
              </a:cxn>
              <a:cxn ang="0">
                <a:pos x="89" y="37"/>
              </a:cxn>
              <a:cxn ang="0">
                <a:pos x="100" y="30"/>
              </a:cxn>
              <a:cxn ang="0">
                <a:pos x="89" y="24"/>
              </a:cxn>
              <a:cxn ang="0">
                <a:pos x="103" y="14"/>
              </a:cxn>
              <a:cxn ang="0">
                <a:pos x="86" y="14"/>
              </a:cxn>
              <a:cxn ang="0">
                <a:pos x="61" y="19"/>
              </a:cxn>
              <a:cxn ang="0">
                <a:pos x="69" y="29"/>
              </a:cxn>
              <a:cxn ang="0">
                <a:pos x="60" y="24"/>
              </a:cxn>
              <a:cxn ang="0">
                <a:pos x="58" y="37"/>
              </a:cxn>
              <a:cxn ang="0">
                <a:pos x="70" y="35"/>
              </a:cxn>
              <a:cxn ang="0">
                <a:pos x="69" y="0"/>
              </a:cxn>
              <a:cxn ang="0">
                <a:pos x="63" y="11"/>
              </a:cxn>
              <a:cxn ang="0">
                <a:pos x="52" y="24"/>
              </a:cxn>
              <a:cxn ang="0">
                <a:pos x="39" y="30"/>
              </a:cxn>
              <a:cxn ang="0">
                <a:pos x="32" y="30"/>
              </a:cxn>
              <a:cxn ang="0">
                <a:pos x="29" y="38"/>
              </a:cxn>
              <a:cxn ang="0">
                <a:pos x="40" y="35"/>
              </a:cxn>
              <a:cxn ang="0">
                <a:pos x="44" y="13"/>
              </a:cxn>
              <a:cxn ang="0">
                <a:pos x="28" y="19"/>
              </a:cxn>
              <a:cxn ang="0">
                <a:pos x="39" y="21"/>
              </a:cxn>
              <a:cxn ang="0">
                <a:pos x="1" y="30"/>
              </a:cxn>
              <a:cxn ang="0">
                <a:pos x="18" y="37"/>
              </a:cxn>
              <a:cxn ang="0">
                <a:pos x="14" y="32"/>
              </a:cxn>
              <a:cxn ang="0">
                <a:pos x="14" y="17"/>
              </a:cxn>
              <a:cxn ang="0">
                <a:pos x="14" y="11"/>
              </a:cxn>
              <a:cxn ang="0">
                <a:pos x="0" y="24"/>
              </a:cxn>
            </a:cxnLst>
            <a:rect l="0" t="0" r="r" b="b"/>
            <a:pathLst>
              <a:path w="223" h="49">
                <a:moveTo>
                  <a:pt x="206" y="23"/>
                </a:moveTo>
                <a:cubicBezTo>
                  <a:pt x="206" y="23"/>
                  <a:pt x="205" y="22"/>
                  <a:pt x="205" y="20"/>
                </a:cubicBezTo>
                <a:cubicBezTo>
                  <a:pt x="205" y="19"/>
                  <a:pt x="206" y="18"/>
                  <a:pt x="206" y="17"/>
                </a:cubicBezTo>
                <a:cubicBezTo>
                  <a:pt x="207" y="16"/>
                  <a:pt x="208" y="16"/>
                  <a:pt x="209" y="16"/>
                </a:cubicBezTo>
                <a:cubicBezTo>
                  <a:pt x="210" y="16"/>
                  <a:pt x="211" y="16"/>
                  <a:pt x="211" y="17"/>
                </a:cubicBezTo>
                <a:cubicBezTo>
                  <a:pt x="212" y="18"/>
                  <a:pt x="212" y="19"/>
                  <a:pt x="212" y="20"/>
                </a:cubicBezTo>
                <a:cubicBezTo>
                  <a:pt x="212" y="22"/>
                  <a:pt x="212" y="23"/>
                  <a:pt x="211" y="23"/>
                </a:cubicBezTo>
                <a:cubicBezTo>
                  <a:pt x="211" y="24"/>
                  <a:pt x="210" y="24"/>
                  <a:pt x="209" y="24"/>
                </a:cubicBezTo>
                <a:cubicBezTo>
                  <a:pt x="208" y="24"/>
                  <a:pt x="207" y="24"/>
                  <a:pt x="206" y="23"/>
                </a:cubicBezTo>
                <a:moveTo>
                  <a:pt x="198" y="45"/>
                </a:moveTo>
                <a:cubicBezTo>
                  <a:pt x="199" y="46"/>
                  <a:pt x="199" y="47"/>
                  <a:pt x="200" y="47"/>
                </a:cubicBezTo>
                <a:cubicBezTo>
                  <a:pt x="201" y="48"/>
                  <a:pt x="203" y="48"/>
                  <a:pt x="204" y="48"/>
                </a:cubicBezTo>
                <a:cubicBezTo>
                  <a:pt x="205" y="49"/>
                  <a:pt x="207" y="49"/>
                  <a:pt x="208" y="49"/>
                </a:cubicBezTo>
                <a:cubicBezTo>
                  <a:pt x="210" y="49"/>
                  <a:pt x="212" y="48"/>
                  <a:pt x="214" y="48"/>
                </a:cubicBezTo>
                <a:cubicBezTo>
                  <a:pt x="216" y="47"/>
                  <a:pt x="218" y="47"/>
                  <a:pt x="219" y="46"/>
                </a:cubicBezTo>
                <a:cubicBezTo>
                  <a:pt x="220" y="45"/>
                  <a:pt x="221" y="44"/>
                  <a:pt x="222" y="43"/>
                </a:cubicBezTo>
                <a:cubicBezTo>
                  <a:pt x="223" y="42"/>
                  <a:pt x="223" y="41"/>
                  <a:pt x="223" y="39"/>
                </a:cubicBezTo>
                <a:cubicBezTo>
                  <a:pt x="223" y="37"/>
                  <a:pt x="222" y="35"/>
                  <a:pt x="220" y="34"/>
                </a:cubicBezTo>
                <a:cubicBezTo>
                  <a:pt x="219" y="33"/>
                  <a:pt x="216" y="33"/>
                  <a:pt x="213" y="33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07" y="33"/>
                  <a:pt x="206" y="32"/>
                  <a:pt x="206" y="32"/>
                </a:cubicBezTo>
                <a:cubicBezTo>
                  <a:pt x="205" y="32"/>
                  <a:pt x="205" y="31"/>
                  <a:pt x="205" y="31"/>
                </a:cubicBezTo>
                <a:cubicBezTo>
                  <a:pt x="205" y="30"/>
                  <a:pt x="205" y="30"/>
                  <a:pt x="205" y="29"/>
                </a:cubicBezTo>
                <a:cubicBezTo>
                  <a:pt x="206" y="29"/>
                  <a:pt x="206" y="29"/>
                  <a:pt x="206" y="29"/>
                </a:cubicBezTo>
                <a:cubicBezTo>
                  <a:pt x="207" y="29"/>
                  <a:pt x="208" y="29"/>
                  <a:pt x="209" y="29"/>
                </a:cubicBezTo>
                <a:cubicBezTo>
                  <a:pt x="210" y="29"/>
                  <a:pt x="212" y="29"/>
                  <a:pt x="213" y="29"/>
                </a:cubicBezTo>
                <a:cubicBezTo>
                  <a:pt x="214" y="28"/>
                  <a:pt x="215" y="28"/>
                  <a:pt x="216" y="27"/>
                </a:cubicBezTo>
                <a:cubicBezTo>
                  <a:pt x="217" y="26"/>
                  <a:pt x="218" y="25"/>
                  <a:pt x="218" y="24"/>
                </a:cubicBezTo>
                <a:cubicBezTo>
                  <a:pt x="219" y="23"/>
                  <a:pt x="219" y="22"/>
                  <a:pt x="219" y="20"/>
                </a:cubicBezTo>
                <a:cubicBezTo>
                  <a:pt x="219" y="20"/>
                  <a:pt x="219" y="19"/>
                  <a:pt x="219" y="18"/>
                </a:cubicBezTo>
                <a:cubicBezTo>
                  <a:pt x="219" y="18"/>
                  <a:pt x="219" y="17"/>
                  <a:pt x="218" y="17"/>
                </a:cubicBezTo>
                <a:cubicBezTo>
                  <a:pt x="222" y="17"/>
                  <a:pt x="222" y="17"/>
                  <a:pt x="222" y="17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13" y="11"/>
                  <a:pt x="213" y="11"/>
                  <a:pt x="213" y="11"/>
                </a:cubicBezTo>
                <a:cubicBezTo>
                  <a:pt x="212" y="11"/>
                  <a:pt x="210" y="11"/>
                  <a:pt x="209" y="11"/>
                </a:cubicBezTo>
                <a:cubicBezTo>
                  <a:pt x="207" y="11"/>
                  <a:pt x="206" y="11"/>
                  <a:pt x="205" y="11"/>
                </a:cubicBezTo>
                <a:cubicBezTo>
                  <a:pt x="203" y="12"/>
                  <a:pt x="202" y="12"/>
                  <a:pt x="201" y="13"/>
                </a:cubicBezTo>
                <a:cubicBezTo>
                  <a:pt x="200" y="14"/>
                  <a:pt x="199" y="15"/>
                  <a:pt x="199" y="16"/>
                </a:cubicBezTo>
                <a:cubicBezTo>
                  <a:pt x="198" y="17"/>
                  <a:pt x="198" y="18"/>
                  <a:pt x="198" y="20"/>
                </a:cubicBezTo>
                <a:cubicBezTo>
                  <a:pt x="198" y="22"/>
                  <a:pt x="198" y="23"/>
                  <a:pt x="199" y="24"/>
                </a:cubicBezTo>
                <a:cubicBezTo>
                  <a:pt x="200" y="25"/>
                  <a:pt x="201" y="26"/>
                  <a:pt x="201" y="27"/>
                </a:cubicBezTo>
                <a:cubicBezTo>
                  <a:pt x="201" y="27"/>
                  <a:pt x="201" y="27"/>
                  <a:pt x="201" y="27"/>
                </a:cubicBezTo>
                <a:cubicBezTo>
                  <a:pt x="201" y="28"/>
                  <a:pt x="200" y="28"/>
                  <a:pt x="199" y="29"/>
                </a:cubicBezTo>
                <a:cubicBezTo>
                  <a:pt x="199" y="30"/>
                  <a:pt x="198" y="31"/>
                  <a:pt x="198" y="32"/>
                </a:cubicBezTo>
                <a:cubicBezTo>
                  <a:pt x="198" y="33"/>
                  <a:pt x="199" y="34"/>
                  <a:pt x="199" y="35"/>
                </a:cubicBezTo>
                <a:cubicBezTo>
                  <a:pt x="200" y="35"/>
                  <a:pt x="200" y="36"/>
                  <a:pt x="201" y="36"/>
                </a:cubicBezTo>
                <a:cubicBezTo>
                  <a:pt x="201" y="37"/>
                  <a:pt x="201" y="37"/>
                  <a:pt x="201" y="37"/>
                </a:cubicBezTo>
                <a:cubicBezTo>
                  <a:pt x="198" y="38"/>
                  <a:pt x="197" y="40"/>
                  <a:pt x="197" y="42"/>
                </a:cubicBezTo>
                <a:cubicBezTo>
                  <a:pt x="197" y="43"/>
                  <a:pt x="197" y="44"/>
                  <a:pt x="198" y="45"/>
                </a:cubicBezTo>
                <a:moveTo>
                  <a:pt x="205" y="38"/>
                </a:moveTo>
                <a:cubicBezTo>
                  <a:pt x="205" y="38"/>
                  <a:pt x="206" y="38"/>
                  <a:pt x="206" y="38"/>
                </a:cubicBezTo>
                <a:cubicBezTo>
                  <a:pt x="207" y="38"/>
                  <a:pt x="208" y="38"/>
                  <a:pt x="209" y="38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13" y="38"/>
                  <a:pt x="214" y="39"/>
                  <a:pt x="214" y="39"/>
                </a:cubicBezTo>
                <a:cubicBezTo>
                  <a:pt x="215" y="39"/>
                  <a:pt x="215" y="40"/>
                  <a:pt x="215" y="41"/>
                </a:cubicBezTo>
                <a:cubicBezTo>
                  <a:pt x="215" y="41"/>
                  <a:pt x="215" y="42"/>
                  <a:pt x="214" y="43"/>
                </a:cubicBezTo>
                <a:cubicBezTo>
                  <a:pt x="213" y="43"/>
                  <a:pt x="211" y="44"/>
                  <a:pt x="209" y="44"/>
                </a:cubicBezTo>
                <a:cubicBezTo>
                  <a:pt x="208" y="44"/>
                  <a:pt x="206" y="44"/>
                  <a:pt x="205" y="43"/>
                </a:cubicBezTo>
                <a:cubicBezTo>
                  <a:pt x="204" y="43"/>
                  <a:pt x="204" y="42"/>
                  <a:pt x="204" y="41"/>
                </a:cubicBezTo>
                <a:cubicBezTo>
                  <a:pt x="204" y="40"/>
                  <a:pt x="204" y="39"/>
                  <a:pt x="205" y="38"/>
                </a:cubicBezTo>
                <a:moveTo>
                  <a:pt x="179" y="37"/>
                </a:moveTo>
                <a:cubicBezTo>
                  <a:pt x="187" y="37"/>
                  <a:pt x="187" y="37"/>
                  <a:pt x="187" y="37"/>
                </a:cubicBezTo>
                <a:cubicBezTo>
                  <a:pt x="187" y="22"/>
                  <a:pt x="187" y="22"/>
                  <a:pt x="187" y="22"/>
                </a:cubicBezTo>
                <a:cubicBezTo>
                  <a:pt x="187" y="20"/>
                  <a:pt x="188" y="19"/>
                  <a:pt x="189" y="18"/>
                </a:cubicBezTo>
                <a:cubicBezTo>
                  <a:pt x="190" y="18"/>
                  <a:pt x="191" y="17"/>
                  <a:pt x="192" y="17"/>
                </a:cubicBezTo>
                <a:cubicBezTo>
                  <a:pt x="193" y="17"/>
                  <a:pt x="193" y="17"/>
                  <a:pt x="194" y="17"/>
                </a:cubicBezTo>
                <a:cubicBezTo>
                  <a:pt x="194" y="18"/>
                  <a:pt x="195" y="18"/>
                  <a:pt x="195" y="18"/>
                </a:cubicBezTo>
                <a:cubicBezTo>
                  <a:pt x="196" y="11"/>
                  <a:pt x="196" y="11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4" y="11"/>
                  <a:pt x="193" y="11"/>
                </a:cubicBezTo>
                <a:cubicBezTo>
                  <a:pt x="192" y="11"/>
                  <a:pt x="191" y="11"/>
                  <a:pt x="189" y="12"/>
                </a:cubicBezTo>
                <a:cubicBezTo>
                  <a:pt x="188" y="13"/>
                  <a:pt x="187" y="14"/>
                  <a:pt x="186" y="16"/>
                </a:cubicBezTo>
                <a:cubicBezTo>
                  <a:pt x="186" y="16"/>
                  <a:pt x="186" y="16"/>
                  <a:pt x="186" y="16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79" y="11"/>
                  <a:pt x="179" y="11"/>
                  <a:pt x="179" y="11"/>
                </a:cubicBezTo>
                <a:lnTo>
                  <a:pt x="179" y="37"/>
                </a:lnTo>
                <a:close/>
                <a:moveTo>
                  <a:pt x="158" y="19"/>
                </a:moveTo>
                <a:cubicBezTo>
                  <a:pt x="158" y="18"/>
                  <a:pt x="160" y="17"/>
                  <a:pt x="161" y="17"/>
                </a:cubicBezTo>
                <a:cubicBezTo>
                  <a:pt x="163" y="17"/>
                  <a:pt x="164" y="18"/>
                  <a:pt x="165" y="19"/>
                </a:cubicBezTo>
                <a:cubicBezTo>
                  <a:pt x="166" y="20"/>
                  <a:pt x="166" y="22"/>
                  <a:pt x="166" y="24"/>
                </a:cubicBezTo>
                <a:cubicBezTo>
                  <a:pt x="166" y="27"/>
                  <a:pt x="166" y="28"/>
                  <a:pt x="165" y="30"/>
                </a:cubicBezTo>
                <a:cubicBezTo>
                  <a:pt x="164" y="31"/>
                  <a:pt x="163" y="32"/>
                  <a:pt x="161" y="32"/>
                </a:cubicBezTo>
                <a:cubicBezTo>
                  <a:pt x="160" y="32"/>
                  <a:pt x="158" y="31"/>
                  <a:pt x="158" y="30"/>
                </a:cubicBezTo>
                <a:cubicBezTo>
                  <a:pt x="157" y="28"/>
                  <a:pt x="156" y="27"/>
                  <a:pt x="156" y="24"/>
                </a:cubicBezTo>
                <a:cubicBezTo>
                  <a:pt x="156" y="22"/>
                  <a:pt x="157" y="20"/>
                  <a:pt x="158" y="19"/>
                </a:cubicBezTo>
                <a:moveTo>
                  <a:pt x="149" y="30"/>
                </a:moveTo>
                <a:cubicBezTo>
                  <a:pt x="150" y="32"/>
                  <a:pt x="151" y="33"/>
                  <a:pt x="152" y="35"/>
                </a:cubicBezTo>
                <a:cubicBezTo>
                  <a:pt x="153" y="36"/>
                  <a:pt x="155" y="37"/>
                  <a:pt x="156" y="37"/>
                </a:cubicBezTo>
                <a:cubicBezTo>
                  <a:pt x="158" y="38"/>
                  <a:pt x="160" y="38"/>
                  <a:pt x="161" y="38"/>
                </a:cubicBezTo>
                <a:cubicBezTo>
                  <a:pt x="163" y="38"/>
                  <a:pt x="164" y="38"/>
                  <a:pt x="166" y="37"/>
                </a:cubicBezTo>
                <a:cubicBezTo>
                  <a:pt x="168" y="37"/>
                  <a:pt x="169" y="36"/>
                  <a:pt x="170" y="35"/>
                </a:cubicBezTo>
                <a:cubicBezTo>
                  <a:pt x="171" y="33"/>
                  <a:pt x="172" y="32"/>
                  <a:pt x="173" y="30"/>
                </a:cubicBezTo>
                <a:cubicBezTo>
                  <a:pt x="174" y="28"/>
                  <a:pt x="174" y="27"/>
                  <a:pt x="174" y="24"/>
                </a:cubicBezTo>
                <a:cubicBezTo>
                  <a:pt x="174" y="22"/>
                  <a:pt x="174" y="20"/>
                  <a:pt x="173" y="18"/>
                </a:cubicBezTo>
                <a:cubicBezTo>
                  <a:pt x="172" y="17"/>
                  <a:pt x="171" y="15"/>
                  <a:pt x="170" y="14"/>
                </a:cubicBezTo>
                <a:cubicBezTo>
                  <a:pt x="169" y="13"/>
                  <a:pt x="168" y="12"/>
                  <a:pt x="166" y="11"/>
                </a:cubicBezTo>
                <a:cubicBezTo>
                  <a:pt x="164" y="11"/>
                  <a:pt x="163" y="11"/>
                  <a:pt x="161" y="11"/>
                </a:cubicBezTo>
                <a:cubicBezTo>
                  <a:pt x="160" y="11"/>
                  <a:pt x="158" y="11"/>
                  <a:pt x="156" y="11"/>
                </a:cubicBezTo>
                <a:cubicBezTo>
                  <a:pt x="155" y="12"/>
                  <a:pt x="153" y="13"/>
                  <a:pt x="152" y="14"/>
                </a:cubicBezTo>
                <a:cubicBezTo>
                  <a:pt x="151" y="15"/>
                  <a:pt x="150" y="17"/>
                  <a:pt x="149" y="18"/>
                </a:cubicBezTo>
                <a:cubicBezTo>
                  <a:pt x="149" y="20"/>
                  <a:pt x="148" y="22"/>
                  <a:pt x="148" y="24"/>
                </a:cubicBezTo>
                <a:cubicBezTo>
                  <a:pt x="148" y="27"/>
                  <a:pt x="149" y="28"/>
                  <a:pt x="149" y="30"/>
                </a:cubicBezTo>
                <a:moveTo>
                  <a:pt x="136" y="37"/>
                </a:moveTo>
                <a:cubicBezTo>
                  <a:pt x="137" y="38"/>
                  <a:pt x="138" y="38"/>
                  <a:pt x="139" y="38"/>
                </a:cubicBezTo>
                <a:cubicBezTo>
                  <a:pt x="140" y="38"/>
                  <a:pt x="141" y="38"/>
                  <a:pt x="142" y="37"/>
                </a:cubicBezTo>
                <a:cubicBezTo>
                  <a:pt x="143" y="36"/>
                  <a:pt x="144" y="35"/>
                  <a:pt x="144" y="33"/>
                </a:cubicBezTo>
                <a:cubicBezTo>
                  <a:pt x="144" y="32"/>
                  <a:pt x="143" y="31"/>
                  <a:pt x="142" y="30"/>
                </a:cubicBezTo>
                <a:cubicBezTo>
                  <a:pt x="141" y="29"/>
                  <a:pt x="140" y="28"/>
                  <a:pt x="139" y="28"/>
                </a:cubicBezTo>
                <a:cubicBezTo>
                  <a:pt x="138" y="28"/>
                  <a:pt x="137" y="29"/>
                  <a:pt x="136" y="30"/>
                </a:cubicBezTo>
                <a:cubicBezTo>
                  <a:pt x="135" y="31"/>
                  <a:pt x="134" y="32"/>
                  <a:pt x="134" y="33"/>
                </a:cubicBezTo>
                <a:cubicBezTo>
                  <a:pt x="134" y="35"/>
                  <a:pt x="135" y="36"/>
                  <a:pt x="136" y="37"/>
                </a:cubicBezTo>
                <a:moveTo>
                  <a:pt x="115" y="27"/>
                </a:moveTo>
                <a:cubicBezTo>
                  <a:pt x="116" y="26"/>
                  <a:pt x="118" y="26"/>
                  <a:pt x="121" y="25"/>
                </a:cubicBezTo>
                <a:cubicBezTo>
                  <a:pt x="121" y="30"/>
                  <a:pt x="121" y="30"/>
                  <a:pt x="121" y="30"/>
                </a:cubicBezTo>
                <a:cubicBezTo>
                  <a:pt x="120" y="31"/>
                  <a:pt x="119" y="31"/>
                  <a:pt x="119" y="31"/>
                </a:cubicBezTo>
                <a:cubicBezTo>
                  <a:pt x="118" y="32"/>
                  <a:pt x="117" y="32"/>
                  <a:pt x="116" y="32"/>
                </a:cubicBezTo>
                <a:cubicBezTo>
                  <a:pt x="115" y="32"/>
                  <a:pt x="115" y="32"/>
                  <a:pt x="114" y="31"/>
                </a:cubicBezTo>
                <a:cubicBezTo>
                  <a:pt x="113" y="31"/>
                  <a:pt x="113" y="30"/>
                  <a:pt x="113" y="30"/>
                </a:cubicBezTo>
                <a:cubicBezTo>
                  <a:pt x="113" y="29"/>
                  <a:pt x="114" y="28"/>
                  <a:pt x="115" y="27"/>
                </a:cubicBezTo>
                <a:moveTo>
                  <a:pt x="106" y="33"/>
                </a:moveTo>
                <a:cubicBezTo>
                  <a:pt x="107" y="34"/>
                  <a:pt x="107" y="35"/>
                  <a:pt x="108" y="36"/>
                </a:cubicBezTo>
                <a:cubicBezTo>
                  <a:pt x="109" y="37"/>
                  <a:pt x="109" y="37"/>
                  <a:pt x="110" y="38"/>
                </a:cubicBezTo>
                <a:cubicBezTo>
                  <a:pt x="111" y="38"/>
                  <a:pt x="112" y="38"/>
                  <a:pt x="114" y="38"/>
                </a:cubicBezTo>
                <a:cubicBezTo>
                  <a:pt x="115" y="38"/>
                  <a:pt x="116" y="38"/>
                  <a:pt x="118" y="37"/>
                </a:cubicBezTo>
                <a:cubicBezTo>
                  <a:pt x="119" y="37"/>
                  <a:pt x="120" y="36"/>
                  <a:pt x="121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2" y="37"/>
                  <a:pt x="122" y="37"/>
                  <a:pt x="122" y="37"/>
                </a:cubicBezTo>
                <a:cubicBezTo>
                  <a:pt x="128" y="37"/>
                  <a:pt x="128" y="37"/>
                  <a:pt x="128" y="37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18"/>
                  <a:pt x="127" y="15"/>
                  <a:pt x="126" y="13"/>
                </a:cubicBezTo>
                <a:cubicBezTo>
                  <a:pt x="124" y="12"/>
                  <a:pt x="121" y="11"/>
                  <a:pt x="118" y="11"/>
                </a:cubicBezTo>
                <a:cubicBezTo>
                  <a:pt x="116" y="11"/>
                  <a:pt x="114" y="11"/>
                  <a:pt x="112" y="11"/>
                </a:cubicBezTo>
                <a:cubicBezTo>
                  <a:pt x="110" y="12"/>
                  <a:pt x="108" y="13"/>
                  <a:pt x="107" y="14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1" y="18"/>
                  <a:pt x="112" y="18"/>
                  <a:pt x="113" y="17"/>
                </a:cubicBezTo>
                <a:cubicBezTo>
                  <a:pt x="114" y="17"/>
                  <a:pt x="115" y="17"/>
                  <a:pt x="116" y="17"/>
                </a:cubicBezTo>
                <a:cubicBezTo>
                  <a:pt x="118" y="17"/>
                  <a:pt x="119" y="17"/>
                  <a:pt x="119" y="18"/>
                </a:cubicBezTo>
                <a:cubicBezTo>
                  <a:pt x="120" y="18"/>
                  <a:pt x="120" y="19"/>
                  <a:pt x="121" y="21"/>
                </a:cubicBezTo>
                <a:cubicBezTo>
                  <a:pt x="115" y="21"/>
                  <a:pt x="112" y="22"/>
                  <a:pt x="109" y="24"/>
                </a:cubicBezTo>
                <a:cubicBezTo>
                  <a:pt x="107" y="25"/>
                  <a:pt x="106" y="27"/>
                  <a:pt x="106" y="30"/>
                </a:cubicBezTo>
                <a:cubicBezTo>
                  <a:pt x="106" y="31"/>
                  <a:pt x="106" y="32"/>
                  <a:pt x="106" y="33"/>
                </a:cubicBezTo>
                <a:moveTo>
                  <a:pt x="82" y="30"/>
                </a:moveTo>
                <a:cubicBezTo>
                  <a:pt x="83" y="32"/>
                  <a:pt x="84" y="33"/>
                  <a:pt x="85" y="35"/>
                </a:cubicBezTo>
                <a:cubicBezTo>
                  <a:pt x="86" y="36"/>
                  <a:pt x="88" y="37"/>
                  <a:pt x="89" y="37"/>
                </a:cubicBezTo>
                <a:cubicBezTo>
                  <a:pt x="91" y="38"/>
                  <a:pt x="93" y="38"/>
                  <a:pt x="94" y="38"/>
                </a:cubicBezTo>
                <a:cubicBezTo>
                  <a:pt x="96" y="38"/>
                  <a:pt x="97" y="38"/>
                  <a:pt x="99" y="37"/>
                </a:cubicBezTo>
                <a:cubicBezTo>
                  <a:pt x="101" y="37"/>
                  <a:pt x="102" y="36"/>
                  <a:pt x="103" y="35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99" y="30"/>
                  <a:pt x="99" y="31"/>
                  <a:pt x="98" y="31"/>
                </a:cubicBezTo>
                <a:cubicBezTo>
                  <a:pt x="97" y="32"/>
                  <a:pt x="96" y="32"/>
                  <a:pt x="95" y="32"/>
                </a:cubicBezTo>
                <a:cubicBezTo>
                  <a:pt x="94" y="32"/>
                  <a:pt x="92" y="31"/>
                  <a:pt x="91" y="30"/>
                </a:cubicBezTo>
                <a:cubicBezTo>
                  <a:pt x="90" y="28"/>
                  <a:pt x="89" y="27"/>
                  <a:pt x="89" y="24"/>
                </a:cubicBezTo>
                <a:cubicBezTo>
                  <a:pt x="89" y="22"/>
                  <a:pt x="90" y="20"/>
                  <a:pt x="91" y="19"/>
                </a:cubicBezTo>
                <a:cubicBezTo>
                  <a:pt x="92" y="18"/>
                  <a:pt x="94" y="17"/>
                  <a:pt x="96" y="17"/>
                </a:cubicBezTo>
                <a:cubicBezTo>
                  <a:pt x="97" y="17"/>
                  <a:pt x="98" y="17"/>
                  <a:pt x="99" y="18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2" y="13"/>
                  <a:pt x="101" y="12"/>
                  <a:pt x="100" y="11"/>
                </a:cubicBezTo>
                <a:cubicBezTo>
                  <a:pt x="98" y="11"/>
                  <a:pt x="97" y="11"/>
                  <a:pt x="95" y="11"/>
                </a:cubicBezTo>
                <a:cubicBezTo>
                  <a:pt x="93" y="11"/>
                  <a:pt x="92" y="11"/>
                  <a:pt x="90" y="11"/>
                </a:cubicBezTo>
                <a:cubicBezTo>
                  <a:pt x="88" y="12"/>
                  <a:pt x="87" y="13"/>
                  <a:pt x="86" y="14"/>
                </a:cubicBezTo>
                <a:cubicBezTo>
                  <a:pt x="84" y="15"/>
                  <a:pt x="83" y="17"/>
                  <a:pt x="83" y="18"/>
                </a:cubicBezTo>
                <a:cubicBezTo>
                  <a:pt x="82" y="20"/>
                  <a:pt x="81" y="22"/>
                  <a:pt x="81" y="24"/>
                </a:cubicBezTo>
                <a:cubicBezTo>
                  <a:pt x="81" y="27"/>
                  <a:pt x="82" y="28"/>
                  <a:pt x="82" y="30"/>
                </a:cubicBezTo>
                <a:moveTo>
                  <a:pt x="61" y="19"/>
                </a:moveTo>
                <a:cubicBezTo>
                  <a:pt x="62" y="18"/>
                  <a:pt x="63" y="17"/>
                  <a:pt x="65" y="17"/>
                </a:cubicBezTo>
                <a:cubicBezTo>
                  <a:pt x="65" y="17"/>
                  <a:pt x="66" y="17"/>
                  <a:pt x="67" y="17"/>
                </a:cubicBezTo>
                <a:cubicBezTo>
                  <a:pt x="67" y="18"/>
                  <a:pt x="68" y="18"/>
                  <a:pt x="69" y="19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30"/>
                  <a:pt x="68" y="31"/>
                  <a:pt x="67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3" y="32"/>
                  <a:pt x="62" y="31"/>
                  <a:pt x="61" y="30"/>
                </a:cubicBezTo>
                <a:cubicBezTo>
                  <a:pt x="60" y="29"/>
                  <a:pt x="60" y="27"/>
                  <a:pt x="60" y="24"/>
                </a:cubicBezTo>
                <a:cubicBezTo>
                  <a:pt x="60" y="22"/>
                  <a:pt x="60" y="20"/>
                  <a:pt x="61" y="19"/>
                </a:cubicBezTo>
                <a:moveTo>
                  <a:pt x="53" y="30"/>
                </a:moveTo>
                <a:cubicBezTo>
                  <a:pt x="53" y="32"/>
                  <a:pt x="54" y="33"/>
                  <a:pt x="55" y="34"/>
                </a:cubicBezTo>
                <a:cubicBezTo>
                  <a:pt x="56" y="36"/>
                  <a:pt x="57" y="37"/>
                  <a:pt x="58" y="37"/>
                </a:cubicBezTo>
                <a:cubicBezTo>
                  <a:pt x="59" y="38"/>
                  <a:pt x="61" y="38"/>
                  <a:pt x="63" y="38"/>
                </a:cubicBezTo>
                <a:cubicBezTo>
                  <a:pt x="64" y="38"/>
                  <a:pt x="65" y="38"/>
                  <a:pt x="66" y="37"/>
                </a:cubicBezTo>
                <a:cubicBezTo>
                  <a:pt x="68" y="37"/>
                  <a:pt x="69" y="36"/>
                  <a:pt x="70" y="35"/>
                </a:cubicBezTo>
                <a:cubicBezTo>
                  <a:pt x="70" y="35"/>
                  <a:pt x="70" y="35"/>
                  <a:pt x="70" y="35"/>
                </a:cubicBezTo>
                <a:cubicBezTo>
                  <a:pt x="70" y="37"/>
                  <a:pt x="70" y="37"/>
                  <a:pt x="70" y="37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0"/>
                  <a:pt x="77" y="0"/>
                  <a:pt x="7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13"/>
                  <a:pt x="69" y="13"/>
                  <a:pt x="69" y="13"/>
                </a:cubicBezTo>
                <a:cubicBezTo>
                  <a:pt x="68" y="12"/>
                  <a:pt x="67" y="12"/>
                  <a:pt x="66" y="11"/>
                </a:cubicBezTo>
                <a:cubicBezTo>
                  <a:pt x="65" y="11"/>
                  <a:pt x="64" y="11"/>
                  <a:pt x="63" y="11"/>
                </a:cubicBezTo>
                <a:cubicBezTo>
                  <a:pt x="61" y="11"/>
                  <a:pt x="60" y="11"/>
                  <a:pt x="59" y="11"/>
                </a:cubicBezTo>
                <a:cubicBezTo>
                  <a:pt x="57" y="12"/>
                  <a:pt x="56" y="13"/>
                  <a:pt x="55" y="14"/>
                </a:cubicBezTo>
                <a:cubicBezTo>
                  <a:pt x="54" y="15"/>
                  <a:pt x="53" y="17"/>
                  <a:pt x="53" y="19"/>
                </a:cubicBezTo>
                <a:cubicBezTo>
                  <a:pt x="52" y="20"/>
                  <a:pt x="52" y="22"/>
                  <a:pt x="52" y="24"/>
                </a:cubicBezTo>
                <a:cubicBezTo>
                  <a:pt x="52" y="26"/>
                  <a:pt x="52" y="28"/>
                  <a:pt x="53" y="30"/>
                </a:cubicBezTo>
                <a:moveTo>
                  <a:pt x="33" y="27"/>
                </a:moveTo>
                <a:cubicBezTo>
                  <a:pt x="34" y="26"/>
                  <a:pt x="36" y="26"/>
                  <a:pt x="39" y="25"/>
                </a:cubicBezTo>
                <a:cubicBezTo>
                  <a:pt x="39" y="30"/>
                  <a:pt x="39" y="30"/>
                  <a:pt x="39" y="30"/>
                </a:cubicBezTo>
                <a:cubicBezTo>
                  <a:pt x="39" y="31"/>
                  <a:pt x="38" y="31"/>
                  <a:pt x="37" y="31"/>
                </a:cubicBezTo>
                <a:cubicBezTo>
                  <a:pt x="37" y="32"/>
                  <a:pt x="36" y="32"/>
                  <a:pt x="35" y="32"/>
                </a:cubicBezTo>
                <a:cubicBezTo>
                  <a:pt x="34" y="32"/>
                  <a:pt x="33" y="32"/>
                  <a:pt x="33" y="31"/>
                </a:cubicBezTo>
                <a:cubicBezTo>
                  <a:pt x="32" y="31"/>
                  <a:pt x="32" y="30"/>
                  <a:pt x="32" y="30"/>
                </a:cubicBezTo>
                <a:cubicBezTo>
                  <a:pt x="32" y="29"/>
                  <a:pt x="32" y="28"/>
                  <a:pt x="33" y="27"/>
                </a:cubicBezTo>
                <a:moveTo>
                  <a:pt x="25" y="33"/>
                </a:moveTo>
                <a:cubicBezTo>
                  <a:pt x="25" y="34"/>
                  <a:pt x="26" y="35"/>
                  <a:pt x="27" y="36"/>
                </a:cubicBezTo>
                <a:cubicBezTo>
                  <a:pt x="27" y="37"/>
                  <a:pt x="28" y="37"/>
                  <a:pt x="29" y="38"/>
                </a:cubicBezTo>
                <a:cubicBezTo>
                  <a:pt x="30" y="38"/>
                  <a:pt x="31" y="38"/>
                  <a:pt x="32" y="38"/>
                </a:cubicBezTo>
                <a:cubicBezTo>
                  <a:pt x="34" y="38"/>
                  <a:pt x="35" y="38"/>
                  <a:pt x="36" y="37"/>
                </a:cubicBezTo>
                <a:cubicBezTo>
                  <a:pt x="38" y="37"/>
                  <a:pt x="39" y="36"/>
                  <a:pt x="40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1" y="37"/>
                  <a:pt x="41" y="37"/>
                  <a:pt x="41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18"/>
                  <a:pt x="46" y="15"/>
                  <a:pt x="44" y="13"/>
                </a:cubicBezTo>
                <a:cubicBezTo>
                  <a:pt x="43" y="12"/>
                  <a:pt x="40" y="11"/>
                  <a:pt x="37" y="11"/>
                </a:cubicBezTo>
                <a:cubicBezTo>
                  <a:pt x="34" y="11"/>
                  <a:pt x="33" y="11"/>
                  <a:pt x="31" y="11"/>
                </a:cubicBezTo>
                <a:cubicBezTo>
                  <a:pt x="29" y="12"/>
                  <a:pt x="27" y="13"/>
                  <a:pt x="25" y="14"/>
                </a:cubicBezTo>
                <a:cubicBezTo>
                  <a:pt x="28" y="19"/>
                  <a:pt x="28" y="19"/>
                  <a:pt x="28" y="19"/>
                </a:cubicBezTo>
                <a:cubicBezTo>
                  <a:pt x="29" y="18"/>
                  <a:pt x="31" y="18"/>
                  <a:pt x="32" y="17"/>
                </a:cubicBezTo>
                <a:cubicBezTo>
                  <a:pt x="33" y="17"/>
                  <a:pt x="34" y="17"/>
                  <a:pt x="35" y="17"/>
                </a:cubicBezTo>
                <a:cubicBezTo>
                  <a:pt x="36" y="17"/>
                  <a:pt x="38" y="17"/>
                  <a:pt x="38" y="18"/>
                </a:cubicBezTo>
                <a:cubicBezTo>
                  <a:pt x="39" y="18"/>
                  <a:pt x="39" y="19"/>
                  <a:pt x="39" y="21"/>
                </a:cubicBezTo>
                <a:cubicBezTo>
                  <a:pt x="34" y="21"/>
                  <a:pt x="30" y="22"/>
                  <a:pt x="28" y="24"/>
                </a:cubicBezTo>
                <a:cubicBezTo>
                  <a:pt x="26" y="25"/>
                  <a:pt x="24" y="27"/>
                  <a:pt x="24" y="30"/>
                </a:cubicBezTo>
                <a:cubicBezTo>
                  <a:pt x="24" y="31"/>
                  <a:pt x="25" y="32"/>
                  <a:pt x="25" y="33"/>
                </a:cubicBezTo>
                <a:moveTo>
                  <a:pt x="1" y="30"/>
                </a:moveTo>
                <a:cubicBezTo>
                  <a:pt x="2" y="32"/>
                  <a:pt x="3" y="33"/>
                  <a:pt x="4" y="35"/>
                </a:cubicBezTo>
                <a:cubicBezTo>
                  <a:pt x="5" y="36"/>
                  <a:pt x="6" y="37"/>
                  <a:pt x="8" y="37"/>
                </a:cubicBezTo>
                <a:cubicBezTo>
                  <a:pt x="10" y="38"/>
                  <a:pt x="11" y="38"/>
                  <a:pt x="13" y="38"/>
                </a:cubicBezTo>
                <a:cubicBezTo>
                  <a:pt x="15" y="38"/>
                  <a:pt x="16" y="38"/>
                  <a:pt x="18" y="37"/>
                </a:cubicBezTo>
                <a:cubicBezTo>
                  <a:pt x="19" y="37"/>
                  <a:pt x="21" y="36"/>
                  <a:pt x="22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0"/>
                  <a:pt x="17" y="31"/>
                  <a:pt x="17" y="31"/>
                </a:cubicBezTo>
                <a:cubicBezTo>
                  <a:pt x="16" y="32"/>
                  <a:pt x="15" y="32"/>
                  <a:pt x="14" y="32"/>
                </a:cubicBezTo>
                <a:cubicBezTo>
                  <a:pt x="12" y="32"/>
                  <a:pt x="11" y="31"/>
                  <a:pt x="10" y="30"/>
                </a:cubicBezTo>
                <a:cubicBezTo>
                  <a:pt x="9" y="28"/>
                  <a:pt x="8" y="27"/>
                  <a:pt x="8" y="24"/>
                </a:cubicBezTo>
                <a:cubicBezTo>
                  <a:pt x="8" y="22"/>
                  <a:pt x="9" y="20"/>
                  <a:pt x="10" y="19"/>
                </a:cubicBezTo>
                <a:cubicBezTo>
                  <a:pt x="11" y="18"/>
                  <a:pt x="12" y="17"/>
                  <a:pt x="14" y="17"/>
                </a:cubicBezTo>
                <a:cubicBezTo>
                  <a:pt x="15" y="17"/>
                  <a:pt x="17" y="17"/>
                  <a:pt x="18" y="18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1"/>
                </a:cubicBezTo>
                <a:cubicBezTo>
                  <a:pt x="17" y="11"/>
                  <a:pt x="15" y="11"/>
                  <a:pt x="14" y="11"/>
                </a:cubicBezTo>
                <a:cubicBezTo>
                  <a:pt x="12" y="11"/>
                  <a:pt x="10" y="11"/>
                  <a:pt x="9" y="11"/>
                </a:cubicBezTo>
                <a:cubicBezTo>
                  <a:pt x="7" y="12"/>
                  <a:pt x="6" y="13"/>
                  <a:pt x="4" y="14"/>
                </a:cubicBezTo>
                <a:cubicBezTo>
                  <a:pt x="3" y="15"/>
                  <a:pt x="2" y="17"/>
                  <a:pt x="1" y="18"/>
                </a:cubicBezTo>
                <a:cubicBezTo>
                  <a:pt x="1" y="20"/>
                  <a:pt x="0" y="22"/>
                  <a:pt x="0" y="24"/>
                </a:cubicBezTo>
                <a:cubicBezTo>
                  <a:pt x="0" y="27"/>
                  <a:pt x="0" y="28"/>
                  <a:pt x="1" y="30"/>
                </a:cubicBezTo>
              </a:path>
            </a:pathLst>
          </a:custGeom>
          <a:solidFill>
            <a:srgbClr val="263B88"/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49246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6459-A982-DC45-8DDE-A24DF865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A55C22-9705-D046-B1A7-B210FDA3E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B229F-A249-FB42-8DC7-2A0891706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875F9-6A2A-344A-8273-4041B85D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29093-51AD-9D48-94E2-5F910489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2AE61-0ADB-F440-AFE0-E92C119A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2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968E0-C67D-A646-AAE6-FD7743B0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D3F8F-47E8-694A-9708-7E479D9B8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631F1-BC02-C047-A2ED-CB4C10D9E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9B2DF-C449-8546-B1EA-140309B4C455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E40D2-073E-A741-A1A9-04800F00F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77F2E-D208-0549-9259-6B1F027B0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AE580-01A6-FE42-9A85-4D6177A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055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679" r:id="rId18"/>
    <p:sldLayoutId id="2147483680" r:id="rId19"/>
    <p:sldLayoutId id="2147483681" r:id="rId20"/>
    <p:sldLayoutId id="2147483686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005288"/>
        </a:buClr>
        <a:buSzPct val="120000"/>
        <a:buFontTx/>
        <a:buNone/>
        <a:defRPr sz="2200" kern="1200" spc="-2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49948E"/>
        </a:buClr>
        <a:buSzPct val="100000"/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7D0946-6B65-654E-800D-187B49AF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65126"/>
            <a:ext cx="11385711" cy="48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6C262-507A-5349-A721-2135725CE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130531"/>
            <a:ext cx="11385711" cy="5063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3FE5BE0-27FD-0E4A-B9C1-392DE2792AB1}"/>
              </a:ext>
            </a:extLst>
          </p:cNvPr>
          <p:cNvSpPr txBox="1">
            <a:spLocks/>
          </p:cNvSpPr>
          <p:nvPr userDrawn="1"/>
        </p:nvSpPr>
        <p:spPr>
          <a:xfrm>
            <a:off x="11804072" y="6632369"/>
            <a:ext cx="387928" cy="225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143C"/>
              </a:buClr>
              <a:buFontTx/>
              <a:buNone/>
              <a:defRPr sz="1000" kern="1200">
                <a:solidFill>
                  <a:srgbClr val="2869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558A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1973"/>
              </a:buClr>
              <a:buFont typeface="System Font Regular"/>
              <a:buChar char="‣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143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143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C067D-5FDF-064C-9DE7-D1A9DCDEDADD}" type="slidenum"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4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20558A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143C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558A"/>
        </a:buClr>
        <a:buFont typeface="Wingdings" pitchFamily="2" charset="2"/>
        <a:buChar char="§"/>
        <a:defRPr sz="24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F1973"/>
        </a:buClr>
        <a:buSzPct val="75000"/>
        <a:buFont typeface="Wingdings 3" panose="05040102010807070707" pitchFamily="18" charset="2"/>
        <a:buChar char=""/>
        <a:defRPr sz="20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143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143C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14515"/>
            <a:ext cx="1066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0" y="1447802"/>
            <a:ext cx="10668000" cy="438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  <a:p>
            <a:pPr lvl="1"/>
            <a:r>
              <a:rPr lang="en-US" dirty="0"/>
              <a:t>Arial Font</a:t>
            </a:r>
          </a:p>
        </p:txBody>
      </p:sp>
    </p:spTree>
    <p:extLst>
      <p:ext uri="{BB962C8B-B14F-4D97-AF65-F5344CB8AC3E}">
        <p14:creationId xmlns:p14="http://schemas.microsoft.com/office/powerpoint/2010/main" val="368634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>
          <a:solidFill>
            <a:srgbClr val="569BBE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3200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Arial" pitchFamily="34" charset="0"/>
        <a:buChar char="•"/>
        <a:defRPr sz="2667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5"/>
            <a:ext cx="109728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19" y="6187073"/>
            <a:ext cx="332781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8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ransition spd="med"/>
  <p:txStyles>
    <p:titleStyle>
      <a:lvl1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1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21013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891" marR="0" indent="-34289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78650" marR="0" indent="-32146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88689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88080" marR="0" indent="-316515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71646" marR="0" indent="-342891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255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443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632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820" marR="0" indent="-274312" algn="l" defTabSz="457189" rtl="0" latinLnBrk="0">
        <a:lnSpc>
          <a:spcPct val="85000"/>
        </a:lnSpc>
        <a:spcBef>
          <a:spcPts val="533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585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917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75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833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92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750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7093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6678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lip/UgkxACN3AF6CX_QtKRKtGYGVCd6OhIJkNYz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234693-894A-9146-A073-6FA6CD68A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0" y="1322049"/>
            <a:ext cx="6684258" cy="2386979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bg2"/>
                </a:solidFill>
              </a:rPr>
              <a:t>Substance Use Prevention Programming for Youth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FCC6A-BE23-42D4-B467-78CD5EE0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097" y="5465665"/>
            <a:ext cx="3028161" cy="1209289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01964128-B883-4460-B0F5-E107F3C24649}"/>
              </a:ext>
            </a:extLst>
          </p:cNvPr>
          <p:cNvSpPr txBox="1">
            <a:spLocks/>
          </p:cNvSpPr>
          <p:nvPr/>
        </p:nvSpPr>
        <p:spPr>
          <a:xfrm>
            <a:off x="6128869" y="4142571"/>
            <a:ext cx="5488284" cy="505387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00B0F0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0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sym typeface="Arial"/>
              </a:rPr>
              <a:t>January 1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sym typeface="Arial"/>
              </a:rPr>
              <a:t>7</a:t>
            </a:r>
            <a:r>
              <a:rPr kumimoji="0" lang="en-US" sz="2399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sym typeface="Arial"/>
              </a:rPr>
              <a:t>th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sym typeface="Arial"/>
              </a:rPr>
              <a:t>, 2023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  <a:sym typeface="Arial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12BAA558-C724-4BF9-A7AE-A6FF3219E24E}"/>
              </a:ext>
            </a:extLst>
          </p:cNvPr>
          <p:cNvSpPr txBox="1">
            <a:spLocks/>
          </p:cNvSpPr>
          <p:nvPr/>
        </p:nvSpPr>
        <p:spPr>
          <a:xfrm>
            <a:off x="8711145" y="6467999"/>
            <a:ext cx="2657033" cy="505387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00B0F0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0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94C96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  <a:sym typeface="Arial"/>
              </a:rPr>
              <a:t>cadca.org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5F04F1-0345-4CF7-A218-821557B38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8" t="20061" r="17036" b="12306"/>
          <a:stretch/>
        </p:blipFill>
        <p:spPr>
          <a:xfrm>
            <a:off x="9793830" y="4936903"/>
            <a:ext cx="1568725" cy="153109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1D87652-65C0-BD48-9172-E06FEA35D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926" y="5403684"/>
            <a:ext cx="7734153" cy="666624"/>
          </a:xfrm>
        </p:spPr>
        <p:txBody>
          <a:bodyPr>
            <a:normAutofit/>
          </a:bodyPr>
          <a:lstStyle/>
          <a:p>
            <a:pPr algn="l"/>
            <a:r>
              <a:rPr lang="en-US" sz="3599" b="1" dirty="0"/>
              <a:t>Research into Action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262745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Substance use prevention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8700-4C7B-E975-448F-009573CC0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11174362" cy="453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Only 71.6% have participated in a prevention group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 Prevention programming does not extend beyond age 17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u="none" strike="noStrike" dirty="0">
              <a:effectLst/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 Early substance use prevention programming addresses individual, family, and community-level risk factors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Research ha</a:t>
            </a:r>
            <a:r>
              <a:rPr lang="en-US" dirty="0">
                <a:latin typeface="Georgia" panose="02040502050405020303" pitchFamily="18" charset="0"/>
              </a:rPr>
              <a:t>d not examined opinions and engagement of substance use prevention programs from an adolescent and emerging youth perspective</a:t>
            </a:r>
            <a:endParaRPr lang="en-US" b="0" i="0" u="none" strike="noStrike" dirty="0">
              <a:effectLst/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4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Perceived risk of substance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8700-4C7B-E975-448F-009573CC0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11174362" cy="453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Risk perceptions are linked to actual behavior </a:t>
            </a:r>
            <a:r>
              <a:rPr lang="en-US" b="0" i="0" u="none" strike="noStrike" dirty="0">
                <a:effectLst/>
                <a:latin typeface="Georgia" panose="02040502050405020303" pitchFamily="18" charset="0"/>
                <a:sym typeface="Wingdings" pitchFamily="2" charset="2"/>
              </a:rPr>
              <a:t> Higher risk perception linked to decreased substance use</a:t>
            </a:r>
          </a:p>
          <a:p>
            <a:endParaRPr lang="en-US" b="0" i="0" u="none" strike="noStrike" dirty="0">
              <a:effectLst/>
              <a:latin typeface="Georgia" panose="02040502050405020303" pitchFamily="18" charset="0"/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sym typeface="Wingdings" pitchFamily="2" charset="2"/>
              </a:rPr>
              <a:t> Important to focus on myths, norms, support, and coping in education for adolescents</a:t>
            </a:r>
          </a:p>
          <a:p>
            <a:endParaRPr lang="en-US" dirty="0">
              <a:latin typeface="Georgia" panose="02040502050405020303" pitchFamily="18" charset="0"/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sym typeface="Wingdings" pitchFamily="2" charset="2"/>
              </a:rPr>
              <a:t> Access and availability of education programs to teach perceived risk are limited</a:t>
            </a:r>
            <a:endParaRPr lang="en-US" b="0" i="0" u="none" strike="noStrike" dirty="0">
              <a:effectLst/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9218" name="Picture 2" descr="Young Teenager Confused With Problems And Questions Stock Photo, Picture  And Royalty Free Image. Image 107879915.">
            <a:extLst>
              <a:ext uri="{FF2B5EF4-FFF2-40B4-BE49-F238E27FC236}">
                <a16:creationId xmlns:a16="http://schemas.microsoft.com/office/drawing/2014/main" id="{281FF9BD-45B3-0486-2C49-7460B9CB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5" y="4297362"/>
            <a:ext cx="3441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9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Current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8700-4C7B-E975-448F-009573CC0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11174362" cy="453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Mixed methods approach to examine perceived risk of substance use compared to substance use prevalence in community outreach project with educational programs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Study </a:t>
            </a:r>
            <a:r>
              <a:rPr lang="en-US" dirty="0">
                <a:latin typeface="Georgia" panose="02040502050405020303" pitchFamily="18" charset="0"/>
              </a:rPr>
              <a:t>Aims:</a:t>
            </a:r>
          </a:p>
          <a:p>
            <a:pPr marL="457200" indent="-457200">
              <a:buAutoNum type="arabicParenBoth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Provide accurate and </a:t>
            </a:r>
            <a:r>
              <a:rPr lang="en-US" dirty="0">
                <a:latin typeface="Georgia" panose="02040502050405020303" pitchFamily="18" charset="0"/>
              </a:rPr>
              <a:t>descriptive statistics on substance use and perceived risk among adolescents</a:t>
            </a:r>
          </a:p>
          <a:p>
            <a:pPr marL="457200" indent="-457200">
              <a:buAutoNum type="arabicParenBoth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Determine whether perceived risk predicted substance use for adolescents and young adults</a:t>
            </a:r>
          </a:p>
          <a:p>
            <a:pPr marL="457200" indent="-457200">
              <a:buAutoNum type="arabicParenBoth"/>
            </a:pPr>
            <a:r>
              <a:rPr lang="en-US" dirty="0">
                <a:latin typeface="Georgia" panose="02040502050405020303" pitchFamily="18" charset="0"/>
              </a:rPr>
              <a:t>Analyze qualitative data on education programs offered in the community to help identify strengths and gaps in preventative resources</a:t>
            </a:r>
            <a:endParaRPr lang="en-US" b="0" i="0" u="none" strike="noStrike" dirty="0">
              <a:effectLst/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6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FDB81-15DF-A15A-5689-2D4C2885E2B3}"/>
              </a:ext>
            </a:extLst>
          </p:cNvPr>
          <p:cNvSpPr txBox="1"/>
          <p:nvPr/>
        </p:nvSpPr>
        <p:spPr>
          <a:xfrm>
            <a:off x="609600" y="1165390"/>
            <a:ext cx="109728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Qualitative and quantitative data collected from adolescents (age 13-18) and young adults (age 19-25) living in the Southeast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Recruited from local schools and community events to participate in a preventive 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10325-C2D8-4B07-2D64-9B1A82F167AF}"/>
              </a:ext>
            </a:extLst>
          </p:cNvPr>
          <p:cNvSpPr txBox="1"/>
          <p:nvPr/>
        </p:nvSpPr>
        <p:spPr>
          <a:xfrm>
            <a:off x="609600" y="3047654"/>
            <a:ext cx="109728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Self-report questionnaires (145 participants) were completed prior to engagement in intervention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Assessed substance use, perceived risk, and engagement in substance use education classes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4A224-1F2A-FDD7-A8DF-A1699485223E}"/>
              </a:ext>
            </a:extLst>
          </p:cNvPr>
          <p:cNvSpPr txBox="1"/>
          <p:nvPr/>
        </p:nvSpPr>
        <p:spPr>
          <a:xfrm>
            <a:off x="609600" y="4929918"/>
            <a:ext cx="109728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Focus groups (27 participants) conducted with adolescents from local high school and young adults from local colleges to obtain information on education programs</a:t>
            </a:r>
          </a:p>
        </p:txBody>
      </p:sp>
    </p:spTree>
    <p:extLst>
      <p:ext uri="{BB962C8B-B14F-4D97-AF65-F5344CB8AC3E}">
        <p14:creationId xmlns:p14="http://schemas.microsoft.com/office/powerpoint/2010/main" val="167720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Demographics of Survey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73AC5-0E8D-7153-F5E3-4E8A0D3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410" y="1417638"/>
            <a:ext cx="4943133" cy="3134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EFAE6-D927-CF4D-4B83-7EA4A579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6" y="4308529"/>
            <a:ext cx="4507529" cy="2549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02EA4-69B9-6263-75AD-3773B6379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390" y="633150"/>
            <a:ext cx="4943134" cy="2795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A5DEC-615B-E754-B92E-8F179DE41841}"/>
              </a:ext>
            </a:extLst>
          </p:cNvPr>
          <p:cNvSpPr txBox="1"/>
          <p:nvPr/>
        </p:nvSpPr>
        <p:spPr>
          <a:xfrm>
            <a:off x="8896027" y="2063077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Living arrangements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61A5E-E10E-7358-7EF9-1B004CCEA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85" y="3541116"/>
            <a:ext cx="4479010" cy="2533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AEA7D9-1203-4697-C78D-4E0602526574}"/>
              </a:ext>
            </a:extLst>
          </p:cNvPr>
          <p:cNvSpPr txBox="1"/>
          <p:nvPr/>
        </p:nvSpPr>
        <p:spPr>
          <a:xfrm>
            <a:off x="6243234" y="436788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Sexual orientation</a:t>
            </a:r>
          </a:p>
        </p:txBody>
      </p:sp>
    </p:spTree>
    <p:extLst>
      <p:ext uri="{BB962C8B-B14F-4D97-AF65-F5344CB8AC3E}">
        <p14:creationId xmlns:p14="http://schemas.microsoft.com/office/powerpoint/2010/main" val="357015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Measures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FDB81-15DF-A15A-5689-2D4C2885E2B3}"/>
              </a:ext>
            </a:extLst>
          </p:cNvPr>
          <p:cNvSpPr txBox="1"/>
          <p:nvPr/>
        </p:nvSpPr>
        <p:spPr>
          <a:xfrm>
            <a:off x="609600" y="1165390"/>
            <a:ext cx="109728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Substance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Number of days in the past month they (1) drank at least one alcoholic drink; (2) drank at least five alcoholic drinks; and (3) used cannabis.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Age of first alcohol and cannabis 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10325-C2D8-4B07-2D64-9B1A82F167AF}"/>
              </a:ext>
            </a:extLst>
          </p:cNvPr>
          <p:cNvSpPr txBox="1"/>
          <p:nvPr/>
        </p:nvSpPr>
        <p:spPr>
          <a:xfrm>
            <a:off x="609600" y="3047654"/>
            <a:ext cx="109728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Risk Perceptions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How much do people risk harming themselves when they (1) have 5 or more drinks of alcohol once or twice a week and (2) smoke marijuana once or twice per week.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4A224-1F2A-FDD7-A8DF-A1699485223E}"/>
              </a:ext>
            </a:extLst>
          </p:cNvPr>
          <p:cNvSpPr txBox="1"/>
          <p:nvPr/>
        </p:nvSpPr>
        <p:spPr>
          <a:xfrm>
            <a:off x="609600" y="4929918"/>
            <a:ext cx="109728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Prevention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In the past month, do you recall hearing, reading, or watching an advertisement about prevention of substance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In the past 30 days, have you been in any classes or programs where they talked about prevention of drug or alcohol use?</a:t>
            </a:r>
          </a:p>
        </p:txBody>
      </p:sp>
    </p:spTree>
    <p:extLst>
      <p:ext uri="{BB962C8B-B14F-4D97-AF65-F5344CB8AC3E}">
        <p14:creationId xmlns:p14="http://schemas.microsoft.com/office/powerpoint/2010/main" val="55630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Quantitative Results: Substance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62CFD-B312-088B-37CA-0E717CD30362}"/>
              </a:ext>
            </a:extLst>
          </p:cNvPr>
          <p:cNvSpPr txBox="1"/>
          <p:nvPr/>
        </p:nvSpPr>
        <p:spPr>
          <a:xfrm>
            <a:off x="210216" y="2174382"/>
            <a:ext cx="2554014" cy="310854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8% of adolescents drank at least one alcoholic drink in the last 30 days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6C9D7-26FD-90E4-F684-744A9B557E6C}"/>
              </a:ext>
            </a:extLst>
          </p:cNvPr>
          <p:cNvSpPr txBox="1"/>
          <p:nvPr/>
        </p:nvSpPr>
        <p:spPr>
          <a:xfrm>
            <a:off x="3368568" y="2174382"/>
            <a:ext cx="2554015" cy="310854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4% of adolescents drank 5 or more alcoholic drinks in day in the last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15DD5-E79A-5E03-CBC1-643A8E1F01E9}"/>
              </a:ext>
            </a:extLst>
          </p:cNvPr>
          <p:cNvSpPr txBox="1"/>
          <p:nvPr/>
        </p:nvSpPr>
        <p:spPr>
          <a:xfrm>
            <a:off x="6474367" y="2174382"/>
            <a:ext cx="2554015" cy="310854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16% of adolescents used cannabis in the last 30 days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79C5E-E780-1186-CEB9-93F2D5F2176D}"/>
              </a:ext>
            </a:extLst>
          </p:cNvPr>
          <p:cNvSpPr txBox="1"/>
          <p:nvPr/>
        </p:nvSpPr>
        <p:spPr>
          <a:xfrm>
            <a:off x="9427769" y="2174382"/>
            <a:ext cx="2554015" cy="310854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11% of adolescents reported weekly cannabis use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2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Quantitative Results: Perceived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62CFD-B312-088B-37CA-0E717CD30362}"/>
              </a:ext>
            </a:extLst>
          </p:cNvPr>
          <p:cNvSpPr txBox="1"/>
          <p:nvPr/>
        </p:nvSpPr>
        <p:spPr>
          <a:xfrm>
            <a:off x="872368" y="2174382"/>
            <a:ext cx="4713887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72% of adolescents reported moderate to great risk in having one or more drinks once or twice a week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6C9D7-26FD-90E4-F684-744A9B557E6C}"/>
              </a:ext>
            </a:extLst>
          </p:cNvPr>
          <p:cNvSpPr txBox="1"/>
          <p:nvPr/>
        </p:nvSpPr>
        <p:spPr>
          <a:xfrm>
            <a:off x="6605747" y="2204654"/>
            <a:ext cx="4713887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43% of adolescents reported moderate to great risk in smoking cannabis once or twice a week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8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Quantitative Results: Perceived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62CFD-B312-088B-37CA-0E717CD30362}"/>
              </a:ext>
            </a:extLst>
          </p:cNvPr>
          <p:cNvSpPr txBox="1"/>
          <p:nvPr/>
        </p:nvSpPr>
        <p:spPr>
          <a:xfrm>
            <a:off x="872368" y="2174382"/>
            <a:ext cx="4713887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72% of adolescents reported moderate to great risk in having one or more drinks once or twice a week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6C9D7-26FD-90E4-F684-744A9B557E6C}"/>
              </a:ext>
            </a:extLst>
          </p:cNvPr>
          <p:cNvSpPr txBox="1"/>
          <p:nvPr/>
        </p:nvSpPr>
        <p:spPr>
          <a:xfrm>
            <a:off x="6605747" y="2204654"/>
            <a:ext cx="4713887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43% of adolescents reported moderate to great risk in smoking cannabis once or twice a week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F00A3EB1-729F-CE4D-9163-B6FEB262B5B9}"/>
              </a:ext>
            </a:extLst>
          </p:cNvPr>
          <p:cNvSpPr/>
          <p:nvPr/>
        </p:nvSpPr>
        <p:spPr>
          <a:xfrm>
            <a:off x="6605747" y="2063056"/>
            <a:ext cx="1156138" cy="1143000"/>
          </a:xfrm>
          <a:prstGeom prst="donut">
            <a:avLst>
              <a:gd name="adj" fmla="val 4834"/>
            </a:avLst>
          </a:prstGeom>
          <a:solidFill>
            <a:schemeClr val="accent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30467B2-86FA-625C-0ED4-25FFB6EC1D40}"/>
              </a:ext>
            </a:extLst>
          </p:cNvPr>
          <p:cNvSpPr/>
          <p:nvPr/>
        </p:nvSpPr>
        <p:spPr>
          <a:xfrm>
            <a:off x="762000" y="2063056"/>
            <a:ext cx="1156138" cy="1143000"/>
          </a:xfrm>
          <a:prstGeom prst="donut">
            <a:avLst>
              <a:gd name="adj" fmla="val 4834"/>
            </a:avLst>
          </a:prstGeom>
          <a:solidFill>
            <a:schemeClr val="accent3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58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Quantitative Results: Education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62CFD-B312-088B-37CA-0E717CD30362}"/>
              </a:ext>
            </a:extLst>
          </p:cNvPr>
          <p:cNvSpPr txBox="1"/>
          <p:nvPr/>
        </p:nvSpPr>
        <p:spPr>
          <a:xfrm>
            <a:off x="367873" y="2174382"/>
            <a:ext cx="3825756" cy="267765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44% of adolescents had talked to one of their parents about the dangers of tobacco, alcohol, or drug use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6C9D7-26FD-90E4-F684-744A9B557E6C}"/>
              </a:ext>
            </a:extLst>
          </p:cNvPr>
          <p:cNvSpPr txBox="1"/>
          <p:nvPr/>
        </p:nvSpPr>
        <p:spPr>
          <a:xfrm>
            <a:off x="4416969" y="2174382"/>
            <a:ext cx="3581403" cy="267765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18% of adolescents had been to a class or program on prevention of drug and alcohol abuse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22787-1483-19D3-1448-CC5C9559A1AB}"/>
              </a:ext>
            </a:extLst>
          </p:cNvPr>
          <p:cNvSpPr txBox="1"/>
          <p:nvPr/>
        </p:nvSpPr>
        <p:spPr>
          <a:xfrm>
            <a:off x="8242724" y="2174382"/>
            <a:ext cx="3581403" cy="267765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51% had heard, read, or watched an advertisement about prevention of substance use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6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E3C86BA-7EDB-3B43-B420-0AB340E6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02" y="5610320"/>
            <a:ext cx="2640912" cy="812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222EE6-E137-AF4B-B1CE-001B2840A3A7}"/>
              </a:ext>
            </a:extLst>
          </p:cNvPr>
          <p:cNvSpPr/>
          <p:nvPr/>
        </p:nvSpPr>
        <p:spPr>
          <a:xfrm>
            <a:off x="6096001" y="5464725"/>
            <a:ext cx="6094413" cy="609441"/>
          </a:xfrm>
          <a:prstGeom prst="rect">
            <a:avLst/>
          </a:prstGeom>
          <a:solidFill>
            <a:srgbClr val="394C96"/>
          </a:solidFill>
          <a:ln>
            <a:solidFill>
              <a:srgbClr val="39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C5D0C-1285-DE4D-88B2-5243CF4FBF1C}"/>
              </a:ext>
            </a:extLst>
          </p:cNvPr>
          <p:cNvSpPr txBox="1"/>
          <p:nvPr/>
        </p:nvSpPr>
        <p:spPr>
          <a:xfrm>
            <a:off x="1277351" y="2766940"/>
            <a:ext cx="3108150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Today’s Presenter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97A1-6AE1-EC46-A3BD-F2D9DFA9332C}"/>
              </a:ext>
            </a:extLst>
          </p:cNvPr>
          <p:cNvSpPr txBox="1"/>
          <p:nvPr/>
        </p:nvSpPr>
        <p:spPr>
          <a:xfrm>
            <a:off x="6121502" y="4074648"/>
            <a:ext cx="55378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Angela Moreland, Ph.D.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D2163-590E-7443-8FF9-A2F15290CD7F}"/>
              </a:ext>
            </a:extLst>
          </p:cNvPr>
          <p:cNvSpPr txBox="1"/>
          <p:nvPr/>
        </p:nvSpPr>
        <p:spPr>
          <a:xfrm>
            <a:off x="4852302" y="4566626"/>
            <a:ext cx="7986920" cy="738640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Associate Professor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Medical University of South Carolina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06A77-0C81-5E58-7AE0-B41BDF35D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595" y="521882"/>
            <a:ext cx="2424334" cy="33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0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Quantitative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D0E72-DA9D-7997-DE8F-2BA2AC562B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5339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Adolescents who had been to classes or programs that talked about prevention were less likely to report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Georgia" panose="02040502050405020303" pitchFamily="18" charset="0"/>
              </a:rPr>
              <a:t>Cannabis use in the past 30 days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Georgia" panose="02040502050405020303" pitchFamily="18" charset="0"/>
              </a:rPr>
              <a:t>Combined alcohol and cannabis use in the past 30 days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Education was not related to alcohol use in the past 30 days or age of first alcohol or cannabis use</a:t>
            </a:r>
          </a:p>
          <a:p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73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Qualitative Findings: 8 overarching themes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EF2E25-F661-FF68-83A4-6A3C733F5373}"/>
              </a:ext>
            </a:extLst>
          </p:cNvPr>
          <p:cNvSpPr txBox="1"/>
          <p:nvPr/>
        </p:nvSpPr>
        <p:spPr>
          <a:xfrm>
            <a:off x="451938" y="1671145"/>
            <a:ext cx="2532991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Methods of education delivery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4C3A0-50AE-9D76-6962-5EDA97C690C0}"/>
              </a:ext>
            </a:extLst>
          </p:cNvPr>
          <p:cNvSpPr txBox="1"/>
          <p:nvPr/>
        </p:nvSpPr>
        <p:spPr>
          <a:xfrm>
            <a:off x="3300252" y="1720941"/>
            <a:ext cx="2532990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Prevention methods that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51E22C-731D-A8FB-1FF5-E2DCA1AFF69D}"/>
              </a:ext>
            </a:extLst>
          </p:cNvPr>
          <p:cNvSpPr txBox="1"/>
          <p:nvPr/>
        </p:nvSpPr>
        <p:spPr>
          <a:xfrm>
            <a:off x="6096000" y="1720941"/>
            <a:ext cx="2795749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Prevention methods that do not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1126-FBF3-049E-B662-B03A76D55448}"/>
              </a:ext>
            </a:extLst>
          </p:cNvPr>
          <p:cNvSpPr txBox="1"/>
          <p:nvPr/>
        </p:nvSpPr>
        <p:spPr>
          <a:xfrm>
            <a:off x="9154507" y="1720941"/>
            <a:ext cx="2795749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Where SU knowledge was received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3406E-BC71-52CA-A29F-C5AA2A012B90}"/>
              </a:ext>
            </a:extLst>
          </p:cNvPr>
          <p:cNvSpPr txBox="1"/>
          <p:nvPr/>
        </p:nvSpPr>
        <p:spPr>
          <a:xfrm>
            <a:off x="451938" y="3440167"/>
            <a:ext cx="2532991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Prevention information that has been received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E3F05-D40A-0CCC-9E02-DFF6F4160210}"/>
              </a:ext>
            </a:extLst>
          </p:cNvPr>
          <p:cNvSpPr txBox="1"/>
          <p:nvPr/>
        </p:nvSpPr>
        <p:spPr>
          <a:xfrm>
            <a:off x="3300251" y="3440167"/>
            <a:ext cx="2532991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Barriers to engagement in SU prevention 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964E9-9A30-91E6-88D1-77131220414A}"/>
              </a:ext>
            </a:extLst>
          </p:cNvPr>
          <p:cNvSpPr txBox="1"/>
          <p:nvPr/>
        </p:nvSpPr>
        <p:spPr>
          <a:xfrm>
            <a:off x="6201098" y="3440167"/>
            <a:ext cx="2532991" cy="18158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Engagement techniques</a:t>
            </a:r>
          </a:p>
          <a:p>
            <a:pPr algn="ctr"/>
            <a:endParaRPr lang="en-US" sz="2800" b="1" dirty="0">
              <a:latin typeface="Georgia" panose="02040502050405020303" pitchFamily="18" charset="0"/>
            </a:endParaRPr>
          </a:p>
          <a:p>
            <a:pPr algn="ctr"/>
            <a:endParaRPr lang="en-US" sz="2800" b="1" dirty="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788FF-C7C4-A4E2-4B87-63197A87F78A}"/>
              </a:ext>
            </a:extLst>
          </p:cNvPr>
          <p:cNvSpPr txBox="1"/>
          <p:nvPr/>
        </p:nvSpPr>
        <p:spPr>
          <a:xfrm>
            <a:off x="9101945" y="3548317"/>
            <a:ext cx="2532991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eorgia" panose="02040502050405020303" pitchFamily="18" charset="0"/>
              </a:rPr>
              <a:t>Where would you go to receive SU information</a:t>
            </a:r>
          </a:p>
        </p:txBody>
      </p:sp>
    </p:spTree>
    <p:extLst>
      <p:ext uri="{BB962C8B-B14F-4D97-AF65-F5344CB8AC3E}">
        <p14:creationId xmlns:p14="http://schemas.microsoft.com/office/powerpoint/2010/main" val="528903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methods that work and/or suggestions for programs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3610301" y="1108868"/>
            <a:ext cx="2617075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Education about substance abuse consequences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776451" y="1722130"/>
            <a:ext cx="2070538" cy="163173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Education about biological impact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DEA8DF9-73F5-4E3F-84FD-9162A9E5A383}"/>
              </a:ext>
            </a:extLst>
          </p:cNvPr>
          <p:cNvSpPr/>
          <p:nvPr/>
        </p:nvSpPr>
        <p:spPr>
          <a:xfrm>
            <a:off x="155028" y="3875801"/>
            <a:ext cx="2858813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Programs that incorporated  sexual assault prevention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6611003" y="1548961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Education about safety such as driving or walking alone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F91A025C-E27D-D796-0BBA-84B11C4192DD}"/>
              </a:ext>
            </a:extLst>
          </p:cNvPr>
          <p:cNvSpPr/>
          <p:nvPr/>
        </p:nvSpPr>
        <p:spPr>
          <a:xfrm>
            <a:off x="3610301" y="4177944"/>
            <a:ext cx="2212429" cy="1897062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Recognizing when someone has abused substances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CCDE21F-E5EB-5F63-7320-4F01A28BE8CE}"/>
              </a:ext>
            </a:extLst>
          </p:cNvPr>
          <p:cNvSpPr/>
          <p:nvPr/>
        </p:nvSpPr>
        <p:spPr>
          <a:xfrm>
            <a:off x="9645868" y="1225208"/>
            <a:ext cx="2128345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Visuals (videos, pictures, driving simulator)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6063E87-7ED9-BAB2-0B5C-4F1E8EA7F6EE}"/>
              </a:ext>
            </a:extLst>
          </p:cNvPr>
          <p:cNvSpPr/>
          <p:nvPr/>
        </p:nvSpPr>
        <p:spPr>
          <a:xfrm>
            <a:off x="8192808" y="4425664"/>
            <a:ext cx="2070538" cy="1333418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Needs to personable or relatable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28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methods that do not work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2111921" y="3658353"/>
            <a:ext cx="2617075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Incorporate shame or guilt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776451" y="1722130"/>
            <a:ext cx="2070538" cy="163173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Scare tactics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5146787" y="1694539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Abstinence-only programs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CCDE21F-E5EB-5F63-7320-4F01A28BE8CE}"/>
              </a:ext>
            </a:extLst>
          </p:cNvPr>
          <p:cNvSpPr/>
          <p:nvPr/>
        </p:nvSpPr>
        <p:spPr>
          <a:xfrm>
            <a:off x="8798474" y="2501584"/>
            <a:ext cx="2617075" cy="3252199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Unhelpful information (redundancy, too many videos, too long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methods that do not work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776451" y="1722130"/>
            <a:ext cx="2070538" cy="163173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Scare tactics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74724-CAB9-2C96-879A-E5E0D4919B54}"/>
              </a:ext>
            </a:extLst>
          </p:cNvPr>
          <p:cNvSpPr txBox="1"/>
          <p:nvPr/>
        </p:nvSpPr>
        <p:spPr>
          <a:xfrm>
            <a:off x="3720662" y="1722130"/>
            <a:ext cx="786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“With the scare tactics, I feel like the scenarios they give you are so extreme sometimes that kids feel like that’s not going to happen to you”</a:t>
            </a:r>
          </a:p>
        </p:txBody>
      </p:sp>
    </p:spTree>
    <p:extLst>
      <p:ext uri="{BB962C8B-B14F-4D97-AF65-F5344CB8AC3E}">
        <p14:creationId xmlns:p14="http://schemas.microsoft.com/office/powerpoint/2010/main" val="2246413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methods that do not work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2111921" y="3658353"/>
            <a:ext cx="2617075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Incorporate shame or guilt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F9B63-5FBD-A8B1-FF8C-48E34DB91AE8}"/>
              </a:ext>
            </a:extLst>
          </p:cNvPr>
          <p:cNvSpPr txBox="1"/>
          <p:nvPr/>
        </p:nvSpPr>
        <p:spPr>
          <a:xfrm>
            <a:off x="3720662" y="1722130"/>
            <a:ext cx="7861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“I think they come sometimes with guilt…if you do these things you’re a bad person. It’s very black and white in that way. It creates shame and guilt and alienates friendships in a lot of ways”</a:t>
            </a:r>
          </a:p>
        </p:txBody>
      </p:sp>
    </p:spTree>
    <p:extLst>
      <p:ext uri="{BB962C8B-B14F-4D97-AF65-F5344CB8AC3E}">
        <p14:creationId xmlns:p14="http://schemas.microsoft.com/office/powerpoint/2010/main" val="677170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Where substance use knowledge was received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4787462" y="1722130"/>
            <a:ext cx="2617075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Program offered in middle or high school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776451" y="1722130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Health class offered in middle or high school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8798475" y="1722130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Course offered in college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D9C3B-13AA-7C96-7FCB-0978E704C268}"/>
              </a:ext>
            </a:extLst>
          </p:cNvPr>
          <p:cNvSpPr txBox="1"/>
          <p:nvPr/>
        </p:nvSpPr>
        <p:spPr>
          <a:xfrm>
            <a:off x="776451" y="4761186"/>
            <a:ext cx="2258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32%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6877E-3B68-810C-1EAC-3AEABC59589C}"/>
              </a:ext>
            </a:extLst>
          </p:cNvPr>
          <p:cNvSpPr txBox="1"/>
          <p:nvPr/>
        </p:nvSpPr>
        <p:spPr>
          <a:xfrm>
            <a:off x="4966795" y="4761186"/>
            <a:ext cx="2258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37%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0AD35-6EE8-97D4-E58B-6EFFA7C904BE}"/>
              </a:ext>
            </a:extLst>
          </p:cNvPr>
          <p:cNvSpPr txBox="1"/>
          <p:nvPr/>
        </p:nvSpPr>
        <p:spPr>
          <a:xfrm>
            <a:off x="9101959" y="4761186"/>
            <a:ext cx="2258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eorgia" panose="02040502050405020303" pitchFamily="18" charset="0"/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20307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information that has been received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1486886" y="1417639"/>
            <a:ext cx="3984079" cy="201136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Receiving information on drinking and driving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286077" y="4075671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Personal experience or watching other use substances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5733726" y="2845303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Education about the biological impact of substance use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CCDE21F-E5EB-5F63-7320-4F01A28BE8CE}"/>
              </a:ext>
            </a:extLst>
          </p:cNvPr>
          <p:cNvSpPr/>
          <p:nvPr/>
        </p:nvSpPr>
        <p:spPr>
          <a:xfrm>
            <a:off x="8771542" y="1315418"/>
            <a:ext cx="2617074" cy="1626100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Descriptions of different substances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501832E-0FEB-7F2A-7292-9909D2978F65}"/>
              </a:ext>
            </a:extLst>
          </p:cNvPr>
          <p:cNvSpPr/>
          <p:nvPr/>
        </p:nvSpPr>
        <p:spPr>
          <a:xfrm>
            <a:off x="8856283" y="3916482"/>
            <a:ext cx="2617074" cy="1626100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Abstinence only education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43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Prevention information that has been received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286077" y="4075671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Personal experience or watching other use substances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06200-2E13-A46B-CFDA-25A94EC93F12}"/>
              </a:ext>
            </a:extLst>
          </p:cNvPr>
          <p:cNvSpPr txBox="1"/>
          <p:nvPr/>
        </p:nvSpPr>
        <p:spPr>
          <a:xfrm>
            <a:off x="3720662" y="1722130"/>
            <a:ext cx="786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“My mom and dad were crackheads, so yeah, I’m not doing no type of drug”</a:t>
            </a:r>
          </a:p>
        </p:txBody>
      </p:sp>
    </p:spTree>
    <p:extLst>
      <p:ext uri="{BB962C8B-B14F-4D97-AF65-F5344CB8AC3E}">
        <p14:creationId xmlns:p14="http://schemas.microsoft.com/office/powerpoint/2010/main" val="382475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Barriers to engagement in substance use prevention programs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2027181" y="4511933"/>
            <a:ext cx="2617074" cy="201136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Stigma or unsupportive environment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344219" y="1540104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Time constraints or not seeing the program as a priority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4515509" y="1748213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Need to babysit younger siblings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CCDE21F-E5EB-5F63-7320-4F01A28BE8CE}"/>
              </a:ext>
            </a:extLst>
          </p:cNvPr>
          <p:cNvSpPr/>
          <p:nvPr/>
        </p:nvSpPr>
        <p:spPr>
          <a:xfrm>
            <a:off x="8763654" y="3084469"/>
            <a:ext cx="3084127" cy="243314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School-related responsibilities after school (homework or evening classes)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501832E-0FEB-7F2A-7292-9909D2978F65}"/>
              </a:ext>
            </a:extLst>
          </p:cNvPr>
          <p:cNvSpPr/>
          <p:nvPr/>
        </p:nvSpPr>
        <p:spPr>
          <a:xfrm>
            <a:off x="7378262" y="1058840"/>
            <a:ext cx="2617074" cy="1626100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Job responsibilities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4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3B15-5A8C-63BA-F062-9EE83BC1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57" y="4225164"/>
            <a:ext cx="9586279" cy="557852"/>
          </a:xfrm>
        </p:spPr>
        <p:txBody>
          <a:bodyPr/>
          <a:lstStyle/>
          <a:p>
            <a:r>
              <a:rPr lang="en-US" sz="2800" dirty="0">
                <a:latin typeface="Georgia" panose="02040502050405020303" pitchFamily="18" charset="0"/>
              </a:rPr>
              <a:t>Angela Moreland, PhD</a:t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National Crime Victims Research and Treatment Center</a:t>
            </a:r>
            <a:br>
              <a:rPr lang="en-US" sz="2800" dirty="0">
                <a:latin typeface="Georgia" panose="02040502050405020303" pitchFamily="18" charset="0"/>
              </a:rPr>
            </a:br>
            <a:r>
              <a:rPr lang="en-US" sz="2800" dirty="0">
                <a:latin typeface="Georgia" panose="02040502050405020303" pitchFamily="18" charset="0"/>
              </a:rPr>
              <a:t>Medical University of South Carolina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0E294-62F6-106F-D7F2-75F3A5FD777D}"/>
              </a:ext>
            </a:extLst>
          </p:cNvPr>
          <p:cNvSpPr txBox="1"/>
          <p:nvPr/>
        </p:nvSpPr>
        <p:spPr>
          <a:xfrm>
            <a:off x="641736" y="861280"/>
            <a:ext cx="102338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Substance Use Prevention Programming </a:t>
            </a:r>
          </a:p>
          <a:p>
            <a:r>
              <a:rPr lang="en-US" sz="3200" b="1" dirty="0">
                <a:latin typeface="Georgia" panose="02040502050405020303" pitchFamily="18" charset="0"/>
              </a:rPr>
              <a:t>for Adolescents and Young Adults:</a:t>
            </a:r>
          </a:p>
          <a:p>
            <a:r>
              <a:rPr lang="en-US" sz="3200" b="1" dirty="0">
                <a:latin typeface="Georgia" panose="02040502050405020303" pitchFamily="18" charset="0"/>
              </a:rPr>
              <a:t>Examination of Substance Use Perceptions and </a:t>
            </a:r>
          </a:p>
          <a:p>
            <a:r>
              <a:rPr lang="en-US" sz="3200" b="1" dirty="0">
                <a:latin typeface="Georgia" panose="02040502050405020303" pitchFamily="18" charset="0"/>
              </a:rPr>
              <a:t>Use of Prevention Services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17619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Barriers to engagement in substance use prevention programs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3908875-EDA1-2693-B698-CF7E8216CA83}"/>
              </a:ext>
            </a:extLst>
          </p:cNvPr>
          <p:cNvSpPr/>
          <p:nvPr/>
        </p:nvSpPr>
        <p:spPr>
          <a:xfrm>
            <a:off x="2027181" y="4511933"/>
            <a:ext cx="2617074" cy="2011361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Stigma or unsupportive environment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8B30E-30BF-46C9-AE76-389329F74B33}"/>
              </a:ext>
            </a:extLst>
          </p:cNvPr>
          <p:cNvSpPr txBox="1"/>
          <p:nvPr/>
        </p:nvSpPr>
        <p:spPr>
          <a:xfrm>
            <a:off x="713386" y="2346067"/>
            <a:ext cx="786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“I think people are afraid of being judged, like, if they had a class on it, they would be afraid that people would think that they were the one doing the drugs”</a:t>
            </a:r>
          </a:p>
        </p:txBody>
      </p:sp>
    </p:spTree>
    <p:extLst>
      <p:ext uri="{BB962C8B-B14F-4D97-AF65-F5344CB8AC3E}">
        <p14:creationId xmlns:p14="http://schemas.microsoft.com/office/powerpoint/2010/main" val="945262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Engagement techniques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2046895" y="2240018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Give food or vouchers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8046985" y="2212427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Incorporate social aspects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2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Where would you go to receive substance use information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344219" y="1540104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School counseling center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4515509" y="1748213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Private organization or program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25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Where would you go to receive substance use information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D3C4CC5-29B0-E785-487F-F314B4EC3717}"/>
              </a:ext>
            </a:extLst>
          </p:cNvPr>
          <p:cNvSpPr/>
          <p:nvPr/>
        </p:nvSpPr>
        <p:spPr>
          <a:xfrm>
            <a:off x="344219" y="1540104"/>
            <a:ext cx="2617074" cy="2405554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School counseling center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2BB10-71D5-AA04-1AF7-5EC15935550A}"/>
              </a:ext>
            </a:extLst>
          </p:cNvPr>
          <p:cNvSpPr txBox="1"/>
          <p:nvPr/>
        </p:nvSpPr>
        <p:spPr>
          <a:xfrm>
            <a:off x="3986043" y="2828835"/>
            <a:ext cx="786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“I’d probably go to the counseling center because they have lots of pamphlets and they have a lot of people there that can help with situations like that”</a:t>
            </a:r>
          </a:p>
        </p:txBody>
      </p:sp>
    </p:spTree>
    <p:extLst>
      <p:ext uri="{BB962C8B-B14F-4D97-AF65-F5344CB8AC3E}">
        <p14:creationId xmlns:p14="http://schemas.microsoft.com/office/powerpoint/2010/main" val="382911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Where would you go to receive substance use information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7CC7195-725B-CD9C-F1C2-21B4BED50D6A}"/>
              </a:ext>
            </a:extLst>
          </p:cNvPr>
          <p:cNvSpPr/>
          <p:nvPr/>
        </p:nvSpPr>
        <p:spPr>
          <a:xfrm>
            <a:off x="4515509" y="1748213"/>
            <a:ext cx="2617074" cy="2433145"/>
          </a:xfrm>
          <a:prstGeom prst="wedgeRoundRect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Private organization or program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78B38-21B1-3B97-5EB3-0EE8467B4419}"/>
              </a:ext>
            </a:extLst>
          </p:cNvPr>
          <p:cNvSpPr txBox="1"/>
          <p:nvPr/>
        </p:nvSpPr>
        <p:spPr>
          <a:xfrm>
            <a:off x="584640" y="4843509"/>
            <a:ext cx="786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“I would say Google”</a:t>
            </a:r>
          </a:p>
        </p:txBody>
      </p:sp>
    </p:spTree>
    <p:extLst>
      <p:ext uri="{BB962C8B-B14F-4D97-AF65-F5344CB8AC3E}">
        <p14:creationId xmlns:p14="http://schemas.microsoft.com/office/powerpoint/2010/main" val="4007090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D0E72-DA9D-7997-DE8F-2BA2AC562B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5339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Youth who used alcohol or a combination of alcohol and cannabis infrequent users were more likely to have received prevention and education programs than those who use more often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Prevention programs could either be effective at reducing use or could be only engaging youth who have a low substance use risk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Several gaps exist in resources needed to adequately address substance use</a:t>
            </a:r>
          </a:p>
          <a:p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31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Discussion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D0E72-DA9D-7997-DE8F-2BA2AC562B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5339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Programming was only received in school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Barriers include stigma, time constraints, and unwillingness to prioritize other school, job, or family demands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More effort should be made to extend programming in school settings, community organizations, and pediatric settings</a:t>
            </a:r>
          </a:p>
          <a:p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6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Limitations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D0E72-DA9D-7997-DE8F-2BA2AC562B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5339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Study conducted as a community needs assessment, so measures were brief and single items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Cross-sectional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Substance use data is self-report</a:t>
            </a:r>
          </a:p>
        </p:txBody>
      </p:sp>
    </p:spTree>
    <p:extLst>
      <p:ext uri="{BB962C8B-B14F-4D97-AF65-F5344CB8AC3E}">
        <p14:creationId xmlns:p14="http://schemas.microsoft.com/office/powerpoint/2010/main" val="3555684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D0E72-DA9D-7997-DE8F-2BA2AC562B1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45339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First study to examine associations between substance use and likelihood of receiving substance use prevention or education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eorgia" panose="02040502050405020303" pitchFamily="18" charset="0"/>
              </a:rPr>
              <a:t>More applied clinical research is needed to develop and evaluate innovative strategies to engage at-risk youth in prevention programming</a:t>
            </a:r>
          </a:p>
        </p:txBody>
      </p:sp>
    </p:spTree>
    <p:extLst>
      <p:ext uri="{BB962C8B-B14F-4D97-AF65-F5344CB8AC3E}">
        <p14:creationId xmlns:p14="http://schemas.microsoft.com/office/powerpoint/2010/main" val="3041545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110D66-1AA6-7648-A84F-371567C25EFE}" type="slidenum">
              <a:rPr lang="en-US" sz="1200">
                <a:solidFill>
                  <a:srgbClr val="FFFFFF"/>
                </a:solidFill>
              </a:rPr>
              <a:pPr/>
              <a:t>39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430919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Angela Moreland, PhD</a:t>
            </a:r>
          </a:p>
          <a:p>
            <a:r>
              <a:rPr lang="en-US" sz="3200" dirty="0" err="1">
                <a:latin typeface="Georgia" panose="02040502050405020303" pitchFamily="18" charset="0"/>
              </a:rPr>
              <a:t>moreland@musc.edu</a:t>
            </a:r>
            <a:endParaRPr lang="en-US" sz="3200" dirty="0">
              <a:latin typeface="Georgia" panose="02040502050405020303" pitchFamily="18" charset="0"/>
            </a:endParaRPr>
          </a:p>
          <a:p>
            <a:r>
              <a:rPr lang="en-US" sz="2400" dirty="0"/>
              <a:t>	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13314" name="Picture 2" descr="About | Research in Practice">
            <a:extLst>
              <a:ext uri="{FF2B5EF4-FFF2-40B4-BE49-F238E27FC236}">
                <a16:creationId xmlns:a16="http://schemas.microsoft.com/office/drawing/2014/main" id="{5D11915F-3733-79D9-C4CB-DAEC378C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8" y="3442466"/>
            <a:ext cx="11460614" cy="32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5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3AC49CA3-FD2D-374F-B1A2-26F288D857DD}"/>
              </a:ext>
            </a:extLst>
          </p:cNvPr>
          <p:cNvSpPr txBox="1">
            <a:spLocks/>
          </p:cNvSpPr>
          <p:nvPr/>
        </p:nvSpPr>
        <p:spPr>
          <a:xfrm>
            <a:off x="609600" y="72237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Overview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7A7BC62-0803-504E-8F38-6D5F36C222B4}"/>
              </a:ext>
            </a:extLst>
          </p:cNvPr>
          <p:cNvSpPr txBox="1">
            <a:spLocks/>
          </p:cNvSpPr>
          <p:nvPr/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3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None/>
              <a:tabLst>
                <a:tab pos="457200" algn="l"/>
              </a:tabLst>
              <a:defRPr sz="28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tabLst>
                <a:tab pos="457200" algn="l"/>
              </a:tabLst>
              <a:defRPr sz="24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dirty="0">
              <a:solidFill>
                <a:srgbClr val="14726C"/>
              </a:solidFill>
              <a:latin typeface="Georgia" panose="02040502050405020303" pitchFamily="18" charset="0"/>
            </a:endParaRP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rgbClr val="14726C"/>
                </a:solidFill>
                <a:latin typeface="Georgia" panose="02040502050405020303" pitchFamily="18" charset="0"/>
              </a:rPr>
              <a:t>Background on adolescent substance use</a:t>
            </a: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rgbClr val="14726C"/>
                </a:solidFill>
                <a:latin typeface="Georgia" panose="02040502050405020303" pitchFamily="18" charset="0"/>
              </a:rPr>
              <a:t>Overview of prevention programs</a:t>
            </a: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rgbClr val="14726C"/>
                </a:solidFill>
                <a:latin typeface="Georgia" panose="02040502050405020303" pitchFamily="18" charset="0"/>
              </a:rPr>
              <a:t>Explanation and overview of the study</a:t>
            </a: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rgbClr val="14726C"/>
                </a:solidFill>
                <a:latin typeface="Georgia" panose="02040502050405020303" pitchFamily="18" charset="0"/>
              </a:rPr>
              <a:t>Take Home Points</a:t>
            </a:r>
            <a:endParaRPr lang="en-US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26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09C30D-2213-BA48-8DA7-72FC6D3B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from CADCA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C83288-3958-C547-AF66-FA9BA4608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2593" y="1579326"/>
            <a:ext cx="10625168" cy="5031065"/>
          </a:xfrm>
        </p:spPr>
        <p:txBody>
          <a:bodyPr lIns="45718" tIns="45720" rIns="45718" bIns="45720"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Given the reported efficacy of personalized and relatable education, how can community leaders create impactful and wide-reaching content?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“Scare tactics” still exist in today’s prevention advertising, and some proponents argue that they can start conversations on substance misuse. Do you think there is a place for fear appeal in prevention programming, or do you believe we should rethink this approach?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>
              <a:latin typeface="Arial"/>
              <a:ea typeface="Source Sans Pro" panose="020B05030304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latin typeface="Source Sans Pro"/>
                <a:ea typeface="Source Sans Pro" panose="020B0503030403020204" pitchFamily="34" charset="0"/>
              </a:rPr>
              <a:t>Do you have any resources you would like to recommend to our coalition members</a:t>
            </a:r>
            <a:r>
              <a:rPr lang="en-US" dirty="0">
                <a:effectLst/>
                <a:latin typeface="Source Sans Pro"/>
                <a:ea typeface="Source Sans Pro" panose="020B0503030403020204" pitchFamily="34" charset="0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E3C86BA-7EDB-3B43-B420-0AB340E6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503" y="5610321"/>
            <a:ext cx="2640912" cy="812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222EE6-E137-AF4B-B1CE-001B2840A3A7}"/>
              </a:ext>
            </a:extLst>
          </p:cNvPr>
          <p:cNvSpPr/>
          <p:nvPr/>
        </p:nvSpPr>
        <p:spPr>
          <a:xfrm>
            <a:off x="6096002" y="5456181"/>
            <a:ext cx="6094413" cy="609441"/>
          </a:xfrm>
          <a:prstGeom prst="rect">
            <a:avLst/>
          </a:prstGeom>
          <a:solidFill>
            <a:srgbClr val="394C96"/>
          </a:solidFill>
          <a:ln>
            <a:solidFill>
              <a:srgbClr val="394C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C5D0C-1285-DE4D-88B2-5243CF4FBF1C}"/>
              </a:ext>
            </a:extLst>
          </p:cNvPr>
          <p:cNvSpPr txBox="1"/>
          <p:nvPr/>
        </p:nvSpPr>
        <p:spPr>
          <a:xfrm>
            <a:off x="4029096" y="588168"/>
            <a:ext cx="4133813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394C96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Thank You!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D2163-590E-7443-8FF9-A2F15290CD7F}"/>
              </a:ext>
            </a:extLst>
          </p:cNvPr>
          <p:cNvSpPr txBox="1"/>
          <p:nvPr/>
        </p:nvSpPr>
        <p:spPr>
          <a:xfrm>
            <a:off x="7088909" y="3217312"/>
            <a:ext cx="4211696" cy="2215198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marL="0" marR="0" lvl="0" indent="0" algn="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00ACC8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For help with any evaluation or research related issue, or questions about this webinar, please send an email to </a:t>
            </a:r>
            <a:r>
              <a:rPr kumimoji="0" lang="en-US" sz="235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jhong@cadca.org</a:t>
            </a: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ACC8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Arial"/>
                <a:sym typeface="Arial"/>
              </a:rPr>
              <a:t>. </a:t>
            </a: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285115" marR="0" lvl="0" indent="-285115" algn="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42D7E-DBF1-4FD2-8350-2C0587CD0982}"/>
              </a:ext>
            </a:extLst>
          </p:cNvPr>
          <p:cNvSpPr txBox="1"/>
          <p:nvPr/>
        </p:nvSpPr>
        <p:spPr>
          <a:xfrm>
            <a:off x="891396" y="2459757"/>
            <a:ext cx="3408139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CADCA wishes to thank Dr. Angela Moreland for her timely and insightful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4119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3AC49CA3-FD2D-374F-B1A2-26F288D857DD}"/>
              </a:ext>
            </a:extLst>
          </p:cNvPr>
          <p:cNvSpPr txBox="1">
            <a:spLocks/>
          </p:cNvSpPr>
          <p:nvPr/>
        </p:nvSpPr>
        <p:spPr>
          <a:xfrm>
            <a:off x="609600" y="722377"/>
            <a:ext cx="113365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Georgia" panose="02040502050405020303" pitchFamily="18" charset="0"/>
              </a:rPr>
              <a:t>Substance Use in Adolescents and Young Adults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7A7BC62-0803-504E-8F38-6D5F36C222B4}"/>
              </a:ext>
            </a:extLst>
          </p:cNvPr>
          <p:cNvSpPr txBox="1">
            <a:spLocks/>
          </p:cNvSpPr>
          <p:nvPr/>
        </p:nvSpPr>
        <p:spPr>
          <a:xfrm>
            <a:off x="609600" y="1600200"/>
            <a:ext cx="115824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3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None/>
              <a:tabLst>
                <a:tab pos="457200" algn="l"/>
              </a:tabLst>
              <a:defRPr sz="28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tabLst>
                <a:tab pos="457200" algn="l"/>
              </a:tabLst>
              <a:defRPr sz="24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None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000" dirty="0">
              <a:solidFill>
                <a:srgbClr val="14726C"/>
              </a:solidFill>
              <a:hlinkClick r:id="rId3"/>
            </a:endParaRPr>
          </a:p>
          <a:p>
            <a:pPr lvl="0"/>
            <a:r>
              <a:rPr lang="en-US" dirty="0">
                <a:solidFill>
                  <a:srgbClr val="14726C"/>
                </a:solidFill>
                <a:hlinkClick r:id="rId3"/>
              </a:rPr>
              <a:t>Prevelance of Substance Use in Adolescents and Young Adults</a:t>
            </a:r>
            <a:endParaRPr lang="en-US" dirty="0">
              <a:solidFill>
                <a:srgbClr val="14726C"/>
              </a:solidFill>
            </a:endParaRPr>
          </a:p>
        </p:txBody>
      </p:sp>
      <p:pic>
        <p:nvPicPr>
          <p:cNvPr id="4098" name="Picture 2" descr="Teenage Substance Abuse - Counseling &amp; Addiction Recovery Blog | Jobi  Center for Counseling">
            <a:extLst>
              <a:ext uri="{FF2B5EF4-FFF2-40B4-BE49-F238E27FC236}">
                <a16:creationId xmlns:a16="http://schemas.microsoft.com/office/drawing/2014/main" id="{EAAF88E8-563E-6510-5836-8B9BBFCE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582" y="2979584"/>
            <a:ext cx="4416733" cy="29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45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rouped Bar Graph: Youth Alcohol Abuse, among 8th 10th and 12th graders on NCDAS">
            <a:extLst>
              <a:ext uri="{FF2B5EF4-FFF2-40B4-BE49-F238E27FC236}">
                <a16:creationId xmlns:a16="http://schemas.microsoft.com/office/drawing/2014/main" id="{B0394522-35C1-5D6C-869F-8F717CA6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47" y="336918"/>
            <a:ext cx="8090463" cy="575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6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AC49CA3-FD2D-374F-B1A2-26F288D857DD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Alcohol Use by State</a:t>
            </a:r>
          </a:p>
        </p:txBody>
      </p:sp>
      <p:pic>
        <p:nvPicPr>
          <p:cNvPr id="2050" name="Picture 2" descr="National Map: Alcohol Use in the Last Month Among 12- to 17-year-olds on NCDAS">
            <a:extLst>
              <a:ext uri="{FF2B5EF4-FFF2-40B4-BE49-F238E27FC236}">
                <a16:creationId xmlns:a16="http://schemas.microsoft.com/office/drawing/2014/main" id="{C95DB934-C59E-D42F-3137-A747F386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562" y="1600202"/>
            <a:ext cx="6888876" cy="451713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6972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Drug use by Adolescents and Young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8700-4C7B-E975-448F-009573CC0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6808839" cy="453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12.78% of all 12- to 17-year-olds report using marijuana in the last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0.42% of all 12- to 17-year-olds report using cocaine in the last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0.17% report using methamphetamines.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0.02% used heroin.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2.52% report misusing pain relievers.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788,000 teenagers aged 12- to 17-years-old met the criteria for Illicit Drug Use Disorder (IDUD).</a:t>
            </a:r>
          </a:p>
          <a:p>
            <a:endParaRPr lang="en-US" dirty="0"/>
          </a:p>
        </p:txBody>
      </p:sp>
      <p:pic>
        <p:nvPicPr>
          <p:cNvPr id="5122" name="Picture 2" descr="Adolescent Drug Treatment Centers &amp; Substance Abuse Treatment Program">
            <a:extLst>
              <a:ext uri="{FF2B5EF4-FFF2-40B4-BE49-F238E27FC236}">
                <a16:creationId xmlns:a16="http://schemas.microsoft.com/office/drawing/2014/main" id="{2E7FE886-2147-B0B7-1A6D-885F3046A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5" r="6044"/>
          <a:stretch/>
        </p:blipFill>
        <p:spPr bwMode="auto">
          <a:xfrm>
            <a:off x="7564282" y="1600200"/>
            <a:ext cx="4342581" cy="365637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7584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C34B-AFF6-C52A-F20D-44D76C88F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Why is adolescent substance use so problematic?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8700-4C7B-E975-448F-009573CC0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11174362" cy="453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 </a:t>
            </a: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Early initiation linked with subsequent of substance use disorders into adulthood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Half of lifetime cases of SUD begin prior to age 14; 75% by age 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 Linked </a:t>
            </a:r>
            <a:r>
              <a:rPr lang="en-US" dirty="0">
                <a:latin typeface="Georgia" panose="02040502050405020303" pitchFamily="18" charset="0"/>
              </a:rPr>
              <a:t>to other negative outcomes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Education and employment failure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Unintended parenthood’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Crimina</a:t>
            </a:r>
            <a:r>
              <a:rPr lang="en-US" dirty="0">
                <a:latin typeface="Georgia" panose="02040502050405020303" pitchFamily="18" charset="0"/>
              </a:rPr>
              <a:t>l justice system involvement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Georgia" panose="02040502050405020303" pitchFamily="18" charset="0"/>
              </a:rPr>
              <a:t>Mental and physical health problems</a:t>
            </a:r>
          </a:p>
          <a:p>
            <a:endParaRPr lang="en-US" dirty="0"/>
          </a:p>
        </p:txBody>
      </p:sp>
      <p:pic>
        <p:nvPicPr>
          <p:cNvPr id="7170" name="Picture 2" descr="A Teen Perspective on Why They're Acting Out | Havenwood">
            <a:extLst>
              <a:ext uri="{FF2B5EF4-FFF2-40B4-BE49-F238E27FC236}">
                <a16:creationId xmlns:a16="http://schemas.microsoft.com/office/drawing/2014/main" id="{234B717B-7B3D-445F-DA47-48A91DAC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931" y="3429000"/>
            <a:ext cx="4697030" cy="24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54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 Opioid Epidemic-SC and Beyond">
  <a:themeElements>
    <a:clrScheme name="MUSCHealth_digital">
      <a:dk1>
        <a:srgbClr val="005288"/>
      </a:dk1>
      <a:lt1>
        <a:sysClr val="window" lastClr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MUSC_Health_web_safe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9" id="{AF539C9C-D9B7-DE4A-8702-08FD394B6688}" vid="{FCD2CDD0-2E2B-C147-BE9E-9EB01FD5813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DA-PPT-Template-051021  -  Read-Only" id="{ED1F5121-31C1-47EF-8406-2AE55AFA9D41}" vid="{2A0A5C0B-35D7-447D-A793-34811F698F2E}"/>
    </a:ext>
  </a:extLst>
</a:theme>
</file>

<file path=ppt/theme/theme4.xml><?xml version="1.0" encoding="utf-8"?>
<a:theme xmlns:a="http://schemas.openxmlformats.org/drawingml/2006/main" name="Default Theme">
  <a:themeElements>
    <a:clrScheme name="New Branding">
      <a:dk1>
        <a:srgbClr val="00ACC8"/>
      </a:dk1>
      <a:lt1>
        <a:srgbClr val="004A97"/>
      </a:lt1>
      <a:dk2>
        <a:srgbClr val="404040"/>
      </a:dk2>
      <a:lt2>
        <a:srgbClr val="FFFFFF"/>
      </a:lt2>
      <a:accent1>
        <a:srgbClr val="00ACC8"/>
      </a:accent1>
      <a:accent2>
        <a:srgbClr val="004A97"/>
      </a:accent2>
      <a:accent3>
        <a:srgbClr val="AB004F"/>
      </a:accent3>
      <a:accent4>
        <a:srgbClr val="7F56C5"/>
      </a:accent4>
      <a:accent5>
        <a:srgbClr val="77BC1F"/>
      </a:accent5>
      <a:accent6>
        <a:srgbClr val="939598"/>
      </a:accent6>
      <a:hlink>
        <a:srgbClr val="2152AD"/>
      </a:hlink>
      <a:folHlink>
        <a:srgbClr val="00B7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024B"/>
      </a:accent1>
      <a:accent2>
        <a:srgbClr val="2C57A7"/>
      </a:accent2>
      <a:accent3>
        <a:srgbClr val="99ADB9"/>
      </a:accent3>
      <a:accent4>
        <a:srgbClr val="4569B2"/>
      </a:accent4>
      <a:accent5>
        <a:srgbClr val="65151D"/>
      </a:accent5>
      <a:accent6>
        <a:srgbClr val="8F8F8F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5C1ACF5F17B418460BEC721E05191" ma:contentTypeVersion="57" ma:contentTypeDescription="Create a new document." ma:contentTypeScope="" ma:versionID="5a2ff337c4755c53e236954df1405c26">
  <xsd:schema xmlns:xsd="http://www.w3.org/2001/XMLSchema" xmlns:xs="http://www.w3.org/2001/XMLSchema" xmlns:p="http://schemas.microsoft.com/office/2006/metadata/properties" xmlns:ns2="d4a5d8e1-7af2-46b4-aca7-8ef4da1cadb2" xmlns:ns3="cab16fb9-e759-4e81-8441-caf28a14be9a" targetNamespace="http://schemas.microsoft.com/office/2006/metadata/properties" ma:root="true" ma:fieldsID="af35e208c8671cf9d2029f40592bb877" ns2:_="" ns3:_="">
    <xsd:import namespace="d4a5d8e1-7af2-46b4-aca7-8ef4da1cadb2"/>
    <xsd:import namespace="cab16fb9-e759-4e81-8441-caf28a14be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5d8e1-7af2-46b4-aca7-8ef4da1cad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2ab8051-8cab-41c9-8784-85292bf6b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16fb9-e759-4e81-8441-caf28a14be9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a85bb13-9c06-40a6-853d-0848d5d83572}" ma:internalName="TaxCatchAll" ma:showField="CatchAllData" ma:web="cab16fb9-e759-4e81-8441-caf28a14be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91D14-DE55-4019-B7A4-7BEB15C96B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CEBEFC-6CA2-4408-9494-37FD7A049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a5d8e1-7af2-46b4-aca7-8ef4da1cadb2"/>
    <ds:schemaRef ds:uri="cab16fb9-e759-4e81-8441-caf28a14be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1758</Words>
  <Application>Microsoft Office PowerPoint</Application>
  <PresentationFormat>Widescreen</PresentationFormat>
  <Paragraphs>220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Courier New</vt:lpstr>
      <vt:lpstr>Georgia</vt:lpstr>
      <vt:lpstr>Open Sans</vt:lpstr>
      <vt:lpstr>Source Sans Pro</vt:lpstr>
      <vt:lpstr>Times New Roman</vt:lpstr>
      <vt:lpstr>Wingdings</vt:lpstr>
      <vt:lpstr>Wingdings 3</vt:lpstr>
      <vt:lpstr>Office Theme</vt:lpstr>
      <vt:lpstr>The Opioid Epidemic-SC and Beyond</vt:lpstr>
      <vt:lpstr>1_Office Theme</vt:lpstr>
      <vt:lpstr>Default Theme</vt:lpstr>
      <vt:lpstr>2_Office Theme</vt:lpstr>
      <vt:lpstr>Substance Use Prevention Programming for Youth</vt:lpstr>
      <vt:lpstr>PowerPoint Presentation</vt:lpstr>
      <vt:lpstr>Angela Moreland, PhD National Crime Victims Research and Treatment Center Medical University of South Carolina</vt:lpstr>
      <vt:lpstr>PowerPoint Presentation</vt:lpstr>
      <vt:lpstr>PowerPoint Presentation</vt:lpstr>
      <vt:lpstr>PowerPoint Presentation</vt:lpstr>
      <vt:lpstr>PowerPoint Presentation</vt:lpstr>
      <vt:lpstr>Drug use by Adolescents and Young Adults</vt:lpstr>
      <vt:lpstr>Why is adolescent substance use so problematic?</vt:lpstr>
      <vt:lpstr>Substance use prevention and education</vt:lpstr>
      <vt:lpstr>Perceived risk of substance use</vt:lpstr>
      <vt:lpstr>Current Study</vt:lpstr>
      <vt:lpstr>Method</vt:lpstr>
      <vt:lpstr>Demographics of Survey Data</vt:lpstr>
      <vt:lpstr>Measures</vt:lpstr>
      <vt:lpstr>Quantitative Results: Substance Use</vt:lpstr>
      <vt:lpstr>Quantitative Results: Perceived Risk</vt:lpstr>
      <vt:lpstr>Quantitative Results: Perceived Risk</vt:lpstr>
      <vt:lpstr>Quantitative Results: Education</vt:lpstr>
      <vt:lpstr>Quantitative Findings</vt:lpstr>
      <vt:lpstr>Qualitative Findings: 8 overarching themes</vt:lpstr>
      <vt:lpstr>Prevention methods that work and/or suggestions for programs</vt:lpstr>
      <vt:lpstr>Prevention methods that do not work</vt:lpstr>
      <vt:lpstr>Prevention methods that do not work</vt:lpstr>
      <vt:lpstr>Prevention methods that do not work</vt:lpstr>
      <vt:lpstr>Where substance use knowledge was received</vt:lpstr>
      <vt:lpstr>Prevention information that has been received</vt:lpstr>
      <vt:lpstr>Prevention information that has been received</vt:lpstr>
      <vt:lpstr>Barriers to engagement in substance use prevention programs</vt:lpstr>
      <vt:lpstr>Barriers to engagement in substance use prevention programs</vt:lpstr>
      <vt:lpstr>Engagement techniques</vt:lpstr>
      <vt:lpstr>Where would you go to receive substance use information</vt:lpstr>
      <vt:lpstr>Where would you go to receive substance use information</vt:lpstr>
      <vt:lpstr>Where would you go to receive substance use information</vt:lpstr>
      <vt:lpstr>Discussion</vt:lpstr>
      <vt:lpstr>Discussion</vt:lpstr>
      <vt:lpstr>Limitations</vt:lpstr>
      <vt:lpstr>Conclusions</vt:lpstr>
      <vt:lpstr>QUESTIONS?</vt:lpstr>
      <vt:lpstr>Questions from CADCA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 MAT ACCESS</dc:title>
  <dc:creator>Microsoft Office User</dc:creator>
  <cp:lastModifiedBy>Seok Jin (Justin)  Hong</cp:lastModifiedBy>
  <cp:revision>150</cp:revision>
  <dcterms:created xsi:type="dcterms:W3CDTF">2018-06-21T19:21:08Z</dcterms:created>
  <dcterms:modified xsi:type="dcterms:W3CDTF">2023-01-17T17:43:29Z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-353741973</vt:i4>
  </property>
  <property fmtid="{D5CDD505-2E9C-101B-9397-08002B2CF9AE}" pid="3" name="_NewReviewCycle">
    <vt:lpwstr/>
  </property>
  <property fmtid="{D5CDD505-2E9C-101B-9397-08002B2CF9AE}" pid="4" name="_EmailSubject">
    <vt:lpwstr>MUSC</vt:lpwstr>
  </property>
  <property fmtid="{D5CDD505-2E9C-101B-9397-08002B2CF9AE}" pid="5" name="_AuthorEmail">
    <vt:lpwstr>guille@musc.edu</vt:lpwstr>
  </property>
  <property fmtid="{D5CDD505-2E9C-101B-9397-08002B2CF9AE}" pid="6" name="_AuthorEmailDisplayName">
    <vt:lpwstr>Guille, Constance</vt:lpwstr>
  </property>
</Properties>
</file>