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95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04"/>
    <p:restoredTop sz="94694"/>
  </p:normalViewPr>
  <p:slideViewPr>
    <p:cSldViewPr snapToGrid="0" snapToObjects="1">
      <p:cViewPr>
        <p:scale>
          <a:sx n="140" d="100"/>
          <a:sy n="140" d="100"/>
        </p:scale>
        <p:origin x="2776"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695B25-2500-394C-A2FF-53458592EA39}" type="datetimeFigureOut">
              <a:rPr lang="en-US" smtClean="0"/>
              <a:t>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1704170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95B25-2500-394C-A2FF-53458592EA39}" type="datetimeFigureOut">
              <a:rPr lang="en-US" smtClean="0"/>
              <a:t>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2686842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95B25-2500-394C-A2FF-53458592EA39}" type="datetimeFigureOut">
              <a:rPr lang="en-US" smtClean="0"/>
              <a:t>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3411171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695B25-2500-394C-A2FF-53458592EA39}" type="datetimeFigureOut">
              <a:rPr lang="en-US" smtClean="0"/>
              <a:t>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1281903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695B25-2500-394C-A2FF-53458592EA39}" type="datetimeFigureOut">
              <a:rPr lang="en-US" smtClean="0"/>
              <a:t>1/21/20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3251061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695B25-2500-394C-A2FF-53458592EA39}" type="datetimeFigureOut">
              <a:rPr lang="en-US" smtClean="0"/>
              <a:t>1/21/20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2198543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695B25-2500-394C-A2FF-53458592EA39}" type="datetimeFigureOut">
              <a:rPr lang="en-US" smtClean="0"/>
              <a:t>1/21/20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324494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695B25-2500-394C-A2FF-53458592EA39}" type="datetimeFigureOut">
              <a:rPr lang="en-US" smtClean="0"/>
              <a:t>1/21/20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956926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695B25-2500-394C-A2FF-53458592EA39}" type="datetimeFigureOut">
              <a:rPr lang="en-US" smtClean="0"/>
              <a:t>1/21/20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290847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B695B25-2500-394C-A2FF-53458592EA39}" type="datetimeFigureOut">
              <a:rPr lang="en-US" smtClean="0"/>
              <a:t>1/21/20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937984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B695B25-2500-394C-A2FF-53458592EA39}" type="datetimeFigureOut">
              <a:rPr lang="en-US" smtClean="0"/>
              <a:t>1/21/20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91339DE-F569-5746-A02D-98FD755A3D1E}" type="slidenum">
              <a:rPr lang="en-US" smtClean="0"/>
              <a:t>‹#›</a:t>
            </a:fld>
            <a:endParaRPr lang="en-US"/>
          </a:p>
        </p:txBody>
      </p:sp>
    </p:spTree>
    <p:extLst>
      <p:ext uri="{BB962C8B-B14F-4D97-AF65-F5344CB8AC3E}">
        <p14:creationId xmlns:p14="http://schemas.microsoft.com/office/powerpoint/2010/main" val="1944222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B695B25-2500-394C-A2FF-53458592EA39}" type="datetimeFigureOut">
              <a:rPr lang="en-US" smtClean="0"/>
              <a:t>1/21/20</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791339DE-F569-5746-A02D-98FD755A3D1E}" type="slidenum">
              <a:rPr lang="en-US" smtClean="0"/>
              <a:t>‹#›</a:t>
            </a:fld>
            <a:endParaRPr lang="en-US"/>
          </a:p>
        </p:txBody>
      </p:sp>
    </p:spTree>
    <p:extLst>
      <p:ext uri="{BB962C8B-B14F-4D97-AF65-F5344CB8AC3E}">
        <p14:creationId xmlns:p14="http://schemas.microsoft.com/office/powerpoint/2010/main" val="37397272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F299EBA-7DD6-A746-97A2-1BCD3354F843}"/>
              </a:ext>
            </a:extLst>
          </p:cNvPr>
          <p:cNvPicPr>
            <a:picLocks noChangeAspect="1"/>
          </p:cNvPicPr>
          <p:nvPr/>
        </p:nvPicPr>
        <p:blipFill>
          <a:blip r:embed="rId2"/>
          <a:stretch>
            <a:fillRect/>
          </a:stretch>
        </p:blipFill>
        <p:spPr>
          <a:xfrm>
            <a:off x="5385" y="0"/>
            <a:ext cx="7772400" cy="10058400"/>
          </a:xfrm>
          <a:prstGeom prst="rect">
            <a:avLst/>
          </a:prstGeom>
        </p:spPr>
      </p:pic>
      <p:sp>
        <p:nvSpPr>
          <p:cNvPr id="6" name="TextBox 5">
            <a:extLst>
              <a:ext uri="{FF2B5EF4-FFF2-40B4-BE49-F238E27FC236}">
                <a16:creationId xmlns:a16="http://schemas.microsoft.com/office/drawing/2014/main" id="{8E401E99-946F-2741-883F-8E4E268B381B}"/>
              </a:ext>
            </a:extLst>
          </p:cNvPr>
          <p:cNvSpPr txBox="1"/>
          <p:nvPr/>
        </p:nvSpPr>
        <p:spPr>
          <a:xfrm>
            <a:off x="490330" y="2317789"/>
            <a:ext cx="6745357" cy="7494359"/>
          </a:xfrm>
          <a:prstGeom prst="rect">
            <a:avLst/>
          </a:prstGeom>
          <a:noFill/>
        </p:spPr>
        <p:txBody>
          <a:bodyPr wrap="square" rtlCol="0">
            <a:spAutoFit/>
          </a:bodyPr>
          <a:lstStyle/>
          <a:p>
            <a:pPr algn="ctr"/>
            <a:r>
              <a:rPr lang="en-US" sz="1600" b="1" dirty="0">
                <a:latin typeface="Calibri" panose="020F0502020204030204" pitchFamily="34" charset="0"/>
                <a:cs typeface="Calibri" panose="020F0502020204030204" pitchFamily="34" charset="0"/>
              </a:rPr>
              <a:t>Local CADCA Coalition to Host Screening of GATEWAY,</a:t>
            </a:r>
          </a:p>
          <a:p>
            <a:pPr algn="ctr"/>
            <a:r>
              <a:rPr lang="en-US" sz="1600" b="1" dirty="0">
                <a:latin typeface="Calibri" panose="020F0502020204030204" pitchFamily="34" charset="0"/>
                <a:cs typeface="Calibri" panose="020F0502020204030204" pitchFamily="34" charset="0"/>
              </a:rPr>
              <a:t>a Documentary on Opioids and Surgery, at </a:t>
            </a:r>
            <a:r>
              <a:rPr lang="en-US" sz="1600" b="1" dirty="0">
                <a:solidFill>
                  <a:srgbClr val="5D95C5"/>
                </a:solidFill>
                <a:latin typeface="Calibri" panose="020F0502020204030204" pitchFamily="34" charset="0"/>
                <a:cs typeface="Calibri" panose="020F0502020204030204" pitchFamily="34" charset="0"/>
              </a:rPr>
              <a:t>LOCATION</a:t>
            </a:r>
            <a:r>
              <a:rPr lang="en-US" sz="1600" b="1" dirty="0">
                <a:latin typeface="Calibri" panose="020F0502020204030204" pitchFamily="34" charset="0"/>
                <a:cs typeface="Calibri" panose="020F0502020204030204" pitchFamily="34" charset="0"/>
              </a:rPr>
              <a:t> </a:t>
            </a:r>
          </a:p>
          <a:p>
            <a:endParaRPr lang="en-US" sz="1100" dirty="0"/>
          </a:p>
          <a:p>
            <a:r>
              <a:rPr lang="en-US" sz="1200" dirty="0"/>
              <a:t>On </a:t>
            </a:r>
            <a:r>
              <a:rPr lang="en-US" sz="1200" b="1" dirty="0">
                <a:solidFill>
                  <a:srgbClr val="5D95C5"/>
                </a:solidFill>
              </a:rPr>
              <a:t>DATE</a:t>
            </a:r>
            <a:r>
              <a:rPr lang="en-US" sz="1200" dirty="0"/>
              <a:t>, </a:t>
            </a:r>
            <a:r>
              <a:rPr lang="en-US" sz="1200" b="1" dirty="0">
                <a:solidFill>
                  <a:srgbClr val="5D95C5"/>
                </a:solidFill>
              </a:rPr>
              <a:t>[Insert Coalition Name] </a:t>
            </a:r>
            <a:r>
              <a:rPr lang="en-US" sz="1200" dirty="0"/>
              <a:t>will host a screening of GATEWAY, a new, award-winning documentary about three families inadvertently impacted by opioid addiction that began with a prescription to manage pain after surgery. The film provides an intimate look into the struggles that can be caused by legal opioid prescriptions when the dangers of these medications are not properly understood.</a:t>
            </a:r>
          </a:p>
          <a:p>
            <a:br>
              <a:rPr lang="en-US" sz="1200" dirty="0"/>
            </a:br>
            <a:endParaRPr lang="en-US" sz="1200" dirty="0"/>
          </a:p>
          <a:p>
            <a:r>
              <a:rPr lang="en-US" sz="1200" dirty="0"/>
              <a:t>The 40-minute film features a woman who faced addiction following a C-section, a high school athlete who struggled with opioids after suffering sports injuries that led to surgeries, a young woman who has battled addiction for over a decade, and a clinician who has made it his mission to reduce opioid prescribing after surgery. </a:t>
            </a:r>
          </a:p>
          <a:p>
            <a:br>
              <a:rPr lang="en-US" sz="1200" dirty="0"/>
            </a:br>
            <a:endParaRPr lang="en-US" sz="1200" dirty="0"/>
          </a:p>
          <a:p>
            <a:r>
              <a:rPr lang="en-US" sz="1200" dirty="0"/>
              <a:t>GATEWAY was created by </a:t>
            </a:r>
            <a:r>
              <a:rPr lang="en-US" sz="1200" i="1" dirty="0"/>
              <a:t>Choices Matter</a:t>
            </a:r>
            <a:r>
              <a:rPr lang="en-US" sz="1200" dirty="0"/>
              <a:t> – a national movement designed to educate and empower patients to have proactive discussions with their clinicians about available non-opioid options for managing pain after surgery.</a:t>
            </a:r>
          </a:p>
          <a:p>
            <a:br>
              <a:rPr lang="en-US" sz="1200" dirty="0"/>
            </a:br>
            <a:endParaRPr lang="en-US" sz="1200" dirty="0"/>
          </a:p>
          <a:p>
            <a:r>
              <a:rPr lang="en-US" sz="1200" b="1" dirty="0">
                <a:solidFill>
                  <a:srgbClr val="5D95C5"/>
                </a:solidFill>
              </a:rPr>
              <a:t>ADD RELEVANT INFO ON LOCAL CADCA COALITION, SPEAKERS/PANELISTS, etc.</a:t>
            </a:r>
          </a:p>
          <a:p>
            <a:br>
              <a:rPr lang="en-US" sz="1200" dirty="0"/>
            </a:br>
            <a:endParaRPr lang="en-US" sz="1200" dirty="0"/>
          </a:p>
          <a:p>
            <a:r>
              <a:rPr lang="en-US" sz="1200" dirty="0"/>
              <a:t>To RSVP or for more information, please contact </a:t>
            </a:r>
            <a:r>
              <a:rPr lang="en-US" sz="1200" b="1" dirty="0">
                <a:solidFill>
                  <a:srgbClr val="5D95C5"/>
                </a:solidFill>
              </a:rPr>
              <a:t>NAME</a:t>
            </a:r>
            <a:r>
              <a:rPr lang="en-US" sz="1200" dirty="0"/>
              <a:t> at </a:t>
            </a:r>
            <a:r>
              <a:rPr lang="en-US" sz="1200" b="1" dirty="0">
                <a:solidFill>
                  <a:srgbClr val="5D95C5"/>
                </a:solidFill>
              </a:rPr>
              <a:t>EMAIL ADDRESS</a:t>
            </a:r>
            <a:r>
              <a:rPr lang="en-US" sz="1200" dirty="0">
                <a:solidFill>
                  <a:srgbClr val="5D95C5"/>
                </a:solidFill>
              </a:rPr>
              <a:t> </a:t>
            </a:r>
            <a:r>
              <a:rPr lang="en-US" sz="1200" dirty="0"/>
              <a:t>or </a:t>
            </a:r>
            <a:r>
              <a:rPr lang="en-US" sz="1200" b="1" dirty="0">
                <a:solidFill>
                  <a:srgbClr val="5D95C5"/>
                </a:solidFill>
              </a:rPr>
              <a:t>PHONE NUMBER</a:t>
            </a:r>
            <a:r>
              <a:rPr lang="en-US" sz="1200" dirty="0"/>
              <a:t>.</a:t>
            </a:r>
          </a:p>
          <a:p>
            <a:br>
              <a:rPr lang="en-US" sz="1200" dirty="0"/>
            </a:br>
            <a:endParaRPr lang="en-US" sz="1200" dirty="0"/>
          </a:p>
          <a:p>
            <a:r>
              <a:rPr lang="en-US" sz="1200" dirty="0"/>
              <a:t>To learn more about GATEWAY, including resources about non-opioid options to manage pain after surgery, visit </a:t>
            </a:r>
            <a:r>
              <a:rPr lang="en-US" sz="1200" dirty="0" err="1">
                <a:solidFill>
                  <a:srgbClr val="5D95C5"/>
                </a:solidFill>
              </a:rPr>
              <a:t>www.GatewayFilm.com</a:t>
            </a:r>
            <a:r>
              <a:rPr lang="en-US" sz="1200" dirty="0"/>
              <a:t>. </a:t>
            </a:r>
          </a:p>
          <a:p>
            <a:br>
              <a:rPr lang="en-US" sz="1200" dirty="0"/>
            </a:br>
            <a:endParaRPr lang="en-US" sz="1200" dirty="0"/>
          </a:p>
          <a:p>
            <a:r>
              <a:rPr lang="en-US" sz="1200" dirty="0"/>
              <a:t>WHAT: 		GATEWAY Documentary Screening</a:t>
            </a:r>
          </a:p>
          <a:p>
            <a:br>
              <a:rPr lang="en-US" sz="1200" dirty="0"/>
            </a:br>
            <a:endParaRPr lang="en-US" sz="1200" dirty="0"/>
          </a:p>
          <a:p>
            <a:r>
              <a:rPr lang="en-US" sz="1200" b="1" dirty="0">
                <a:solidFill>
                  <a:srgbClr val="5D95C5"/>
                </a:solidFill>
              </a:rPr>
              <a:t>WHEN: 	DATE</a:t>
            </a:r>
          </a:p>
          <a:p>
            <a:r>
              <a:rPr lang="en-US" sz="1200" b="1" dirty="0">
                <a:solidFill>
                  <a:srgbClr val="5D95C5"/>
                </a:solidFill>
              </a:rPr>
              <a:t>	 	TIME</a:t>
            </a:r>
          </a:p>
          <a:p>
            <a:r>
              <a:rPr lang="en-US" sz="1200" b="1" dirty="0">
                <a:solidFill>
                  <a:srgbClr val="5D95C5"/>
                </a:solidFill>
              </a:rPr>
              <a:t> </a:t>
            </a:r>
          </a:p>
          <a:p>
            <a:r>
              <a:rPr lang="en-US" sz="1200" b="1" dirty="0">
                <a:solidFill>
                  <a:srgbClr val="5D95C5"/>
                </a:solidFill>
              </a:rPr>
              <a:t>WHERE: 	LOCATION</a:t>
            </a:r>
          </a:p>
          <a:p>
            <a:endParaRPr lang="en-US" dirty="0"/>
          </a:p>
        </p:txBody>
      </p:sp>
    </p:spTree>
    <p:extLst>
      <p:ext uri="{BB962C8B-B14F-4D97-AF65-F5344CB8AC3E}">
        <p14:creationId xmlns:p14="http://schemas.microsoft.com/office/powerpoint/2010/main" val="12631789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TotalTime>
  <Words>258</Words>
  <Application>Microsoft Macintosh PowerPoint</Application>
  <PresentationFormat>Custom</PresentationFormat>
  <Paragraphs>21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Marisa Guragac</dc:creator>
  <cp:lastModifiedBy>Marisa Guragac</cp:lastModifiedBy>
  <cp:revision>2</cp:revision>
  <dcterms:created xsi:type="dcterms:W3CDTF">2020-01-21T14:10:57Z</dcterms:created>
  <dcterms:modified xsi:type="dcterms:W3CDTF">2020-01-21T14:33:41Z</dcterms:modified>
</cp:coreProperties>
</file>