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 id="258" r:id="rId4"/>
    <p:sldId id="259"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4"/>
    <p:restoredTop sz="94694"/>
  </p:normalViewPr>
  <p:slideViewPr>
    <p:cSldViewPr snapToGrid="0" snapToObjects="1">
      <p:cViewPr>
        <p:scale>
          <a:sx n="79" d="100"/>
          <a:sy n="79" d="100"/>
        </p:scale>
        <p:origin x="2928"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695B25-2500-394C-A2FF-53458592EA3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170417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95B25-2500-394C-A2FF-53458592EA3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268684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95B25-2500-394C-A2FF-53458592EA3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341117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95B25-2500-394C-A2FF-53458592EA3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128190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695B25-2500-394C-A2FF-53458592EA3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325106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695B25-2500-394C-A2FF-53458592EA39}"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21985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695B25-2500-394C-A2FF-53458592EA39}" type="datetimeFigureOut">
              <a:rPr lang="en-US" smtClean="0"/>
              <a:t>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32449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695B25-2500-394C-A2FF-53458592EA39}" type="datetimeFigureOut">
              <a:rPr lang="en-US" smtClean="0"/>
              <a:t>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95692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95B25-2500-394C-A2FF-53458592EA39}" type="datetimeFigureOut">
              <a:rPr lang="en-US" smtClean="0"/>
              <a:t>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29084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B695B25-2500-394C-A2FF-53458592EA39}"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93798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B695B25-2500-394C-A2FF-53458592EA39}"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339DE-F569-5746-A02D-98FD755A3D1E}" type="slidenum">
              <a:rPr lang="en-US" smtClean="0"/>
              <a:t>‹#›</a:t>
            </a:fld>
            <a:endParaRPr lang="en-US"/>
          </a:p>
        </p:txBody>
      </p:sp>
    </p:spTree>
    <p:extLst>
      <p:ext uri="{BB962C8B-B14F-4D97-AF65-F5344CB8AC3E}">
        <p14:creationId xmlns:p14="http://schemas.microsoft.com/office/powerpoint/2010/main" val="194422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695B25-2500-394C-A2FF-53458592EA39}" type="datetimeFigureOut">
              <a:rPr lang="en-US" smtClean="0"/>
              <a:t>1/21/20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91339DE-F569-5746-A02D-98FD755A3D1E}" type="slidenum">
              <a:rPr lang="en-US" smtClean="0"/>
              <a:t>‹#›</a:t>
            </a:fld>
            <a:endParaRPr lang="en-US"/>
          </a:p>
        </p:txBody>
      </p:sp>
    </p:spTree>
    <p:extLst>
      <p:ext uri="{BB962C8B-B14F-4D97-AF65-F5344CB8AC3E}">
        <p14:creationId xmlns:p14="http://schemas.microsoft.com/office/powerpoint/2010/main" val="373972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8252E1DB-AF6A-7344-BFCE-B6A920723BC8}"/>
              </a:ext>
            </a:extLst>
          </p:cNvPr>
          <p:cNvPicPr>
            <a:picLocks noChangeAspect="1"/>
          </p:cNvPicPr>
          <p:nvPr/>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76254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299EBA-7DD6-A746-97A2-1BCD3354F843}"/>
              </a:ext>
            </a:extLst>
          </p:cNvPr>
          <p:cNvPicPr>
            <a:picLocks noChangeAspect="1"/>
          </p:cNvPicPr>
          <p:nvPr/>
        </p:nvPicPr>
        <p:blipFill>
          <a:blip r:embed="rId2"/>
          <a:srcRect/>
          <a:stretch/>
        </p:blipFill>
        <p:spPr>
          <a:xfrm>
            <a:off x="0" y="0"/>
            <a:ext cx="7772400" cy="10058400"/>
          </a:xfrm>
          <a:prstGeom prst="rect">
            <a:avLst/>
          </a:prstGeom>
        </p:spPr>
      </p:pic>
      <p:sp>
        <p:nvSpPr>
          <p:cNvPr id="6" name="TextBox 5">
            <a:extLst>
              <a:ext uri="{FF2B5EF4-FFF2-40B4-BE49-F238E27FC236}">
                <a16:creationId xmlns:a16="http://schemas.microsoft.com/office/drawing/2014/main" id="{8E401E99-946F-2741-883F-8E4E268B381B}"/>
              </a:ext>
            </a:extLst>
          </p:cNvPr>
          <p:cNvSpPr txBox="1"/>
          <p:nvPr/>
        </p:nvSpPr>
        <p:spPr>
          <a:xfrm>
            <a:off x="383018" y="2547430"/>
            <a:ext cx="6745357" cy="6863417"/>
          </a:xfrm>
          <a:prstGeom prst="rect">
            <a:avLst/>
          </a:prstGeom>
          <a:noFill/>
        </p:spPr>
        <p:txBody>
          <a:bodyPr wrap="square" rtlCol="0">
            <a:spAutoFit/>
          </a:bodyPr>
          <a:lstStyle/>
          <a:p>
            <a:r>
              <a:rPr lang="en-US" sz="1000" b="1" dirty="0"/>
              <a:t>Good evening, I’m </a:t>
            </a:r>
            <a:r>
              <a:rPr lang="en-US" sz="1000" b="1" dirty="0">
                <a:solidFill>
                  <a:srgbClr val="5D95C5"/>
                </a:solidFill>
              </a:rPr>
              <a:t>[INSERT NAME AND POSITION WITHIN CADCA]</a:t>
            </a:r>
          </a:p>
          <a:p>
            <a:endParaRPr lang="en-US" sz="1000" dirty="0"/>
          </a:p>
          <a:p>
            <a:r>
              <a:rPr lang="en-US" sz="1000" dirty="0"/>
              <a:t>Last fall, GATEWAY, a film about three families inadvertently impacted by opioid addiction that began with a prescription to manage pain after surgery, was released by </a:t>
            </a:r>
            <a:r>
              <a:rPr lang="en-US" sz="1000" i="1" dirty="0"/>
              <a:t>Choices Matter</a:t>
            </a:r>
            <a:r>
              <a:rPr lang="en-US" sz="1000" dirty="0"/>
              <a:t>.</a:t>
            </a:r>
          </a:p>
          <a:p>
            <a:endParaRPr lang="en-US" sz="1000" i="1" dirty="0"/>
          </a:p>
          <a:p>
            <a:r>
              <a:rPr lang="en-US" sz="1000" i="1" dirty="0"/>
              <a:t>Choices Matter</a:t>
            </a:r>
            <a:r>
              <a:rPr lang="en-US" sz="1000" dirty="0"/>
              <a:t> is a national movement designed to educate and empower patients to have proactive discussions with their clinicians about available non-opioid options for managing pain after surgery.</a:t>
            </a:r>
          </a:p>
          <a:p>
            <a:endParaRPr lang="en-US" sz="1000" dirty="0"/>
          </a:p>
          <a:p>
            <a:r>
              <a:rPr lang="en-US" sz="1000" dirty="0"/>
              <a:t>This documentary provides an intimate look into the struggles that can be caused by legal opioid prescriptions when the dangers of these medications are not properly understood.</a:t>
            </a:r>
          </a:p>
          <a:p>
            <a:endParaRPr lang="en-US" sz="1000" dirty="0"/>
          </a:p>
          <a:p>
            <a:r>
              <a:rPr lang="en-US" sz="1000" dirty="0"/>
              <a:t>I’m honored to introduce this special screening of GATEWAY and for each of you to see this honest and emotional documentary that shines a light on how surgery and opioids transformed the lives of three unsuspecting families. Our hope is that this documentary helps change that conversation going forward.</a:t>
            </a:r>
          </a:p>
          <a:p>
            <a:endParaRPr lang="en-US" sz="1000" dirty="0"/>
          </a:p>
          <a:p>
            <a:r>
              <a:rPr lang="en-US" sz="1000" dirty="0"/>
              <a:t>Data continues to illustrate how opioid overprescribing after surgery is contributing to our overall national opioid epidemic—and I’ll give you a few staggering examples. </a:t>
            </a:r>
          </a:p>
          <a:p>
            <a:r>
              <a:rPr lang="en-US" sz="1000" dirty="0"/>
              <a:t>	• Three million Americans per year who are first exposed to opioids to treat surgical pain go on</a:t>
            </a:r>
          </a:p>
          <a:p>
            <a:r>
              <a:rPr lang="en-US" sz="1000" dirty="0"/>
              <a:t>	    to become persistent users, meaning they continue to use opioids 3 to 6 months after surgery.</a:t>
            </a:r>
          </a:p>
          <a:p>
            <a:r>
              <a:rPr lang="en-US" sz="1000" dirty="0"/>
              <a:t>	• And it’s easy to see why. On average, patients receive more than 80 opioid pills following</a:t>
            </a:r>
          </a:p>
          <a:p>
            <a:r>
              <a:rPr lang="en-US" sz="1000" dirty="0"/>
              <a:t>                   surgery, whether they need them or not.  It’s simply unacceptable and frightening when you</a:t>
            </a:r>
          </a:p>
          <a:p>
            <a:r>
              <a:rPr lang="en-US" sz="1000" dirty="0"/>
              <a:t>                   consider how close to home this may happen. </a:t>
            </a:r>
          </a:p>
          <a:p>
            <a:endParaRPr lang="en-US" sz="1000" dirty="0"/>
          </a:p>
          <a:p>
            <a:r>
              <a:rPr lang="en-US" sz="1000" dirty="0"/>
              <a:t>Importantly, patients don’t have to live in pain or delay surgery based on the fear that they may become addicted to opioids. Reality is, many patients may not realize that there are safe and effective non-opioid options available to manage pain following surgery. Educating patients, caregivers, and health care professionals about non-opioid options is something I am incredibly passionate about.</a:t>
            </a:r>
          </a:p>
          <a:p>
            <a:endParaRPr lang="en-US" sz="1000" dirty="0"/>
          </a:p>
          <a:p>
            <a:r>
              <a:rPr lang="en-US" sz="1000" dirty="0"/>
              <a:t>CADCA is proud to support </a:t>
            </a:r>
            <a:r>
              <a:rPr lang="en-US" sz="1000" i="1" dirty="0"/>
              <a:t>Choices Matter</a:t>
            </a:r>
            <a:r>
              <a:rPr lang="en-US" sz="1000" dirty="0"/>
              <a:t> on the distribution of this documentary and has partnered with them on a national Public Service Announcement (PSA) that is being distributed to broadcast stations across the country to help drive audiences to the film and encourage them to learn more about non-opioid options to manage pain after surgery. </a:t>
            </a:r>
          </a:p>
          <a:p>
            <a:endParaRPr lang="en-US" sz="1000" dirty="0"/>
          </a:p>
          <a:p>
            <a:r>
              <a:rPr lang="en-US" sz="1000" dirty="0"/>
              <a:t>Before we start the screening, I’d like to cover off on a few housekeeping items: </a:t>
            </a:r>
          </a:p>
          <a:p>
            <a:r>
              <a:rPr lang="en-US" sz="1000" dirty="0"/>
              <a:t>	• We welcome you to use your social media channels to share your thoughts on the film and any</a:t>
            </a:r>
          </a:p>
          <a:p>
            <a:r>
              <a:rPr lang="en-US" sz="1000" dirty="0"/>
              <a:t>	   pictures from this evening. Please be sure to use the hashtag </a:t>
            </a:r>
            <a:r>
              <a:rPr lang="en-US" sz="1000" dirty="0">
                <a:solidFill>
                  <a:srgbClr val="5D95C5"/>
                </a:solidFill>
              </a:rPr>
              <a:t>#</a:t>
            </a:r>
            <a:r>
              <a:rPr lang="en-US" sz="1000" dirty="0" err="1">
                <a:solidFill>
                  <a:srgbClr val="5D95C5"/>
                </a:solidFill>
              </a:rPr>
              <a:t>gatewayfilm</a:t>
            </a:r>
            <a:r>
              <a:rPr lang="en-US" sz="1000" dirty="0"/>
              <a:t>. </a:t>
            </a:r>
          </a:p>
          <a:p>
            <a:r>
              <a:rPr lang="en-US" sz="1000" dirty="0"/>
              <a:t>	• We ask that you please silence your phones before the movie starts to avoid disrupting others.</a:t>
            </a:r>
          </a:p>
          <a:p>
            <a:r>
              <a:rPr lang="en-US" sz="1000" dirty="0"/>
              <a:t>	• Kindly remain seated after the premiere as we’ll have an opportunity for Q&amp;A with</a:t>
            </a:r>
          </a:p>
          <a:p>
            <a:r>
              <a:rPr lang="en-US" sz="1000" dirty="0"/>
              <a:t>	   </a:t>
            </a:r>
            <a:r>
              <a:rPr lang="en-US" sz="1000" b="1" dirty="0">
                <a:solidFill>
                  <a:srgbClr val="5D95C5"/>
                </a:solidFill>
              </a:rPr>
              <a:t>[INSERT ANY LOCAL EXPERTS WHO MAY BE AVAILABLE TO ANSWER Qs]</a:t>
            </a:r>
          </a:p>
          <a:p>
            <a:r>
              <a:rPr lang="en-US" sz="1000" dirty="0"/>
              <a:t>	• For more information about the film, the PSA, or to find other materials related to GATEWAY and</a:t>
            </a:r>
          </a:p>
          <a:p>
            <a:r>
              <a:rPr lang="en-US" sz="1000" dirty="0"/>
              <a:t>	   non-opioid options, visit </a:t>
            </a:r>
            <a:r>
              <a:rPr lang="en-US" sz="1000" dirty="0" err="1">
                <a:solidFill>
                  <a:srgbClr val="5D95C5"/>
                </a:solidFill>
              </a:rPr>
              <a:t>GatewayFilm.com</a:t>
            </a:r>
            <a:r>
              <a:rPr lang="en-US" sz="1000" dirty="0"/>
              <a:t>.</a:t>
            </a:r>
          </a:p>
          <a:p>
            <a:endParaRPr lang="en-US" sz="1000" b="1" dirty="0">
              <a:solidFill>
                <a:srgbClr val="5D95C5"/>
              </a:solidFill>
            </a:endParaRPr>
          </a:p>
          <a:p>
            <a:r>
              <a:rPr lang="en-US" sz="1000" b="1" dirty="0">
                <a:solidFill>
                  <a:srgbClr val="5D95C5"/>
                </a:solidFill>
              </a:rPr>
              <a:t>[IF APPROPRIATE] </a:t>
            </a:r>
            <a:r>
              <a:rPr lang="en-US" sz="1000" dirty="0"/>
              <a:t>Please settle in with your popcorn and snacks and enjoy GATEWAY! </a:t>
            </a:r>
          </a:p>
          <a:p>
            <a:endParaRPr lang="en-US" sz="1000" dirty="0"/>
          </a:p>
          <a:p>
            <a:r>
              <a:rPr lang="en-US" sz="1000" dirty="0"/>
              <a:t>Thank you all for being here this evening for this special event.  </a:t>
            </a:r>
          </a:p>
        </p:txBody>
      </p:sp>
    </p:spTree>
    <p:extLst>
      <p:ext uri="{BB962C8B-B14F-4D97-AF65-F5344CB8AC3E}">
        <p14:creationId xmlns:p14="http://schemas.microsoft.com/office/powerpoint/2010/main" val="126317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52E1DB-AF6A-7344-BFCE-B6A920723BC8}"/>
              </a:ext>
            </a:extLst>
          </p:cNvPr>
          <p:cNvPicPr>
            <a:picLocks noChangeAspect="1"/>
          </p:cNvPicPr>
          <p:nvPr/>
        </p:nvPicPr>
        <p:blipFill>
          <a:blip r:embed="rId2"/>
          <a:srcRect/>
          <a:stretch/>
        </p:blipFill>
        <p:spPr>
          <a:xfrm>
            <a:off x="0" y="0"/>
            <a:ext cx="7772400" cy="10058400"/>
          </a:xfrm>
          <a:prstGeom prst="rect">
            <a:avLst/>
          </a:prstGeom>
        </p:spPr>
      </p:pic>
    </p:spTree>
    <p:extLst>
      <p:ext uri="{BB962C8B-B14F-4D97-AF65-F5344CB8AC3E}">
        <p14:creationId xmlns:p14="http://schemas.microsoft.com/office/powerpoint/2010/main" val="118016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52E1DB-AF6A-7344-BFCE-B6A920723BC8}"/>
              </a:ext>
            </a:extLst>
          </p:cNvPr>
          <p:cNvPicPr>
            <a:picLocks noChangeAspect="1"/>
          </p:cNvPicPr>
          <p:nvPr/>
        </p:nvPicPr>
        <p:blipFill>
          <a:blip r:embed="rId2"/>
          <a:srcRect/>
          <a:stretch/>
        </p:blipFill>
        <p:spPr>
          <a:xfrm>
            <a:off x="0" y="0"/>
            <a:ext cx="7772400" cy="10058400"/>
          </a:xfrm>
          <a:prstGeom prst="rect">
            <a:avLst/>
          </a:prstGeom>
        </p:spPr>
      </p:pic>
    </p:spTree>
    <p:extLst>
      <p:ext uri="{BB962C8B-B14F-4D97-AF65-F5344CB8AC3E}">
        <p14:creationId xmlns:p14="http://schemas.microsoft.com/office/powerpoint/2010/main" val="2059642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557</Words>
  <Application>Microsoft Macintosh PowerPoint</Application>
  <PresentationFormat>Custom</PresentationFormat>
  <Paragraphs>33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Guragac</dc:creator>
  <cp:lastModifiedBy>Marisa Guragac</cp:lastModifiedBy>
  <cp:revision>5</cp:revision>
  <dcterms:created xsi:type="dcterms:W3CDTF">2020-01-21T14:10:57Z</dcterms:created>
  <dcterms:modified xsi:type="dcterms:W3CDTF">2020-01-21T15:25:25Z</dcterms:modified>
</cp:coreProperties>
</file>